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301" r:id="rId3"/>
    <p:sldId id="283" r:id="rId4"/>
    <p:sldId id="263" r:id="rId5"/>
    <p:sldId id="276" r:id="rId6"/>
    <p:sldId id="303" r:id="rId7"/>
    <p:sldId id="279" r:id="rId8"/>
    <p:sldId id="322" r:id="rId9"/>
    <p:sldId id="292" r:id="rId10"/>
    <p:sldId id="265" r:id="rId11"/>
    <p:sldId id="333" r:id="rId12"/>
    <p:sldId id="271" r:id="rId13"/>
    <p:sldId id="311" r:id="rId14"/>
    <p:sldId id="273" r:id="rId15"/>
    <p:sldId id="324" r:id="rId16"/>
    <p:sldId id="325" r:id="rId17"/>
    <p:sldId id="307" r:id="rId18"/>
    <p:sldId id="334" r:id="rId19"/>
    <p:sldId id="326" r:id="rId20"/>
    <p:sldId id="327" r:id="rId21"/>
    <p:sldId id="275" r:id="rId22"/>
    <p:sldId id="330" r:id="rId23"/>
    <p:sldId id="298" r:id="rId24"/>
    <p:sldId id="296" r:id="rId25"/>
    <p:sldId id="269" r:id="rId26"/>
    <p:sldId id="331" r:id="rId27"/>
    <p:sldId id="332" r:id="rId28"/>
    <p:sldId id="294" r:id="rId29"/>
    <p:sldId id="286" r:id="rId30"/>
    <p:sldId id="284" r:id="rId31"/>
    <p:sldId id="278" r:id="rId32"/>
    <p:sldId id="290" r:id="rId33"/>
    <p:sldId id="277" r:id="rId34"/>
    <p:sldId id="321" r:id="rId35"/>
    <p:sldId id="323" r:id="rId36"/>
    <p:sldId id="335" r:id="rId37"/>
    <p:sldId id="264" r:id="rId38"/>
    <p:sldId id="319" r:id="rId39"/>
    <p:sldId id="320" r:id="rId40"/>
    <p:sldId id="300" r:id="rId41"/>
    <p:sldId id="309" r:id="rId42"/>
    <p:sldId id="315" r:id="rId43"/>
    <p:sldId id="316" r:id="rId44"/>
    <p:sldId id="317" r:id="rId45"/>
    <p:sldId id="318" r:id="rId46"/>
    <p:sldId id="310" r:id="rId47"/>
    <p:sldId id="274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33"/>
    <a:srgbClr val="CCFF33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4" cy="46513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4" cy="46513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DBF3A68E-1F41-45E7-88B5-2CC6D068FAA5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4" cy="46513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4" cy="46513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977333CC-C775-4A57-80D0-C75E05F87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93143" tIns="46571" rIns="93143" bIns="465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3"/>
            <a:ext cx="3038145" cy="464205"/>
          </a:xfrm>
          <a:prstGeom prst="rect">
            <a:avLst/>
          </a:prstGeom>
        </p:spPr>
        <p:txBody>
          <a:bodyPr vert="horz" lIns="93143" tIns="46571" rIns="93143" bIns="465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645409-7BF8-4E6E-9293-0A874ACF7C6E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3" tIns="46571" rIns="93143" bIns="465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16100"/>
            <a:ext cx="5607711" cy="4182456"/>
          </a:xfrm>
          <a:prstGeom prst="rect">
            <a:avLst/>
          </a:prstGeom>
        </p:spPr>
        <p:txBody>
          <a:bodyPr vert="horz" lIns="93143" tIns="46571" rIns="93143" bIns="4657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2"/>
            <a:ext cx="3038145" cy="464205"/>
          </a:xfrm>
          <a:prstGeom prst="rect">
            <a:avLst/>
          </a:prstGeom>
        </p:spPr>
        <p:txBody>
          <a:bodyPr vert="horz" lIns="93143" tIns="46571" rIns="93143" bIns="465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2"/>
            <a:ext cx="3038145" cy="464205"/>
          </a:xfrm>
          <a:prstGeom prst="rect">
            <a:avLst/>
          </a:prstGeom>
        </p:spPr>
        <p:txBody>
          <a:bodyPr vert="horz" lIns="93143" tIns="46571" rIns="93143" bIns="465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BDC47AD-9A82-4143-891B-3F728AAA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29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0B981-EA6E-4954-A4A4-FB63301E86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7AD-9A82-4143-891B-3F728AAAD6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7AD-9A82-4143-891B-3F728AAAD6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stretching involves stretching movements performed at gradually</a:t>
            </a:r>
          </a:p>
          <a:p>
            <a:r>
              <a:rPr lang="en-US" dirty="0"/>
              <a:t>increased speed.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7AD-9A82-4143-891B-3F728AAAD6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Primarily cover techniques in the field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7AD-9A82-4143-891B-3F728AAAD6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possession v regain possession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7AD-9A82-4143-891B-3F728AAAD6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7AD-9A82-4143-891B-3F728AAAD6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50DD-183A-47A3-9928-DCD5FFBC2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D474-1787-4183-A3E9-1B098384A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7E91-B9EE-4984-AA18-C8803314C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marR="0" indent="-3476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/>
            </a:lvl1pPr>
            <a:lvl2pPr marL="744538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sz="2400"/>
            </a:lvl2pPr>
            <a:lvl3pPr marL="1084263" marR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lvl3pPr>
            <a:lvl4pPr marL="1430338" marR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lvl4pPr>
            <a:lvl5pPr marL="1770063" marR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marL="3476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4538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Second level</a:t>
            </a:r>
          </a:p>
          <a:p>
            <a:pPr marL="1084263" marR="0" lvl="2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Third level</a:t>
            </a:r>
          </a:p>
          <a:p>
            <a:pPr marL="1430338" marR="0" lvl="3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Fourth level</a:t>
            </a:r>
          </a:p>
          <a:p>
            <a:pPr marL="1770063" marR="0" lvl="4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B2C9-F2C0-4513-B79E-6F20CD3C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C520-33D5-4389-87C8-474A9A83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B881-FAF9-4AC0-94F6-3F6956755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C6B8-6AD6-499B-B8E6-C1092ABA1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CB4C-2A54-4B89-AF97-0C546E45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FF34-49B3-4643-9B6C-6A8914D5E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DA7-440F-4BB2-BF26-E06E71872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15C0-A505-4296-9785-DFE71CF3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B2338B-766E-47C2-BF6F-15DDF29E2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SzPct val="80000"/>
        <a:buFont typeface="Wingdings" pitchFamily="2" charset="2"/>
        <a:buChar char="n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263" indent="-293688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SzPct val="80000"/>
        <a:buFont typeface="Wingdings" pitchFamily="2" charset="2"/>
        <a:buChar char="u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3463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SzPct val="80000"/>
        <a:buFont typeface="Wingdings" pitchFamily="2" charset="2"/>
        <a:buChar char="q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2063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SzPct val="80000"/>
        <a:buFont typeface="Arial" pitchFamily="34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yso76.org/Coach/coach-resources.c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yso76.net/" TargetMode="External"/><Relationship Id="rId3" Type="http://schemas.openxmlformats.org/officeDocument/2006/relationships/hyperlink" Target="mailto:coach@ayso76.org" TargetMode="External"/><Relationship Id="rId7" Type="http://schemas.openxmlformats.org/officeDocument/2006/relationships/hyperlink" Target="http://www.ayso76.org/" TargetMode="External"/><Relationship Id="rId2" Type="http://schemas.openxmlformats.org/officeDocument/2006/relationships/hyperlink" Target="mailto:commissioner@ayso76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12@ayso76.org" TargetMode="External"/><Relationship Id="rId5" Type="http://schemas.openxmlformats.org/officeDocument/2006/relationships/hyperlink" Target="mailto:preynolds@ayso76.org" TargetMode="External"/><Relationship Id="rId4" Type="http://schemas.openxmlformats.org/officeDocument/2006/relationships/hyperlink" Target="mailto:webmaster@ayso76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heifab.com/document/for-football-bodies" TargetMode="External"/><Relationship Id="rId2" Type="http://schemas.openxmlformats.org/officeDocument/2006/relationships/hyperlink" Target="http://theifab.com/document/laws-of-the-gam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cerxpert.com/" TargetMode="External"/><Relationship Id="rId13" Type="http://schemas.openxmlformats.org/officeDocument/2006/relationships/hyperlink" Target="http://www.aysovolunteers.org/" TargetMode="External"/><Relationship Id="rId3" Type="http://schemas.openxmlformats.org/officeDocument/2006/relationships/hyperlink" Target="http://www.youtube.com/watch?v=Xm33Z_2sZj8" TargetMode="External"/><Relationship Id="rId7" Type="http://schemas.openxmlformats.org/officeDocument/2006/relationships/hyperlink" Target="http://www.grassrootscoaching.com/" TargetMode="External"/><Relationship Id="rId12" Type="http://schemas.openxmlformats.org/officeDocument/2006/relationships/hyperlink" Target="http://www.ussoccer.com/referees/resource-cen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cerclinics.com/" TargetMode="External"/><Relationship Id="rId11" Type="http://schemas.openxmlformats.org/officeDocument/2006/relationships/hyperlink" Target="http://www.fifa.com/aboutfifa/documentlibrary/doclists/laws.html#laws" TargetMode="External"/><Relationship Id="rId5" Type="http://schemas.openxmlformats.org/officeDocument/2006/relationships/hyperlink" Target="http://www.playgreatsoccer.com/" TargetMode="External"/><Relationship Id="rId10" Type="http://schemas.openxmlformats.org/officeDocument/2006/relationships/hyperlink" Target="http://www.ayso76.org/Coach/coach-resources.cfm" TargetMode="External"/><Relationship Id="rId4" Type="http://schemas.openxmlformats.org/officeDocument/2006/relationships/hyperlink" Target="https://www.youtube.com/watch?v=0-ZSoZScqBU" TargetMode="External"/><Relationship Id="rId9" Type="http://schemas.openxmlformats.org/officeDocument/2006/relationships/hyperlink" Target="mailto:coach@ayso76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so76.net/" TargetMode="External"/><Relationship Id="rId2" Type="http://schemas.openxmlformats.org/officeDocument/2006/relationships/hyperlink" Target="https://www.ayso76.org/coaches/coach-certific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FF02-DE44-490F-BE67-B4F30D37FC5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934200" cy="2514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AYSO Region 76 </a:t>
            </a:r>
          </a:p>
          <a:p>
            <a:r>
              <a:rPr lang="en-US" dirty="0">
                <a:solidFill>
                  <a:schemeClr val="tx1"/>
                </a:solidFill>
              </a:rPr>
              <a:t>12U Coaching Course – 2019</a:t>
            </a:r>
          </a:p>
          <a:p>
            <a:r>
              <a:rPr lang="en-US" dirty="0">
                <a:solidFill>
                  <a:schemeClr val="tx1"/>
                </a:solidFill>
              </a:rPr>
              <a:t>Michael Karlin</a:t>
            </a:r>
          </a:p>
        </p:txBody>
      </p:sp>
      <p:pic>
        <p:nvPicPr>
          <p:cNvPr id="10" name="Picture 5" descr="tshirt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30480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r>
              <a:rPr lang="en-US" sz="3200" dirty="0"/>
              <a:t>Organizing</a:t>
            </a:r>
            <a:r>
              <a:rPr lang="en-US" dirty="0"/>
              <a:t> the Team</a:t>
            </a:r>
          </a:p>
          <a:p>
            <a:pPr lvl="1">
              <a:spcBef>
                <a:spcPts val="0"/>
              </a:spcBef>
            </a:pPr>
            <a:r>
              <a:rPr lang="en-US" dirty="0"/>
              <a:t>Roster and other web resources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Parent meeting and appointing a team administrator</a:t>
            </a:r>
          </a:p>
          <a:p>
            <a:pPr lvl="2">
              <a:spcBef>
                <a:spcPts val="0"/>
              </a:spcBef>
            </a:pPr>
            <a:r>
              <a:rPr lang="en-US" dirty="0"/>
              <a:t>You can now do this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Medical releases and Kid Zone Pledges</a:t>
            </a:r>
          </a:p>
          <a:p>
            <a:pPr lvl="2">
              <a:spcBef>
                <a:spcPts val="0"/>
              </a:spcBef>
            </a:pPr>
            <a:r>
              <a:rPr lang="en-US" dirty="0"/>
              <a:t>A player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practice or play unless the coach is in possession of a signed medical release</a:t>
            </a:r>
          </a:p>
          <a:p>
            <a:r>
              <a:rPr lang="en-US" dirty="0"/>
              <a:t>Equipment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Balls – size 4 for 10U and 12U (have a size 5 for yourself)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Cones – flat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Practice vests – 7 x 2 colors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First aid supplies (see below)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Deck chair</a:t>
            </a:r>
          </a:p>
          <a:p>
            <a:r>
              <a:rPr lang="en-US" dirty="0"/>
              <a:t>Practices and build-up</a:t>
            </a:r>
          </a:p>
          <a:p>
            <a:r>
              <a:rPr lang="en-US" dirty="0"/>
              <a:t>Game day preparation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dirty="0"/>
              <a:t>Set the team goal</a:t>
            </a:r>
          </a:p>
          <a:p>
            <a:r>
              <a:rPr lang="en-US" dirty="0"/>
              <a:t>Make it a pool party for the kids</a:t>
            </a:r>
          </a:p>
          <a:p>
            <a:r>
              <a:rPr lang="en-US" dirty="0"/>
              <a:t>When talking to the parents:</a:t>
            </a:r>
          </a:p>
          <a:p>
            <a:pPr lvl="1"/>
            <a:r>
              <a:rPr lang="en-US" dirty="0"/>
              <a:t>Briefly mention AYSO’s vision, mission and philosophies </a:t>
            </a:r>
          </a:p>
          <a:p>
            <a:pPr lvl="1"/>
            <a:r>
              <a:rPr lang="en-US" dirty="0"/>
              <a:t>Explain your coaching philosophy and expectations (punctuality, communication, equipment, etc.) </a:t>
            </a:r>
          </a:p>
          <a:p>
            <a:pPr lvl="1"/>
            <a:r>
              <a:rPr lang="en-US" dirty="0"/>
              <a:t>Introduce Player and Parent Pledges</a:t>
            </a:r>
          </a:p>
          <a:p>
            <a:pPr lvl="1"/>
            <a:r>
              <a:rPr lang="en-US" dirty="0"/>
              <a:t>Introduce Kids Zone for a positive sideline</a:t>
            </a:r>
          </a:p>
          <a:p>
            <a:pPr lvl="1"/>
            <a:r>
              <a:rPr lang="en-US" dirty="0"/>
              <a:t>Discuss team goal</a:t>
            </a:r>
          </a:p>
          <a:p>
            <a:pPr lvl="1"/>
            <a:r>
              <a:rPr lang="en-US" dirty="0"/>
              <a:t>Encourage communication regarding any player injuries</a:t>
            </a:r>
          </a:p>
          <a:p>
            <a:pPr lvl="1"/>
            <a:r>
              <a:rPr lang="en-US" dirty="0"/>
              <a:t>Discuss concussion awareness, Safe Haven, etc.</a:t>
            </a:r>
          </a:p>
          <a:p>
            <a:pPr lvl="1"/>
            <a:r>
              <a:rPr lang="en-US" dirty="0"/>
              <a:t>Recruit team parents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486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Prepare your practice before you get to the field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Have a lesson plan – you are a teacher and the field is your classroom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Be sure there is a ball for each player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Players bring one each or you bring them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Training uniforms (white t-shirt, black shorts) promotes team spirit</a:t>
            </a:r>
          </a:p>
          <a:p>
            <a:pPr>
              <a:lnSpc>
                <a:spcPct val="90000"/>
              </a:lnSpc>
            </a:pPr>
            <a:r>
              <a:rPr lang="en-US" dirty="0"/>
              <a:t>You have just one hour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Arrive early and appropriately dressed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Require players to arrive 15 minutes before official start time, so they can put on cleats and get ready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Work with assistants to mark out spaces with flat cones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Warm up on the sideline if you can</a:t>
            </a:r>
          </a:p>
          <a:p>
            <a:pPr>
              <a:lnSpc>
                <a:spcPct val="90000"/>
              </a:lnSpc>
            </a:pPr>
            <a:r>
              <a:rPr lang="en-US" dirty="0"/>
              <a:t>Hydration is vital: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u="sng" dirty="0"/>
              <a:t>Short</a:t>
            </a:r>
            <a:r>
              <a:rPr lang="en-US" dirty="0"/>
              <a:t>, disciplined breaks, especially early in season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Water not sweetened drinks so players take more fluid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Management – The Lesson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2"/>
          </a:xfrm>
        </p:spPr>
        <p:txBody>
          <a:bodyPr/>
          <a:lstStyle/>
          <a:p>
            <a:r>
              <a:rPr lang="en-US" dirty="0"/>
              <a:t>You don’t have to make it up</a:t>
            </a:r>
          </a:p>
          <a:p>
            <a:pPr lvl="1"/>
            <a:r>
              <a:rPr lang="en-US" dirty="0"/>
              <a:t>Many training plans are in the Online Manual (last item in your 12U Online Course in aysou.org)</a:t>
            </a:r>
          </a:p>
          <a:p>
            <a:pPr lvl="2"/>
            <a:r>
              <a:rPr lang="en-US" dirty="0"/>
              <a:t>Use the links in the pdf to see animated versions of drills</a:t>
            </a:r>
          </a:p>
          <a:p>
            <a:pPr lvl="1"/>
            <a:r>
              <a:rPr lang="en-US" dirty="0"/>
              <a:t>Visit </a:t>
            </a:r>
            <a:r>
              <a:rPr lang="en-US" dirty="0">
                <a:hlinkClick r:id="rId2"/>
              </a:rPr>
              <a:t>http://www.ayso76.org/Coach/coach-resources.cfm</a:t>
            </a:r>
            <a:r>
              <a:rPr lang="en-US" dirty="0"/>
              <a:t> (we will be updating this soon)</a:t>
            </a:r>
          </a:p>
          <a:p>
            <a:r>
              <a:rPr lang="en-US" dirty="0"/>
              <a:t>Organization of a coaching session</a:t>
            </a:r>
          </a:p>
          <a:p>
            <a:pPr lvl="1"/>
            <a:r>
              <a:rPr lang="en-US" dirty="0"/>
              <a:t>Sideline warm-up (don’t wait for the field to be yours!)</a:t>
            </a:r>
          </a:p>
          <a:p>
            <a:pPr lvl="1"/>
            <a:r>
              <a:rPr lang="en-US" dirty="0"/>
              <a:t>Technical warm-up</a:t>
            </a:r>
          </a:p>
          <a:p>
            <a:pPr lvl="1"/>
            <a:r>
              <a:rPr lang="en-US" dirty="0"/>
              <a:t>Activities – two or three at the most</a:t>
            </a:r>
          </a:p>
          <a:p>
            <a:pPr lvl="1"/>
            <a:r>
              <a:rPr lang="en-US" dirty="0"/>
              <a:t>Small-sided match</a:t>
            </a:r>
          </a:p>
          <a:p>
            <a:r>
              <a:rPr lang="en-US" dirty="0"/>
              <a:t>Don’t run laps –do activities with a ball</a:t>
            </a:r>
          </a:p>
          <a:p>
            <a:r>
              <a:rPr lang="en-US" dirty="0"/>
              <a:t>Don’t give lectures!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Practices should be planned into 5 segments: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Warm-up (at least 80% free play with the ball) – 5-10 minutes; use dynamic not static stretches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or two skill drills – 20 minutes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scrimmage or game – 15-20 minutes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second drill at the end – 5-7 minutes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Cool down run and stretch </a:t>
            </a:r>
            <a:r>
              <a:rPr lang="en-US" u="sng" dirty="0"/>
              <a:t>after</a:t>
            </a:r>
            <a:r>
              <a:rPr lang="en-US" dirty="0"/>
              <a:t> practice, </a:t>
            </a:r>
            <a:r>
              <a:rPr lang="en-US" u="sng" dirty="0"/>
              <a:t>not</a:t>
            </a:r>
            <a:r>
              <a:rPr lang="en-US" dirty="0"/>
              <a:t> before</a:t>
            </a:r>
          </a:p>
          <a:p>
            <a:pPr>
              <a:lnSpc>
                <a:spcPct val="90000"/>
              </a:lnSpc>
            </a:pPr>
            <a:r>
              <a:rPr lang="en-US" dirty="0"/>
              <a:t>You don’t have to make it up.  Several curricula for 12U are available (see last slide)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All</a:t>
            </a:r>
            <a:r>
              <a:rPr lang="en-US" dirty="0"/>
              <a:t> activities should involve frequent touches – </a:t>
            </a:r>
            <a:r>
              <a:rPr lang="en-US" dirty="0">
                <a:solidFill>
                  <a:srgbClr val="FF0000"/>
                </a:solidFill>
              </a:rPr>
              <a:t>NO STANDING IN LONG LINES – for a shooting drill without lines, see the Appendix</a:t>
            </a:r>
          </a:p>
          <a:p>
            <a:pPr>
              <a:lnSpc>
                <a:spcPct val="90000"/>
              </a:lnSpc>
            </a:pPr>
            <a:r>
              <a:rPr lang="en-US" dirty="0"/>
              <a:t>If it doesn’t work, stop.  Do something else.</a:t>
            </a:r>
          </a:p>
          <a:p>
            <a:pPr>
              <a:lnSpc>
                <a:spcPct val="90000"/>
              </a:lnSpc>
            </a:pPr>
            <a:r>
              <a:rPr lang="en-US" dirty="0"/>
              <a:t>Use the Coaching Cycle and concept of Build-up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/>
              <a:t>Age Appropriate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914401"/>
            <a:ext cx="8229600" cy="3429000"/>
          </a:xfrm>
        </p:spPr>
        <p:txBody>
          <a:bodyPr/>
          <a:lstStyle/>
          <a:p>
            <a:r>
              <a:rPr lang="en-US" dirty="0"/>
              <a:t>Training/sessions </a:t>
            </a:r>
            <a:r>
              <a:rPr lang="en-US" i="1" dirty="0"/>
              <a:t>must</a:t>
            </a:r>
            <a:r>
              <a:rPr lang="en-US" dirty="0"/>
              <a:t> be adapted to the player’s specific age and stage of development – at this age especially, players of the same age may have wide variations in development and maturity </a:t>
            </a:r>
          </a:p>
          <a:p>
            <a:r>
              <a:rPr lang="en-US" dirty="0"/>
              <a:t>Four key components should be considered and woven through each session; however, </a:t>
            </a:r>
            <a:r>
              <a:rPr lang="en-US" i="1" dirty="0"/>
              <a:t>at all-times</a:t>
            </a:r>
            <a:r>
              <a:rPr lang="en-US" dirty="0"/>
              <a:t> with deep respect to the player’s specific age </a:t>
            </a:r>
            <a:r>
              <a:rPr lang="en-US" i="1" dirty="0"/>
              <a:t>and</a:t>
            </a:r>
            <a:r>
              <a:rPr lang="en-US" dirty="0"/>
              <a:t> stage of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BldgBlo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17" y="4343401"/>
            <a:ext cx="3421766" cy="20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4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12U</a:t>
            </a:r>
            <a:r>
              <a:rPr lang="en-US" dirty="0"/>
              <a:t> Players:</a:t>
            </a:r>
          </a:p>
          <a:p>
            <a:pPr lvl="1"/>
            <a:r>
              <a:rPr lang="en-US" dirty="0"/>
              <a:t>In between childhood and adolescence, </a:t>
            </a:r>
            <a:r>
              <a:rPr lang="is-IS" dirty="0"/>
              <a:t>12U</a:t>
            </a:r>
            <a:r>
              <a:rPr lang="en-US" dirty="0"/>
              <a:t> players are ready to learn</a:t>
            </a:r>
          </a:p>
          <a:p>
            <a:pPr lvl="1"/>
            <a:r>
              <a:rPr lang="en-US" dirty="0"/>
              <a:t>Can process more abstract thought and handle more complex tasks</a:t>
            </a:r>
          </a:p>
          <a:p>
            <a:pPr lvl="1"/>
            <a:r>
              <a:rPr lang="en-US" dirty="0"/>
              <a:t>More analytical which boost their tactical awareness and understanding</a:t>
            </a:r>
          </a:p>
          <a:p>
            <a:pPr lvl="1"/>
            <a:r>
              <a:rPr lang="en-US" dirty="0"/>
              <a:t>Early or late puberty can impact self-esteem and relationships.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D72B5-A7CE-494B-AC66-16A7D6796E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399"/>
            <a:ext cx="7620000" cy="3306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sz="2400" dirty="0"/>
              <a:t>P.I.E. (Positive Instruction &amp; Encouragement)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Coaching Sandwich:  A slice of critique inside two slices of praise</a:t>
            </a:r>
          </a:p>
          <a:p>
            <a:r>
              <a:rPr lang="en-US" sz="2400" dirty="0"/>
              <a:t>Say, Show, Do and Review (explain, demonstrate, have them do it, observe (silently) and correct)</a:t>
            </a:r>
          </a:p>
          <a:p>
            <a:r>
              <a:rPr lang="en-US" sz="2400" dirty="0"/>
              <a:t>See, Show, Say Method (watch, show them what needs to be corrected or improved, and then critique)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917D-34DB-4C78-A083-D7D07F68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Thoughts on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146F-BDCB-43FD-B2FE-72E2A7B6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r>
              <a:rPr lang="en-US" sz="2600" dirty="0"/>
              <a:t>Keep your words short and simple</a:t>
            </a:r>
          </a:p>
          <a:p>
            <a:r>
              <a:rPr lang="en-US" sz="2600" dirty="0"/>
              <a:t>KNEEL and SQUAT – your players are smaller than you and when you talk to them, you should try to avoid looking down on them</a:t>
            </a:r>
          </a:p>
          <a:p>
            <a:r>
              <a:rPr lang="en-US" sz="2600" dirty="0"/>
              <a:t>If you can, demonstrate; if you cannot, get help</a:t>
            </a:r>
          </a:p>
          <a:p>
            <a:r>
              <a:rPr lang="en-US" sz="2600" dirty="0"/>
              <a:t>Treat your own child like other players – don’t expect more (or less) from them; don’t focus only on them; praise them; when the session or game is over, talk about something else on the drive home</a:t>
            </a:r>
          </a:p>
          <a:p>
            <a:r>
              <a:rPr lang="en-US" sz="2600" dirty="0"/>
              <a:t>DON’T TREAT YOUR PLAYERS LIKE PIECES IN A GAME OF SPEED CHESS</a:t>
            </a:r>
          </a:p>
          <a:p>
            <a:r>
              <a:rPr lang="en-US" sz="2600" dirty="0"/>
              <a:t>DON’T CRITICIZE WHAT JUST HAPPENED – THE GAME HAS MOVED ON</a:t>
            </a:r>
          </a:p>
          <a:p>
            <a:r>
              <a:rPr lang="en-US" sz="2400" dirty="0"/>
              <a:t>DON’T YELL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37DA2-C42A-4BA5-A5BC-816E86F7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CEC1-AD88-41F4-89C8-34E2C052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F1F43-03EF-4EFA-A92B-DA07CFCE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Coaching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>
                <a:ea typeface="Times New Roman"/>
              </a:rPr>
              <a:t>Coaching involves </a:t>
            </a:r>
            <a:r>
              <a:rPr lang="en-US" sz="2000" b="1" dirty="0">
                <a:ea typeface="Times New Roman"/>
              </a:rPr>
              <a:t>OBSERVING</a:t>
            </a:r>
            <a:r>
              <a:rPr lang="en-US" sz="2000" dirty="0">
                <a:ea typeface="Times New Roman"/>
              </a:rPr>
              <a:t> and </a:t>
            </a:r>
            <a:r>
              <a:rPr lang="en-US" sz="2000" b="1" dirty="0">
                <a:ea typeface="Times New Roman"/>
              </a:rPr>
              <a:t>EVALUATING</a:t>
            </a:r>
            <a:r>
              <a:rPr lang="en-US" sz="2000" dirty="0">
                <a:ea typeface="Times New Roman"/>
              </a:rPr>
              <a:t> player and team performance to determine what needs to be worked on (</a:t>
            </a:r>
            <a:r>
              <a:rPr lang="en-US" sz="2000" b="1" dirty="0">
                <a:ea typeface="Times New Roman"/>
              </a:rPr>
              <a:t>ORGANIZING and COACHING</a:t>
            </a:r>
            <a:r>
              <a:rPr lang="en-US" sz="2000" dirty="0">
                <a:ea typeface="Times New Roman"/>
              </a:rPr>
              <a:t>) during training in order to maximize (</a:t>
            </a:r>
            <a:r>
              <a:rPr lang="en-US" sz="2000" b="1" dirty="0">
                <a:ea typeface="Times New Roman"/>
              </a:rPr>
              <a:t>Player and Team) DEVELOPMENT</a:t>
            </a:r>
            <a:endParaRPr lang="en-US" sz="20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/>
              </a:rPr>
              <a:t>Training components (psychosocial physical, technical, tactical) are then incorporated into a training session (plan) to develop and improve the player’s competence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dirty="0">
                <a:ea typeface="Times New Roman"/>
              </a:rPr>
              <a:t>in match conditions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TheCoaching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343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/>
              <a:t>Classroom – 9:00 to 11:45 am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AYSO Fundamentals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Team Management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Teaching Methods and the Coaching Cycle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Objective and Principles of the Game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Systems of Play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Laws of the Game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Test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Wrap up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Coaching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ORGANIZE/COACH</a:t>
            </a:r>
            <a:r>
              <a:rPr lang="en-US" sz="2400" dirty="0"/>
              <a:t>:  Training is comprised of: (free play); warm-up; activities I &amp; II; small-sided matches and cool-down</a:t>
            </a:r>
            <a:endParaRPr lang="en-US" sz="2400" b="1" dirty="0"/>
          </a:p>
          <a:p>
            <a:pPr lvl="0"/>
            <a:r>
              <a:rPr lang="en-US" sz="2400" b="1" dirty="0"/>
              <a:t>Principles of Play</a:t>
            </a:r>
            <a:r>
              <a:rPr lang="en-US" sz="2400" dirty="0"/>
              <a:t> should be considered and woven throughout the session</a:t>
            </a:r>
          </a:p>
          <a:p>
            <a:pPr lvl="0"/>
            <a:r>
              <a:rPr lang="en-US" sz="2400" dirty="0"/>
              <a:t>Adjusting </a:t>
            </a:r>
            <a:r>
              <a:rPr lang="en-US" sz="2400" b="1" i="1" dirty="0"/>
              <a:t>Speed, Space</a:t>
            </a:r>
            <a:r>
              <a:rPr lang="en-US" sz="2400" b="1" dirty="0"/>
              <a:t>, </a:t>
            </a:r>
            <a:r>
              <a:rPr lang="en-US" sz="2400" b="1" i="1" dirty="0"/>
              <a:t>Opposition</a:t>
            </a:r>
            <a:r>
              <a:rPr lang="en-US" sz="2400" dirty="0"/>
              <a:t> controls the intensity of an activity</a:t>
            </a:r>
          </a:p>
          <a:p>
            <a:pPr lvl="0"/>
            <a:r>
              <a:rPr lang="en-US" sz="2400" dirty="0"/>
              <a:t>Coach using sound methodology (P.I.E., Say, Show, Do, Review, etc.) to increase success and develop players</a:t>
            </a:r>
          </a:p>
          <a:p>
            <a:pPr lvl="0"/>
            <a:r>
              <a:rPr lang="en-US" sz="2400" b="1" dirty="0"/>
              <a:t>DEVELOPMENT</a:t>
            </a:r>
            <a:r>
              <a:rPr lang="en-US" sz="2400" dirty="0"/>
              <a:t>: Player’s improved competence within match environment (finishing; short/long play; short combined with long play; ability to keep possession; risk; transition)</a:t>
            </a:r>
            <a:endParaRPr lang="en-US" sz="2400" b="1" dirty="0"/>
          </a:p>
          <a:p>
            <a:pPr lvl="0"/>
            <a:r>
              <a:rPr lang="en-US" sz="2400" b="1" dirty="0"/>
              <a:t>OBSERVE and EVALUATE</a:t>
            </a:r>
            <a:r>
              <a:rPr lang="en-US" sz="2400" dirty="0"/>
              <a:t> performance and select elements for the </a:t>
            </a:r>
            <a:r>
              <a:rPr lang="en-US" sz="2400" b="1" i="1" dirty="0"/>
              <a:t>next</a:t>
            </a:r>
            <a:r>
              <a:rPr lang="en-US" sz="2400" dirty="0"/>
              <a:t> training session</a:t>
            </a:r>
            <a:endParaRPr lang="en-US" sz="2400" dirty="0"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410200"/>
          </a:xfrm>
        </p:spPr>
        <p:txBody>
          <a:bodyPr/>
          <a:lstStyle/>
          <a:p>
            <a:r>
              <a:rPr lang="en-US" dirty="0"/>
              <a:t>Learn the concept of build-up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Start with no pressure – time or space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Limited pressure – reduce time or space; add opponent(s)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Full pressure – players involved in game-like situations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Game conditions – game with rules designed to emphasize what you want to teach – small-sided games are the best way to do this</a:t>
            </a:r>
          </a:p>
          <a:p>
            <a:r>
              <a:rPr lang="en-US" u="sng" dirty="0"/>
              <a:t>Give time to weaker players</a:t>
            </a:r>
            <a:r>
              <a:rPr lang="en-US" dirty="0"/>
              <a:t> – how well you coach them will determine your team’s success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Topic Per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one topic per session</a:t>
            </a:r>
          </a:p>
          <a:p>
            <a:r>
              <a:rPr lang="en-US" dirty="0"/>
              <a:t>Resist the temptation to coach skills or correct mistakes that are unrelated to the topic of your session</a:t>
            </a:r>
          </a:p>
          <a:p>
            <a:r>
              <a:rPr lang="en-US" b="1" dirty="0"/>
              <a:t>Repetition</a:t>
            </a:r>
            <a:r>
              <a:rPr lang="en-US" dirty="0"/>
              <a:t> is the key to developing skills – more than you might expect, the players often have a lot of patience with repeating the same drill until they get it right</a:t>
            </a:r>
          </a:p>
          <a:p>
            <a:pPr lvl="1"/>
            <a:r>
              <a:rPr lang="en-US" dirty="0"/>
              <a:t>For those that get it right away, vary the drill to make it more difficult (e.g., work with the weaker foot)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0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0D4D07-4F79-4337-8801-3279AEF2121B}" type="slidenum">
              <a:rPr lang="en-US"/>
              <a:pPr/>
              <a:t>23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Scrimmages and Games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pPr eaLnBrk="1" hangingPunct="1"/>
            <a:r>
              <a:rPr lang="en-US" dirty="0"/>
              <a:t>Don’t just scrimmage.  Scrimmages should be tuned to the practice theme.  For example: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To teach offence: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Use unbalanced teams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Shorten the field to eliminate transition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To teach passing: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>
                <a:hlinkClick r:id="rId2" action="ppaction://hlinksldjump"/>
              </a:rPr>
              <a:t>Use Hands Game</a:t>
            </a:r>
            <a:endParaRPr lang="en-US" dirty="0"/>
          </a:p>
          <a:p>
            <a:pPr lvl="2" eaLnBrk="1" hangingPunct="1">
              <a:spcBef>
                <a:spcPts val="0"/>
              </a:spcBef>
            </a:pPr>
            <a:r>
              <a:rPr lang="en-US" dirty="0">
                <a:hlinkClick r:id="" action="ppaction://noaction"/>
              </a:rPr>
              <a:t>Alley Game - create a field with cone-demarcated passing lanes</a:t>
            </a:r>
            <a:endParaRPr lang="en-US" dirty="0"/>
          </a:p>
          <a:p>
            <a:pPr eaLnBrk="1" hangingPunct="1"/>
            <a:r>
              <a:rPr lang="en-US" dirty="0"/>
              <a:t>Coaches: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Play </a:t>
            </a:r>
            <a:r>
              <a:rPr lang="en-US" u="sng" dirty="0"/>
              <a:t>only</a:t>
            </a:r>
            <a:r>
              <a:rPr lang="en-US" dirty="0"/>
              <a:t> if you know what you’re doing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Don’t show off and don’t score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BE CAREFUL –players are 1/3</a:t>
            </a:r>
            <a:r>
              <a:rPr lang="en-US" baseline="30000" dirty="0"/>
              <a:t>rd</a:t>
            </a:r>
            <a:r>
              <a:rPr lang="en-US" dirty="0"/>
              <a:t> to ½ of your weight</a:t>
            </a:r>
          </a:p>
          <a:p>
            <a:pPr eaLnBrk="1" hangingPunct="1"/>
            <a:r>
              <a:rPr lang="en-US" dirty="0"/>
              <a:t>Scrimmage in mid-session, not the end, so players don’t spend all practice waiting for it to begin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and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dirty="0"/>
              <a:t>Soccer is an individual sport </a:t>
            </a:r>
            <a:r>
              <a:rPr lang="en-US" u="sng" dirty="0"/>
              <a:t>and</a:t>
            </a:r>
            <a:r>
              <a:rPr lang="en-US" dirty="0"/>
              <a:t> a team game</a:t>
            </a:r>
          </a:p>
          <a:p>
            <a:r>
              <a:rPr lang="en-US" dirty="0"/>
              <a:t>Before the age of 12, the primary emphasis has to be on individual technique:</a:t>
            </a:r>
          </a:p>
          <a:p>
            <a:pPr lvl="1"/>
            <a:r>
              <a:rPr lang="en-US" dirty="0"/>
              <a:t>Bringing the ball under control</a:t>
            </a:r>
          </a:p>
          <a:p>
            <a:pPr lvl="1"/>
            <a:r>
              <a:rPr lang="en-US" dirty="0"/>
              <a:t>Moving with the ball</a:t>
            </a:r>
          </a:p>
          <a:p>
            <a:pPr lvl="1"/>
            <a:r>
              <a:rPr lang="en-US" dirty="0"/>
              <a:t>Kicking the ball accurately and at the right pace</a:t>
            </a:r>
          </a:p>
          <a:p>
            <a:pPr lvl="1"/>
            <a:r>
              <a:rPr lang="en-US" dirty="0"/>
              <a:t>One on one play</a:t>
            </a:r>
          </a:p>
          <a:p>
            <a:r>
              <a:rPr lang="en-US" dirty="0"/>
              <a:t>Team tactics become more important as players get older – but understand that the key to tactical success, spatial awareness, develops over time and is not fully developed at 11 years old</a:t>
            </a:r>
          </a:p>
          <a:p>
            <a:r>
              <a:rPr lang="en-US" dirty="0"/>
              <a:t>12U is primarily about “Technical Cleansing”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b="1" dirty="0"/>
              <a:t>Training Overview for U-12 Players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75412"/>
              </p:ext>
            </p:extLst>
          </p:nvPr>
        </p:nvGraphicFramePr>
        <p:xfrm>
          <a:off x="609600" y="838201"/>
          <a:ext cx="7924800" cy="499587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Times New Roman"/>
                        </a:rPr>
                        <a:t>U-12 Techniques 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Times New Roman"/>
                        </a:rPr>
                        <a:t>U-12 Knowledge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Dribbling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Know the 8 restarts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Inside of foot – ball control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Times New Roman"/>
                        </a:rPr>
                        <a:t>Corner kick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Sole of foot – ball control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Times New Roman"/>
                        </a:rPr>
                        <a:t>Goal kick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Top of the thigh – ball control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Times New Roman"/>
                        </a:rPr>
                        <a:t>Penalty kick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Instep kick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Drop ball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Times New Roman"/>
                        </a:rPr>
                        <a:t>Inside of the foot – push pass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Direct free kick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Throw-in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Indirect free kick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Tackling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Throw-in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20"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Goalkeeping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Kick off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Heading may</a:t>
                      </a:r>
                      <a:r>
                        <a:rPr lang="en-US" sz="2400" baseline="0" dirty="0">
                          <a:latin typeface="Arial"/>
                          <a:ea typeface="Calibri"/>
                          <a:cs typeface="Times New Roman"/>
                        </a:rPr>
                        <a:t> NOT be taught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Arial"/>
                          <a:ea typeface="Calibri"/>
                          <a:cs typeface="Times New Roman"/>
                        </a:rPr>
                        <a:t>(heading OK in 12U if 12U and 11U are separate division, but in Region 76, 12U and 11U are combined)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Times New Roman"/>
                        </a:rPr>
                        <a:t>Laws of the Game</a:t>
                      </a: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715000"/>
            <a:ext cx="775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cover techniques during the field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Game Day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/>
          <a:lstStyle/>
          <a:p>
            <a:r>
              <a:rPr lang="en-US" dirty="0"/>
              <a:t>Punctuality and Warm-Up</a:t>
            </a:r>
          </a:p>
          <a:p>
            <a:r>
              <a:rPr lang="en-US" dirty="0"/>
              <a:t>Line-up</a:t>
            </a:r>
          </a:p>
          <a:p>
            <a:pPr lvl="1"/>
            <a:r>
              <a:rPr lang="en-US" dirty="0"/>
              <a:t>Line-up cards (use the web application; uniform order)</a:t>
            </a:r>
          </a:p>
          <a:p>
            <a:pPr lvl="1"/>
            <a:r>
              <a:rPr lang="en-US" dirty="0"/>
              <a:t>Plan your substitutions – three-quarter rule until playoffs</a:t>
            </a:r>
          </a:p>
          <a:p>
            <a:pPr lvl="1"/>
            <a:r>
              <a:rPr lang="en-US" dirty="0"/>
              <a:t>Rotate players into different positions</a:t>
            </a:r>
          </a:p>
          <a:p>
            <a:r>
              <a:rPr lang="en-US" dirty="0"/>
              <a:t>First aid supplies</a:t>
            </a:r>
          </a:p>
          <a:p>
            <a:pPr lvl="1"/>
            <a:r>
              <a:rPr lang="en-US" dirty="0"/>
              <a:t>Ice and ice packs</a:t>
            </a:r>
          </a:p>
          <a:p>
            <a:pPr lvl="1"/>
            <a:r>
              <a:rPr lang="en-US" dirty="0"/>
              <a:t>Bandages and disinfectant</a:t>
            </a:r>
          </a:p>
          <a:p>
            <a:pPr lvl="1"/>
            <a:r>
              <a:rPr lang="en-US" dirty="0"/>
              <a:t>Advil, </a:t>
            </a:r>
            <a:r>
              <a:rPr lang="en-US" dirty="0" err="1"/>
              <a:t>Alleve</a:t>
            </a:r>
            <a:r>
              <a:rPr lang="en-US" dirty="0"/>
              <a:t>: Don’t give it to players – leave this to parents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  <p:extLst>
      <p:ext uri="{BB962C8B-B14F-4D97-AF65-F5344CB8AC3E}">
        <p14:creationId xmlns:p14="http://schemas.microsoft.com/office/powerpoint/2010/main" val="72517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Day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267200"/>
          </a:xfrm>
        </p:spPr>
        <p:txBody>
          <a:bodyPr/>
          <a:lstStyle/>
          <a:p>
            <a:r>
              <a:rPr lang="en-US" dirty="0"/>
              <a:t>Bring a chair and SIT DOWN</a:t>
            </a:r>
          </a:p>
          <a:p>
            <a:r>
              <a:rPr lang="en-US" dirty="0">
                <a:solidFill>
                  <a:srgbClr val="FF0000"/>
                </a:solidFill>
              </a:rPr>
              <a:t>KEEP QUIET DURING THE PLAY</a:t>
            </a:r>
          </a:p>
          <a:p>
            <a:pPr lvl="1"/>
            <a:r>
              <a:rPr lang="en-US" dirty="0"/>
              <a:t>Players learn best from their own mistakes</a:t>
            </a:r>
          </a:p>
          <a:p>
            <a:pPr lvl="1"/>
            <a:r>
              <a:rPr lang="en-US" dirty="0"/>
              <a:t>“If you're not making mistakes, then you're not doing anything.” – John Wooden</a:t>
            </a:r>
          </a:p>
          <a:p>
            <a:pPr lvl="1"/>
            <a:r>
              <a:rPr lang="en-US" dirty="0"/>
              <a:t>Error prevention hurts your players</a:t>
            </a:r>
          </a:p>
          <a:p>
            <a:r>
              <a:rPr lang="en-US" dirty="0"/>
              <a:t>COACH, DON’T CRITICIZE</a:t>
            </a:r>
          </a:p>
          <a:p>
            <a:r>
              <a:rPr lang="en-US" dirty="0"/>
              <a:t>Treat your own child like any other and have realistic expectations of them and everyone else </a:t>
            </a:r>
          </a:p>
          <a:p>
            <a:r>
              <a:rPr lang="en-US" dirty="0"/>
              <a:t>Coach before the game and at the breaks</a:t>
            </a:r>
          </a:p>
          <a:p>
            <a:r>
              <a:rPr lang="en-US" dirty="0"/>
              <a:t>Coach the substitutes</a:t>
            </a:r>
          </a:p>
          <a:p>
            <a:r>
              <a:rPr lang="en-US" dirty="0"/>
              <a:t>After the game, cool down and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722203"/>
            <a:ext cx="789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Let the game be the teacher</a:t>
            </a:r>
          </a:p>
        </p:txBody>
      </p:sp>
    </p:spTree>
    <p:extLst>
      <p:ext uri="{BB962C8B-B14F-4D97-AF65-F5344CB8AC3E}">
        <p14:creationId xmlns:p14="http://schemas.microsoft.com/office/powerpoint/2010/main" val="5163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Game</a:t>
            </a:r>
          </a:p>
        </p:txBody>
      </p:sp>
      <p:graphicFrame>
        <p:nvGraphicFramePr>
          <p:cNvPr id="9" name="Group 61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3254692"/>
        </p:xfrm>
        <a:graphic>
          <a:graphicData uri="http://schemas.openxmlformats.org/drawingml/2006/table">
            <a:tbl>
              <a:tblPr/>
              <a:tblGrid>
                <a:gridCol w="4157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Attacking Objectives</a:t>
                      </a:r>
                    </a:p>
                  </a:txBody>
                  <a:tcPr marL="101809" marR="1018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Defending Objectives</a:t>
                      </a:r>
                    </a:p>
                  </a:txBody>
                  <a:tcPr marL="101809" marR="10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marL="101809" marR="1018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Prevent Scoring</a:t>
                      </a:r>
                    </a:p>
                  </a:txBody>
                  <a:tcPr marL="101809" marR="10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Move the Ball Forward</a:t>
                      </a:r>
                    </a:p>
                  </a:txBody>
                  <a:tcPr marL="101809" marR="1018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Delay the Opponents</a:t>
                      </a:r>
                    </a:p>
                  </a:txBody>
                  <a:tcPr marL="101809" marR="10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Keep the Ball</a:t>
                      </a:r>
                    </a:p>
                  </a:txBody>
                  <a:tcPr marL="101809" marR="1018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Get the Ball Back</a:t>
                      </a:r>
                    </a:p>
                  </a:txBody>
                  <a:tcPr marL="101809" marR="10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 flipV="1">
            <a:off x="990600" y="4297363"/>
            <a:ext cx="65532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2575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CC"/>
              </a:buClr>
              <a:buSzPct val="8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4297363"/>
            <a:ext cx="82296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2575" lvl="0" indent="-282575">
              <a:spcBef>
                <a:spcPts val="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800" dirty="0"/>
              <a:t>Which of these objectives is primary depends on the player’s position relative to the ball, other players, location on the field and time in the game</a:t>
            </a:r>
          </a:p>
          <a:p>
            <a:pPr marL="282575" lvl="0" indent="-282575">
              <a:spcBef>
                <a:spcPts val="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800" dirty="0"/>
              <a:t>Players are taught the objectives and principles through training sessions, not during the game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/>
          <a:lstStyle/>
          <a:p>
            <a:r>
              <a:rPr lang="en-US" dirty="0"/>
              <a:t>How to achieve your objectives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50509"/>
              </p:ext>
            </p:extLst>
          </p:nvPr>
        </p:nvGraphicFramePr>
        <p:xfrm>
          <a:off x="381000" y="2690368"/>
          <a:ext cx="845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 – Give your teammates options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Cover – Support the player challenging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for the ball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96321"/>
              </p:ext>
            </p:extLst>
          </p:nvPr>
        </p:nvGraphicFramePr>
        <p:xfrm>
          <a:off x="381000" y="3446272"/>
          <a:ext cx="845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Mobility – Don’t just stand there! Movement on and off the ball.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Balance – Match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other team’s numbers; at 12U, begin to “read” the game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24956"/>
              </p:ext>
            </p:extLst>
          </p:nvPr>
        </p:nvGraphicFramePr>
        <p:xfrm>
          <a:off x="381000" y="4131056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Width – Spread out; use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 space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Compactness – Play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a small space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1447800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Attacking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Defending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37565"/>
              </p:ext>
            </p:extLst>
          </p:nvPr>
        </p:nvGraphicFramePr>
        <p:xfrm>
          <a:off x="381000" y="1934464"/>
          <a:ext cx="845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Penetration – Advance ball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by dribbling, passing and shooting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Pressure and delay – Slow down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 attack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24864"/>
              </p:ext>
            </p:extLst>
          </p:nvPr>
        </p:nvGraphicFramePr>
        <p:xfrm>
          <a:off x="381000" y="4693920"/>
          <a:ext cx="845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(added at 12U) Creativity – Use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your skills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(added at 12U) Control Restraint (Composure) – Stay calm; don’t dive in!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sz="2600" dirty="0"/>
              <a:t>Regional Commissioner – Alex Grossman </a:t>
            </a:r>
            <a:r>
              <a:rPr lang="en-US" sz="2600" dirty="0">
                <a:hlinkClick r:id="rId2"/>
              </a:rPr>
              <a:t>commissioner@ayso76.org</a:t>
            </a:r>
            <a:r>
              <a:rPr lang="en-US" sz="2600" dirty="0"/>
              <a:t> </a:t>
            </a:r>
          </a:p>
          <a:p>
            <a:pPr>
              <a:lnSpc>
                <a:spcPts val="3100"/>
              </a:lnSpc>
            </a:pPr>
            <a:r>
              <a:rPr lang="en-US" sz="2600" dirty="0"/>
              <a:t>Coach Administrators – Ji Lee and Jeff Gross </a:t>
            </a:r>
            <a:r>
              <a:rPr lang="en-US" sz="2600" dirty="0">
                <a:hlinkClick r:id="rId3"/>
              </a:rPr>
              <a:t>coach@ayso76.org</a:t>
            </a:r>
            <a:endParaRPr lang="en-US" sz="2600" dirty="0"/>
          </a:p>
          <a:p>
            <a:pPr>
              <a:lnSpc>
                <a:spcPts val="3100"/>
              </a:lnSpc>
            </a:pPr>
            <a:r>
              <a:rPr lang="en-US" sz="2600" dirty="0"/>
              <a:t>Webmaster – Michael Karlin </a:t>
            </a:r>
            <a:r>
              <a:rPr lang="en-US" sz="2600" dirty="0">
                <a:hlinkClick r:id="rId4"/>
              </a:rPr>
              <a:t>webmaster@ayso76.org</a:t>
            </a:r>
            <a:r>
              <a:rPr lang="en-US" sz="2600" dirty="0"/>
              <a:t> </a:t>
            </a:r>
          </a:p>
          <a:p>
            <a:pPr>
              <a:lnSpc>
                <a:spcPts val="3100"/>
              </a:lnSpc>
            </a:pPr>
            <a:r>
              <a:rPr lang="en-US" sz="2600" dirty="0"/>
              <a:t>Website Coordinator and Boys 12U Division Director – Gil Bar-Zion –  </a:t>
            </a:r>
            <a:r>
              <a:rPr lang="en-US" sz="2600" dirty="0">
                <a:hlinkClick r:id="rId5"/>
              </a:rPr>
              <a:t>bu12@ayso76.org</a:t>
            </a:r>
            <a:r>
              <a:rPr lang="en-US" sz="2600" dirty="0"/>
              <a:t>  </a:t>
            </a:r>
          </a:p>
          <a:p>
            <a:pPr>
              <a:lnSpc>
                <a:spcPts val="3100"/>
              </a:lnSpc>
            </a:pPr>
            <a:r>
              <a:rPr lang="en-US" sz="2600" dirty="0"/>
              <a:t>Girls 12U Division Director – Gary Dyner – </a:t>
            </a:r>
            <a:r>
              <a:rPr lang="en-US" sz="2600" dirty="0">
                <a:hlinkClick r:id="rId6"/>
              </a:rPr>
              <a:t>gu12@ayso76.org</a:t>
            </a:r>
            <a:r>
              <a:rPr lang="en-US" sz="2600" dirty="0"/>
              <a:t>   </a:t>
            </a:r>
          </a:p>
          <a:p>
            <a:pPr>
              <a:lnSpc>
                <a:spcPts val="3100"/>
              </a:lnSpc>
            </a:pPr>
            <a:r>
              <a:rPr lang="en-US" sz="2600" dirty="0"/>
              <a:t>Our website:</a:t>
            </a:r>
          </a:p>
          <a:p>
            <a:pPr lvl="1">
              <a:lnSpc>
                <a:spcPts val="3100"/>
              </a:lnSpc>
            </a:pPr>
            <a:r>
              <a:rPr lang="en-US" dirty="0"/>
              <a:t>Public:  </a:t>
            </a:r>
            <a:r>
              <a:rPr lang="en-US" dirty="0">
                <a:hlinkClick r:id="rId7"/>
              </a:rPr>
              <a:t>www.ayso76.org</a:t>
            </a:r>
            <a:endParaRPr lang="en-US" dirty="0"/>
          </a:p>
          <a:p>
            <a:pPr lvl="1">
              <a:lnSpc>
                <a:spcPts val="3100"/>
              </a:lnSpc>
            </a:pPr>
            <a:r>
              <a:rPr lang="en-US" dirty="0"/>
              <a:t>Password protected: </a:t>
            </a:r>
            <a:r>
              <a:rPr lang="en-US" dirty="0">
                <a:hlinkClick r:id="rId8"/>
              </a:rPr>
              <a:t>www.ayso76.net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of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Systems of Play</a:t>
            </a:r>
          </a:p>
          <a:p>
            <a:pPr lvl="1"/>
            <a:r>
              <a:rPr lang="en-US" dirty="0"/>
              <a:t>1-3-3-2, 1-3-2-3, 1-4-3-1 (9 v 9, starting with the goalkeeper and going on to defenders, midfielders and attackers) OR</a:t>
            </a:r>
          </a:p>
          <a:p>
            <a:pPr lvl="1"/>
            <a:r>
              <a:rPr lang="en-US" dirty="0"/>
              <a:t>Everyone defends, everyone attacks and everyone helps teammates nearby</a:t>
            </a:r>
          </a:p>
          <a:p>
            <a:pPr lvl="1"/>
            <a:r>
              <a:rPr lang="en-US" dirty="0"/>
              <a:t>Mobility and numbers matter more than systems</a:t>
            </a:r>
          </a:p>
          <a:p>
            <a:pPr lvl="1"/>
            <a:r>
              <a:rPr lang="en-US" dirty="0"/>
              <a:t>Whatever else you do, don’t have defenders standing back while the forwards attack</a:t>
            </a:r>
          </a:p>
          <a:p>
            <a:pPr lvl="2"/>
            <a:r>
              <a:rPr lang="en-US" dirty="0"/>
              <a:t>In a practice, do you ask 2-3 forwards to score against 8 players?</a:t>
            </a:r>
          </a:p>
          <a:p>
            <a:pPr lvl="2"/>
            <a:r>
              <a:rPr lang="en-US" dirty="0"/>
              <a:t>Risk breakaways – they rarely score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dirty="0"/>
              <a:t>Except for the keeper, in the modern game, the technical skills are the same at every position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Touch and ball control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Dribbling – dribble like you run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Solid kicking skills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Awareness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Think where the ball may go next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Think what you could do to help your teammate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Positioning off the ball</a:t>
            </a:r>
          </a:p>
          <a:p>
            <a:pPr lvl="2">
              <a:spcBef>
                <a:spcPts val="0"/>
              </a:spcBef>
            </a:pPr>
            <a:r>
              <a:rPr lang="en-US" dirty="0"/>
              <a:t>On attack:  Get open, meaning away from defenders</a:t>
            </a:r>
          </a:p>
          <a:p>
            <a:pPr lvl="2">
              <a:spcBef>
                <a:spcPts val="0"/>
              </a:spcBef>
            </a:pPr>
            <a:r>
              <a:rPr lang="en-US" dirty="0"/>
              <a:t>On defense:</a:t>
            </a:r>
          </a:p>
          <a:p>
            <a:pPr lvl="3">
              <a:spcBef>
                <a:spcPts val="0"/>
              </a:spcBef>
            </a:pPr>
            <a:r>
              <a:rPr lang="en-US" dirty="0"/>
              <a:t>Get ball side and goal side</a:t>
            </a:r>
          </a:p>
          <a:p>
            <a:pPr lvl="3">
              <a:spcBef>
                <a:spcPts val="0"/>
              </a:spcBef>
            </a:pPr>
            <a:r>
              <a:rPr lang="en-US" dirty="0"/>
              <a:t>Support your teammate</a:t>
            </a:r>
          </a:p>
          <a:p>
            <a:pPr lvl="3">
              <a:spcBef>
                <a:spcPts val="0"/>
              </a:spcBef>
            </a:pPr>
            <a:r>
              <a:rPr lang="en-US" dirty="0"/>
              <a:t>Be patient when challenging an attacker - go for the ball only if sure you can get it</a:t>
            </a:r>
          </a:p>
          <a:p>
            <a:r>
              <a:rPr lang="en-US" dirty="0"/>
              <a:t>Emphasize areas of responsibility, not positions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Positional Responsibilities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1001713"/>
            <a:ext cx="2057400" cy="457200"/>
          </a:xfrm>
        </p:spPr>
        <p:txBody>
          <a:bodyPr anchor="ctr"/>
          <a:lstStyle/>
          <a:p>
            <a:pPr algn="ctr"/>
            <a:r>
              <a:rPr lang="en-US" dirty="0"/>
              <a:t>Position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8600" y="1458912"/>
            <a:ext cx="2057400" cy="4789487"/>
          </a:xfrm>
        </p:spPr>
        <p:txBody>
          <a:bodyPr/>
          <a:lstStyle/>
          <a:p>
            <a:r>
              <a:rPr lang="en-US" dirty="0"/>
              <a:t>Goalkeeper</a:t>
            </a:r>
          </a:p>
          <a:p>
            <a:endParaRPr lang="en-US" dirty="0"/>
          </a:p>
          <a:p>
            <a:r>
              <a:rPr lang="en-US" dirty="0"/>
              <a:t>Defender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Midfielder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Forward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638800" y="1001713"/>
            <a:ext cx="3291840" cy="457200"/>
          </a:xfrm>
        </p:spPr>
        <p:txBody>
          <a:bodyPr anchor="ctr"/>
          <a:lstStyle/>
          <a:p>
            <a:pPr algn="ctr"/>
            <a:r>
              <a:rPr lang="en-US" dirty="0"/>
              <a:t>Other Team Has Ball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638800" y="1458912"/>
            <a:ext cx="3291840" cy="4789487"/>
          </a:xfrm>
        </p:spPr>
        <p:txBody>
          <a:bodyPr/>
          <a:lstStyle/>
          <a:p>
            <a:r>
              <a:rPr lang="en-US" dirty="0"/>
              <a:t>Stop scoring try</a:t>
            </a:r>
          </a:p>
          <a:p>
            <a:endParaRPr lang="en-US" dirty="0"/>
          </a:p>
          <a:p>
            <a:r>
              <a:rPr lang="en-US" dirty="0"/>
              <a:t>Stop scoring try</a:t>
            </a:r>
          </a:p>
          <a:p>
            <a:r>
              <a:rPr lang="en-US" dirty="0"/>
              <a:t>Regain ball</a:t>
            </a:r>
          </a:p>
          <a:p>
            <a:endParaRPr lang="en-US" dirty="0"/>
          </a:p>
          <a:p>
            <a:r>
              <a:rPr lang="en-US" dirty="0"/>
              <a:t>Delay attack</a:t>
            </a:r>
          </a:p>
          <a:p>
            <a:r>
              <a:rPr lang="en-US" dirty="0"/>
              <a:t>Regain ball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Regain ball</a:t>
            </a:r>
          </a:p>
          <a:p>
            <a:r>
              <a:rPr lang="en-US" dirty="0"/>
              <a:t>Delay attack</a:t>
            </a:r>
          </a:p>
          <a:p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2438400" y="990600"/>
            <a:ext cx="2834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Own Team Has Ball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2514600" y="1447800"/>
            <a:ext cx="283464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Begin Attack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Keep Ball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Advance Ball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Advance ball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Keep Ball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Score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Advance ball</a:t>
            </a:r>
          </a:p>
          <a:p>
            <a:pPr marL="282575" lvl="0" indent="-282575">
              <a:spcBef>
                <a:spcPct val="20000"/>
              </a:spcBef>
              <a:buClr>
                <a:srgbClr val="0066CC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Keep ball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7C6B8-6AD6-499B-B8E6-C1092ABA1AD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players (and coaches) need to know</a:t>
            </a:r>
          </a:p>
          <a:p>
            <a:pPr lvl="1">
              <a:spcBef>
                <a:spcPts val="0"/>
              </a:spcBef>
            </a:pPr>
            <a:r>
              <a:rPr lang="en-US" dirty="0"/>
              <a:t>Ball in and out of play – if part of ball is on the line, it is in play; a ball that hasn’t fully crossed the line is not out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Throw-in technique – arms straight, ball over head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Direct v. indirect kick – 2nd touch before goal can be scored; if IFK, referee will raise hand high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Handling must be </a:t>
            </a:r>
            <a:r>
              <a:rPr lang="en-US" u="sng" dirty="0"/>
              <a:t>deliberate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Basics of offside</a:t>
            </a:r>
          </a:p>
          <a:p>
            <a:pPr lvl="2">
              <a:spcBef>
                <a:spcPts val="0"/>
              </a:spcBef>
            </a:pPr>
            <a:r>
              <a:rPr lang="en-US" dirty="0"/>
              <a:t>Offside position v offside</a:t>
            </a:r>
          </a:p>
          <a:p>
            <a:pPr lvl="2">
              <a:spcBef>
                <a:spcPts val="0"/>
              </a:spcBef>
            </a:pPr>
            <a:r>
              <a:rPr lang="en-US" dirty="0"/>
              <a:t>Cannot be offside when receiving ball directly from goal kick, throw-in or corner</a:t>
            </a:r>
          </a:p>
          <a:p>
            <a:pPr lvl="2">
              <a:spcBef>
                <a:spcPts val="0"/>
              </a:spcBef>
            </a:pPr>
            <a:r>
              <a:rPr lang="en-US" dirty="0"/>
              <a:t>Stay level with last defender (not including keeper)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Goalkeeper infractions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Don’t pick ball up on</a:t>
            </a:r>
          </a:p>
          <a:p>
            <a:pPr lvl="2">
              <a:spcBef>
                <a:spcPts val="0"/>
              </a:spcBef>
            </a:pPr>
            <a:r>
              <a:rPr lang="en-US" u="sng" dirty="0"/>
              <a:t>Deliberate</a:t>
            </a:r>
            <a:r>
              <a:rPr lang="en-US" dirty="0"/>
              <a:t> pass back by </a:t>
            </a:r>
            <a:r>
              <a:rPr lang="en-US" u="sng" dirty="0"/>
              <a:t>foot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Throw-in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More than 6 seconds before releasing ball from hands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Handling ball up outside penalty area (but can dribble ball into penalty area and then pick up)</a:t>
            </a:r>
          </a:p>
          <a:p>
            <a:r>
              <a:rPr lang="en-US" dirty="0"/>
              <a:t>When the other side commits the offence</a:t>
            </a:r>
          </a:p>
          <a:p>
            <a:pPr lvl="1"/>
            <a:r>
              <a:rPr lang="en-US" dirty="0"/>
              <a:t>Play the whistle</a:t>
            </a:r>
          </a:p>
          <a:p>
            <a:pPr lvl="1"/>
            <a:r>
              <a:rPr lang="en-US" dirty="0"/>
              <a:t>Leave it to the referee</a:t>
            </a:r>
          </a:p>
          <a:p>
            <a:pPr lvl="1"/>
            <a:r>
              <a:rPr lang="en-US" dirty="0"/>
              <a:t>Don’t let your players blame the referee</a:t>
            </a:r>
          </a:p>
          <a:p>
            <a:pPr lvl="1"/>
            <a:r>
              <a:rPr lang="en-US" dirty="0"/>
              <a:t>Keep quiet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6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the Game –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441950"/>
          </a:xfrm>
        </p:spPr>
        <p:txBody>
          <a:bodyPr/>
          <a:lstStyle/>
          <a:p>
            <a:r>
              <a:rPr lang="en-US" dirty="0"/>
              <a:t>The Laws were substantially revised in 2016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Kickoff – ball can go backward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Offside restarts from where player was when he/she became offside. (Restart used to be where he/she was originally in offside position.)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Denial of “obvious goal-scoring opportunity” – no red card if penalty is given (i.e., offence inside penalty area) and defender made legitimate attempt to play the ball (since further clarified)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re-take of PK if the kicker committed an offence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Fake corners are disallowed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Laws cut nearly in half, but interpretations now folded into the laws</a:t>
            </a:r>
          </a:p>
          <a:p>
            <a:r>
              <a:rPr lang="en-US" sz="2400" dirty="0"/>
              <a:t>Authoritative sources: </a:t>
            </a:r>
            <a:r>
              <a:rPr lang="en-US" sz="2400" dirty="0">
                <a:hlinkClick r:id="rId2"/>
              </a:rPr>
              <a:t>http://theifab.com/document/laws-of-the-game</a:t>
            </a:r>
            <a:r>
              <a:rPr lang="en-US" sz="2400" dirty="0"/>
              <a:t> (LOTG); </a:t>
            </a:r>
            <a:r>
              <a:rPr lang="en-US" sz="2400" dirty="0">
                <a:hlinkClick r:id="rId3"/>
              </a:rPr>
              <a:t>http://theifab.com/document/for-football-bodies</a:t>
            </a:r>
            <a:r>
              <a:rPr lang="en-US" sz="2400" dirty="0"/>
              <a:t> (2019 changes, summarized on 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8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0040-C186-4998-B094-F3A6F675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the Game –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49DEE-1489-46C4-86E6-EED2AD279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dirty="0"/>
              <a:t>More in 2019 – highlights relevant to children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Coin toss winner can choose sides or to kickoff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Many technical changes to handball rules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Goal disallowed if ball came off attacker’s hand or arm or off referee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No handball if ball knocked onto hand by player or nearby opponent or if player handles while trying to break fall; or hand/arm close to body and </a:t>
            </a:r>
            <a:r>
              <a:rPr lang="en-US" sz="1800" dirty="0" err="1"/>
              <a:t>payeryer</a:t>
            </a:r>
            <a:r>
              <a:rPr lang="en-US" sz="1800" dirty="0"/>
              <a:t> has not made their body “unnaturally bigger” (judgment call for referee)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Handball if hand or arm above shoulder (except if bounces off own body)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GK may handle ball to retrieve failed release of ball into play (klutz rule)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contested drop ball; team last touching the ball gets it; if in penalty area, goalkeeper gets 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attackers in a defensive wall of 3 or more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GK or FK in penalty area in play as soon </a:t>
            </a:r>
            <a:r>
              <a:rPr lang="en-US" dirty="0" err="1"/>
              <a:t>askicked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Yellow and Red Cards for coaches!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9E68-C73B-4784-9BFE-1ED67FBF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002A7-DA74-4C18-9544-9571C640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12U Coaching Course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7DEB-BAB9-479B-B932-5DDC56D4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3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Field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Required elements</a:t>
            </a:r>
          </a:p>
          <a:p>
            <a:pPr lvl="1"/>
            <a:r>
              <a:rPr lang="en-US" b="1" dirty="0"/>
              <a:t>Techniques</a:t>
            </a:r>
          </a:p>
          <a:p>
            <a:pPr lvl="2"/>
            <a:r>
              <a:rPr lang="en-US" dirty="0"/>
              <a:t>Dribbling</a:t>
            </a:r>
          </a:p>
          <a:p>
            <a:pPr lvl="2"/>
            <a:r>
              <a:rPr lang="en-US" dirty="0"/>
              <a:t>Inside of the Foot – Ball Control</a:t>
            </a:r>
          </a:p>
          <a:p>
            <a:pPr lvl="2"/>
            <a:r>
              <a:rPr lang="en-US" dirty="0"/>
              <a:t>Sole of the Foot – Ball Control</a:t>
            </a:r>
          </a:p>
          <a:p>
            <a:pPr lvl="2"/>
            <a:r>
              <a:rPr lang="en-US" dirty="0"/>
              <a:t>Top of the Thigh – Ball Control</a:t>
            </a:r>
          </a:p>
          <a:p>
            <a:pPr lvl="2"/>
            <a:r>
              <a:rPr lang="en-US" dirty="0"/>
              <a:t>Instep Kick</a:t>
            </a:r>
          </a:p>
          <a:p>
            <a:pPr lvl="2"/>
            <a:r>
              <a:rPr lang="en-US" dirty="0"/>
              <a:t>Inside of the Foot – Push Pass</a:t>
            </a:r>
          </a:p>
          <a:p>
            <a:pPr lvl="2"/>
            <a:r>
              <a:rPr lang="en-US" dirty="0"/>
              <a:t>Throw-In</a:t>
            </a:r>
          </a:p>
          <a:p>
            <a:pPr lvl="2"/>
            <a:r>
              <a:rPr lang="en-US" dirty="0"/>
              <a:t>Tackling – Front Block</a:t>
            </a:r>
          </a:p>
          <a:p>
            <a:pPr lvl="2"/>
            <a:r>
              <a:rPr lang="en-US" dirty="0"/>
              <a:t>Goalkeeping – try to put everyone in goal for at least a quarter</a:t>
            </a:r>
          </a:p>
          <a:p>
            <a:pPr lvl="1"/>
            <a:r>
              <a:rPr lang="en-US" b="1" dirty="0"/>
              <a:t>Build up the techniques</a:t>
            </a:r>
          </a:p>
          <a:p>
            <a:pPr lvl="1"/>
            <a:r>
              <a:rPr lang="en-US" b="1" dirty="0"/>
              <a:t>Training games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Warm-Ups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1981200"/>
          </a:xfrm>
        </p:spPr>
        <p:txBody>
          <a:bodyPr/>
          <a:lstStyle/>
          <a:p>
            <a:r>
              <a:rPr lang="en-US" dirty="0"/>
              <a:t>Three players – standard configuration (see below)</a:t>
            </a:r>
          </a:p>
          <a:p>
            <a:r>
              <a:rPr lang="en-US" dirty="0"/>
              <a:t>Multiple players in small space</a:t>
            </a:r>
          </a:p>
          <a:p>
            <a:r>
              <a:rPr lang="en-US" dirty="0"/>
              <a:t>The weave</a:t>
            </a:r>
          </a:p>
          <a:p>
            <a:r>
              <a:rPr lang="en-US" dirty="0"/>
              <a:t>Short-sided keep away game 5 v 1 </a:t>
            </a:r>
            <a:r>
              <a:rPr lang="en-US" dirty="0">
                <a:sym typeface="Wingdings" panose="05000000000000000000" pitchFamily="2" charset="2"/>
              </a:rPr>
              <a:t> 5 v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50DD-183A-47A3-9928-DCD5FFBC20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1496568" y="276936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1496568" y="326923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1496568" y="5643118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1542288" y="3663839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819400" y="276936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819400" y="326923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2819400" y="5643118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2865120" y="5345430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33728" y="3836162"/>
            <a:ext cx="0" cy="180695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flipH="1">
            <a:off x="2417063" y="3409252"/>
            <a:ext cx="804671" cy="2642298"/>
          </a:xfrm>
          <a:prstGeom prst="arc">
            <a:avLst>
              <a:gd name="adj1" fmla="val 16748519"/>
              <a:gd name="adj2" fmla="val 5214145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081272" y="6035675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4069080" y="326923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4069080" y="5643118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4114800" y="5345430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934200" y="276936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6934200" y="326923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3" name="Flowchart: Connector 32"/>
          <p:cNvSpPr/>
          <p:nvPr/>
        </p:nvSpPr>
        <p:spPr>
          <a:xfrm>
            <a:off x="6934200" y="5643118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6979920" y="3663839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014720" y="2950782"/>
            <a:ext cx="1252729" cy="2642298"/>
          </a:xfrm>
          <a:prstGeom prst="arc">
            <a:avLst>
              <a:gd name="adj1" fmla="val 16085450"/>
              <a:gd name="adj2" fmla="val 5214145"/>
            </a:avLst>
          </a:prstGeom>
          <a:ln w="22225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288280" y="6035675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Flowchart: Connector 36"/>
          <p:cNvSpPr/>
          <p:nvPr/>
        </p:nvSpPr>
        <p:spPr>
          <a:xfrm>
            <a:off x="5276088" y="326923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276087" y="5643118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Flowchart: Connector 38"/>
          <p:cNvSpPr/>
          <p:nvPr/>
        </p:nvSpPr>
        <p:spPr>
          <a:xfrm>
            <a:off x="5355335" y="3663839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endCxn id="27" idx="4"/>
          </p:cNvCxnSpPr>
          <p:nvPr/>
        </p:nvCxnSpPr>
        <p:spPr>
          <a:xfrm flipH="1" flipV="1">
            <a:off x="4206240" y="3543554"/>
            <a:ext cx="12192" cy="163804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071360" y="3888486"/>
            <a:ext cx="0" cy="178079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35751" y="427193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04441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Pace – A Simple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1837554"/>
          </a:xfrm>
        </p:spPr>
        <p:txBody>
          <a:bodyPr/>
          <a:lstStyle/>
          <a:p>
            <a:r>
              <a:rPr lang="en-US" dirty="0"/>
              <a:t>Basic idea:  Make short, medium and longer square passes into the path of receiver in motion</a:t>
            </a:r>
          </a:p>
          <a:p>
            <a:r>
              <a:rPr lang="en-US" dirty="0"/>
              <a:t>Key:  Receiver collects ball without slowing down</a:t>
            </a:r>
          </a:p>
          <a:p>
            <a:r>
              <a:rPr lang="en-US" dirty="0"/>
              <a:t>Multiple variations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50DD-183A-47A3-9928-DCD5FFBC200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58368" y="343780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219200" y="3346362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89226" y="5022667"/>
            <a:ext cx="28194" cy="97275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1219200" y="288906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219200" y="377298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080260" y="6050280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514600" y="605028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737360" y="605898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92346" y="5022667"/>
            <a:ext cx="28194" cy="97275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4183380" y="6050280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617720" y="605028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3840480" y="605898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43066" y="5022667"/>
            <a:ext cx="28194" cy="97275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6134100" y="6050280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6568440" y="605028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5791200" y="605898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219200" y="3544387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219200" y="3117714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12011" y="3635827"/>
            <a:ext cx="308229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96771" y="3422467"/>
            <a:ext cx="2586609" cy="1533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96771" y="3193867"/>
            <a:ext cx="4537329" cy="15287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3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AYSO Fundamentals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Vision Statement: To provide world class youth soccer programs that enrich children’s lives</a:t>
            </a:r>
          </a:p>
          <a:p>
            <a:pPr>
              <a:spcAft>
                <a:spcPts val="600"/>
              </a:spcAft>
            </a:pPr>
            <a:r>
              <a:rPr lang="en-US" dirty="0"/>
              <a:t>Mission Statement:  To develop and deliver quality youth soccer programs, which promote a fun, family environment based on our philosophies</a:t>
            </a:r>
          </a:p>
          <a:p>
            <a:pPr>
              <a:spcAft>
                <a:spcPts val="600"/>
              </a:spcAft>
            </a:pPr>
            <a:r>
              <a:rPr lang="en-US" dirty="0"/>
              <a:t>AYSO Six Philosophies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Everyone Plays – 2 and 3 quarter rule – we mean it!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Open Registration – we take everyone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Balanced Teams – no requests or player retention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Positive Coaching – be nice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Good Sportsmanship – teach the players to be nice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Player Development – improve players skills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12U Coaching Course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Handball Game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86200"/>
            <a:ext cx="8458200" cy="2667000"/>
          </a:xfrm>
        </p:spPr>
        <p:txBody>
          <a:bodyPr/>
          <a:lstStyle/>
          <a:p>
            <a:pPr eaLnBrk="1" hangingPunct="1"/>
            <a:r>
              <a:rPr lang="en-US" sz="2000" dirty="0"/>
              <a:t>Keep field quite small (30 x 25 yards)</a:t>
            </a:r>
          </a:p>
          <a:p>
            <a:pPr eaLnBrk="1" hangingPunct="1"/>
            <a:r>
              <a:rPr lang="en-US" sz="2000" dirty="0"/>
              <a:t>Object is to find open space near (but not too close to) teammates</a:t>
            </a:r>
          </a:p>
          <a:p>
            <a:pPr eaLnBrk="1" hangingPunct="1"/>
            <a:r>
              <a:rPr lang="en-US" sz="2000" dirty="0"/>
              <a:t>To score, all players must catch ball, then throw to their “goal catcher”</a:t>
            </a:r>
          </a:p>
          <a:p>
            <a:pPr eaLnBrk="1" hangingPunct="1"/>
            <a:r>
              <a:rPr lang="en-US" sz="2000" dirty="0"/>
              <a:t>Stop play to stress need to spread out and OK to pass back</a:t>
            </a:r>
          </a:p>
          <a:p>
            <a:pPr eaLnBrk="1" hangingPunct="1"/>
            <a:r>
              <a:rPr lang="en-US" sz="2000" dirty="0"/>
              <a:t>No offside (so red forward is available for quick pass)</a:t>
            </a:r>
          </a:p>
          <a:p>
            <a:pPr eaLnBrk="1" hangingPunct="1"/>
            <a:r>
              <a:rPr lang="en-US" sz="2000" dirty="0"/>
              <a:t>Variation/progression:  Maximum of 3 steps before passing</a:t>
            </a:r>
          </a:p>
          <a:p>
            <a:pPr eaLnBrk="1" hangingPunct="1"/>
            <a:r>
              <a:rPr lang="en-US" sz="2000" dirty="0"/>
              <a:t>Progression:  Alternate throw in air, then roll on ground</a:t>
            </a: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2362200" y="990600"/>
            <a:ext cx="4572000" cy="2819400"/>
            <a:chOff x="240" y="480"/>
            <a:chExt cx="2880" cy="1776"/>
          </a:xfrm>
        </p:grpSpPr>
        <p:grpSp>
          <p:nvGrpSpPr>
            <p:cNvPr id="3" name="Group 156"/>
            <p:cNvGrpSpPr>
              <a:grpSpLocks/>
            </p:cNvGrpSpPr>
            <p:nvPr/>
          </p:nvGrpSpPr>
          <p:grpSpPr bwMode="auto">
            <a:xfrm>
              <a:off x="240" y="480"/>
              <a:ext cx="2880" cy="1776"/>
              <a:chOff x="240" y="480"/>
              <a:chExt cx="2880" cy="1776"/>
            </a:xfrm>
          </p:grpSpPr>
          <p:sp>
            <p:nvSpPr>
              <p:cNvPr id="22551" name="Rectangle 59"/>
              <p:cNvSpPr>
                <a:spLocks noChangeArrowheads="1"/>
              </p:cNvSpPr>
              <p:nvPr/>
            </p:nvSpPr>
            <p:spPr bwMode="auto">
              <a:xfrm>
                <a:off x="240" y="480"/>
                <a:ext cx="2880" cy="1764"/>
              </a:xfrm>
              <a:prstGeom prst="rect">
                <a:avLst/>
              </a:prstGeom>
              <a:solidFill>
                <a:srgbClr val="99FF33"/>
              </a:solidFill>
              <a:ln w="76200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Line 60"/>
              <p:cNvSpPr>
                <a:spLocks noChangeShapeType="1"/>
              </p:cNvSpPr>
              <p:nvPr/>
            </p:nvSpPr>
            <p:spPr bwMode="auto">
              <a:xfrm>
                <a:off x="1680" y="480"/>
                <a:ext cx="0" cy="1776"/>
              </a:xfrm>
              <a:prstGeom prst="line">
                <a:avLst/>
              </a:prstGeom>
              <a:noFill/>
              <a:ln w="762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536" name="Picture 66" descr="player_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002"/>
              <a:ext cx="24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67" descr="player_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" y="1530"/>
              <a:ext cx="2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68" descr="player_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762"/>
              <a:ext cx="2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104" descr="player_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1146"/>
              <a:ext cx="2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70" descr="player_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714"/>
              <a:ext cx="24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06" descr="player_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290"/>
              <a:ext cx="2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07" descr="player_red_white_bg_208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810"/>
              <a:ext cx="23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1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1176"/>
              <a:ext cx="33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1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1338"/>
              <a:ext cx="24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63" descr="ball_sml_ph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0" y="906"/>
              <a:ext cx="9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Rectangle 128"/>
            <p:cNvSpPr>
              <a:spLocks noChangeArrowheads="1"/>
            </p:cNvSpPr>
            <p:nvPr/>
          </p:nvSpPr>
          <p:spPr bwMode="auto">
            <a:xfrm>
              <a:off x="384" y="2037"/>
              <a:ext cx="52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goal catcher</a:t>
              </a:r>
            </a:p>
          </p:txBody>
        </p:sp>
        <p:sp>
          <p:nvSpPr>
            <p:cNvPr id="22547" name="Rectangle 129"/>
            <p:cNvSpPr>
              <a:spLocks noChangeArrowheads="1"/>
            </p:cNvSpPr>
            <p:nvPr/>
          </p:nvSpPr>
          <p:spPr bwMode="auto">
            <a:xfrm>
              <a:off x="2407" y="2039"/>
              <a:ext cx="52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goal catcher</a:t>
              </a:r>
            </a:p>
          </p:txBody>
        </p:sp>
        <p:cxnSp>
          <p:nvCxnSpPr>
            <p:cNvPr id="22548" name="AutoShape 130"/>
            <p:cNvCxnSpPr>
              <a:cxnSpLocks noChangeShapeType="1"/>
              <a:stCxn id="22547" idx="0"/>
            </p:cNvCxnSpPr>
            <p:nvPr/>
          </p:nvCxnSpPr>
          <p:spPr bwMode="auto">
            <a:xfrm flipH="1" flipV="1">
              <a:off x="2664" y="1548"/>
              <a:ext cx="4" cy="49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22549" name="AutoShape 131"/>
            <p:cNvCxnSpPr>
              <a:cxnSpLocks noChangeShapeType="1"/>
              <a:stCxn id="22546" idx="0"/>
            </p:cNvCxnSpPr>
            <p:nvPr/>
          </p:nvCxnSpPr>
          <p:spPr bwMode="auto">
            <a:xfrm flipV="1">
              <a:off x="645" y="1572"/>
              <a:ext cx="3" cy="46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pic>
          <p:nvPicPr>
            <p:cNvPr id="22550" name="Picture 1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" y="1200"/>
              <a:ext cx="33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9B881-FAF9-4AC0-94F6-3F695675507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295400" y="609600"/>
            <a:ext cx="6553200" cy="3581400"/>
            <a:chOff x="816" y="384"/>
            <a:chExt cx="4128" cy="2256"/>
          </a:xfrm>
        </p:grpSpPr>
        <p:sp>
          <p:nvSpPr>
            <p:cNvPr id="47153" name="Rectangle 5"/>
            <p:cNvSpPr>
              <a:spLocks noChangeArrowheads="1"/>
            </p:cNvSpPr>
            <p:nvPr/>
          </p:nvSpPr>
          <p:spPr bwMode="auto">
            <a:xfrm>
              <a:off x="864" y="470"/>
              <a:ext cx="4032" cy="2170"/>
            </a:xfrm>
            <a:prstGeom prst="rect">
              <a:avLst/>
            </a:prstGeom>
            <a:solidFill>
              <a:srgbClr val="99FF33"/>
            </a:solidFill>
            <a:ln w="76200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Rectangle 23"/>
            <p:cNvSpPr>
              <a:spLocks noChangeArrowheads="1"/>
            </p:cNvSpPr>
            <p:nvPr/>
          </p:nvSpPr>
          <p:spPr bwMode="auto">
            <a:xfrm>
              <a:off x="816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55" name="Rectangle 27"/>
            <p:cNvSpPr>
              <a:spLocks noChangeArrowheads="1"/>
            </p:cNvSpPr>
            <p:nvPr/>
          </p:nvSpPr>
          <p:spPr bwMode="auto">
            <a:xfrm>
              <a:off x="1480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56" name="Rectangle 29"/>
            <p:cNvSpPr>
              <a:spLocks noChangeArrowheads="1"/>
            </p:cNvSpPr>
            <p:nvPr/>
          </p:nvSpPr>
          <p:spPr bwMode="auto">
            <a:xfrm>
              <a:off x="2144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57" name="Rectangle 32"/>
            <p:cNvSpPr>
              <a:spLocks noChangeArrowheads="1"/>
            </p:cNvSpPr>
            <p:nvPr/>
          </p:nvSpPr>
          <p:spPr bwMode="auto">
            <a:xfrm>
              <a:off x="2808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58" name="Rectangle 33"/>
            <p:cNvSpPr>
              <a:spLocks noChangeArrowheads="1"/>
            </p:cNvSpPr>
            <p:nvPr/>
          </p:nvSpPr>
          <p:spPr bwMode="auto">
            <a:xfrm>
              <a:off x="4136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59" name="Rectangle 34"/>
            <p:cNvSpPr>
              <a:spLocks noChangeArrowheads="1"/>
            </p:cNvSpPr>
            <p:nvPr/>
          </p:nvSpPr>
          <p:spPr bwMode="auto">
            <a:xfrm>
              <a:off x="3472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60" name="Rectangle 35"/>
            <p:cNvSpPr>
              <a:spLocks noChangeArrowheads="1"/>
            </p:cNvSpPr>
            <p:nvPr/>
          </p:nvSpPr>
          <p:spPr bwMode="auto">
            <a:xfrm>
              <a:off x="4800" y="38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</p:grp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Alley Game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382000" cy="2362200"/>
          </a:xfrm>
          <a:noFill/>
        </p:spPr>
        <p:txBody>
          <a:bodyPr tIns="0" bIns="0"/>
          <a:lstStyle/>
          <a:p>
            <a:pPr eaLnBrk="1" hangingPunct="1"/>
            <a:r>
              <a:rPr lang="en-US" sz="2000" dirty="0"/>
              <a:t>Variations: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/>
              <a:t>Basic:  1 red in one lane, 1 blue in the other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/>
              <a:t>1 red and 1 blue in each lane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/>
              <a:t>Anyone can go into lane with ball; while there, player is “safe”</a:t>
            </a:r>
          </a:p>
          <a:p>
            <a:pPr eaLnBrk="1" hangingPunct="1"/>
            <a:r>
              <a:rPr lang="en-US" sz="2000" dirty="0"/>
              <a:t>Coaching points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/>
              <a:t>Player in safe zone should pass back, not at goalkeeper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/>
              <a:t>Midfield player should trail safe zone player (option for pass back)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572000" y="752475"/>
            <a:ext cx="0" cy="3446463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Text Box 56"/>
          <p:cNvSpPr txBox="1">
            <a:spLocks noChangeArrowheads="1"/>
          </p:cNvSpPr>
          <p:nvPr/>
        </p:nvSpPr>
        <p:spPr bwMode="auto">
          <a:xfrm>
            <a:off x="2078038" y="3825875"/>
            <a:ext cx="798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/>
              <a:t>Safe zone</a:t>
            </a:r>
            <a:endParaRPr lang="en-US"/>
          </a:p>
        </p:txBody>
      </p:sp>
      <p:sp>
        <p:nvSpPr>
          <p:cNvPr id="47113" name="Text Box 59"/>
          <p:cNvSpPr txBox="1">
            <a:spLocks noChangeArrowheads="1"/>
          </p:cNvSpPr>
          <p:nvPr/>
        </p:nvSpPr>
        <p:spPr bwMode="auto">
          <a:xfrm>
            <a:off x="6288088" y="3825875"/>
            <a:ext cx="798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/>
              <a:t>Safe zone</a:t>
            </a:r>
            <a:endParaRPr lang="en-US"/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2076450" y="892175"/>
            <a:ext cx="798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/>
              <a:t>Safe zone</a:t>
            </a:r>
            <a:endParaRPr lang="en-US"/>
          </a:p>
        </p:txBody>
      </p:sp>
      <p:pic>
        <p:nvPicPr>
          <p:cNvPr id="47115" name="Picture 14" descr="player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44700"/>
            <a:ext cx="384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5" descr="player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63838"/>
            <a:ext cx="384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7" descr="player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1825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8" descr="player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19" descr="player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90813"/>
            <a:ext cx="384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Rectangle 21" descr="Dotted grid"/>
          <p:cNvSpPr>
            <a:spLocks noChangeArrowheads="1"/>
          </p:cNvSpPr>
          <p:nvPr/>
        </p:nvSpPr>
        <p:spPr bwMode="auto">
          <a:xfrm>
            <a:off x="7772400" y="2174875"/>
            <a:ext cx="168275" cy="601663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Rectangle 22" descr="Dotted grid"/>
          <p:cNvSpPr>
            <a:spLocks noChangeArrowheads="1"/>
          </p:cNvSpPr>
          <p:nvPr/>
        </p:nvSpPr>
        <p:spPr bwMode="auto">
          <a:xfrm>
            <a:off x="1219200" y="2174875"/>
            <a:ext cx="168275" cy="601663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Rectangle 24"/>
          <p:cNvSpPr>
            <a:spLocks noChangeArrowheads="1"/>
          </p:cNvSpPr>
          <p:nvPr/>
        </p:nvSpPr>
        <p:spPr bwMode="auto">
          <a:xfrm>
            <a:off x="1295400" y="40846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3" name="Rectangle 25"/>
          <p:cNvSpPr>
            <a:spLocks noChangeArrowheads="1"/>
          </p:cNvSpPr>
          <p:nvPr/>
        </p:nvSpPr>
        <p:spPr bwMode="auto">
          <a:xfrm>
            <a:off x="3403600" y="40846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4" name="Rectangle 26"/>
          <p:cNvSpPr>
            <a:spLocks noChangeArrowheads="1"/>
          </p:cNvSpPr>
          <p:nvPr/>
        </p:nvSpPr>
        <p:spPr bwMode="auto">
          <a:xfrm>
            <a:off x="4457700" y="40846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5" name="Rectangle 28"/>
          <p:cNvSpPr>
            <a:spLocks noChangeArrowheads="1"/>
          </p:cNvSpPr>
          <p:nvPr/>
        </p:nvSpPr>
        <p:spPr bwMode="auto">
          <a:xfrm>
            <a:off x="2349500" y="40846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6" name="Rectangle 30"/>
          <p:cNvSpPr>
            <a:spLocks noChangeArrowheads="1"/>
          </p:cNvSpPr>
          <p:nvPr/>
        </p:nvSpPr>
        <p:spPr bwMode="auto">
          <a:xfrm>
            <a:off x="5511800" y="40846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7" name="Rectangle 31"/>
          <p:cNvSpPr>
            <a:spLocks noChangeArrowheads="1"/>
          </p:cNvSpPr>
          <p:nvPr/>
        </p:nvSpPr>
        <p:spPr bwMode="auto">
          <a:xfrm>
            <a:off x="6565900" y="40846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8" name="Rectangle 38"/>
          <p:cNvSpPr>
            <a:spLocks noChangeArrowheads="1"/>
          </p:cNvSpPr>
          <p:nvPr/>
        </p:nvSpPr>
        <p:spPr bwMode="auto">
          <a:xfrm>
            <a:off x="12954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29" name="Rectangle 39"/>
          <p:cNvSpPr>
            <a:spLocks noChangeArrowheads="1"/>
          </p:cNvSpPr>
          <p:nvPr/>
        </p:nvSpPr>
        <p:spPr bwMode="auto">
          <a:xfrm>
            <a:off x="23495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0" name="Rectangle 40"/>
          <p:cNvSpPr>
            <a:spLocks noChangeArrowheads="1"/>
          </p:cNvSpPr>
          <p:nvPr/>
        </p:nvSpPr>
        <p:spPr bwMode="auto">
          <a:xfrm>
            <a:off x="34036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1" name="Rectangle 41"/>
          <p:cNvSpPr>
            <a:spLocks noChangeArrowheads="1"/>
          </p:cNvSpPr>
          <p:nvPr/>
        </p:nvSpPr>
        <p:spPr bwMode="auto">
          <a:xfrm>
            <a:off x="44577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2" name="Rectangle 42"/>
          <p:cNvSpPr>
            <a:spLocks noChangeArrowheads="1"/>
          </p:cNvSpPr>
          <p:nvPr/>
        </p:nvSpPr>
        <p:spPr bwMode="auto">
          <a:xfrm>
            <a:off x="65659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3" name="Rectangle 43"/>
          <p:cNvSpPr>
            <a:spLocks noChangeArrowheads="1"/>
          </p:cNvSpPr>
          <p:nvPr/>
        </p:nvSpPr>
        <p:spPr bwMode="auto">
          <a:xfrm>
            <a:off x="55118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4" name="Rectangle 44"/>
          <p:cNvSpPr>
            <a:spLocks noChangeArrowheads="1"/>
          </p:cNvSpPr>
          <p:nvPr/>
        </p:nvSpPr>
        <p:spPr bwMode="auto">
          <a:xfrm>
            <a:off x="7620000" y="111283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5" name="Rectangle 45"/>
          <p:cNvSpPr>
            <a:spLocks noChangeArrowheads="1"/>
          </p:cNvSpPr>
          <p:nvPr/>
        </p:nvSpPr>
        <p:spPr bwMode="auto">
          <a:xfrm>
            <a:off x="1295400" y="35829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6" name="Rectangle 46"/>
          <p:cNvSpPr>
            <a:spLocks noChangeArrowheads="1"/>
          </p:cNvSpPr>
          <p:nvPr/>
        </p:nvSpPr>
        <p:spPr bwMode="auto">
          <a:xfrm>
            <a:off x="2349500" y="35829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7" name="Rectangle 47"/>
          <p:cNvSpPr>
            <a:spLocks noChangeArrowheads="1"/>
          </p:cNvSpPr>
          <p:nvPr/>
        </p:nvSpPr>
        <p:spPr bwMode="auto">
          <a:xfrm>
            <a:off x="3403600" y="35829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8" name="Rectangle 48"/>
          <p:cNvSpPr>
            <a:spLocks noChangeArrowheads="1"/>
          </p:cNvSpPr>
          <p:nvPr/>
        </p:nvSpPr>
        <p:spPr bwMode="auto">
          <a:xfrm>
            <a:off x="4457700" y="35829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39" name="Rectangle 49"/>
          <p:cNvSpPr>
            <a:spLocks noChangeArrowheads="1"/>
          </p:cNvSpPr>
          <p:nvPr/>
        </p:nvSpPr>
        <p:spPr bwMode="auto">
          <a:xfrm>
            <a:off x="6565900" y="35829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sp>
        <p:nvSpPr>
          <p:cNvPr id="47140" name="Rectangle 50"/>
          <p:cNvSpPr>
            <a:spLocks noChangeArrowheads="1"/>
          </p:cNvSpPr>
          <p:nvPr/>
        </p:nvSpPr>
        <p:spPr bwMode="auto">
          <a:xfrm>
            <a:off x="5511800" y="35829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ym typeface="Wingdings" pitchFamily="2" charset="2"/>
              </a:rPr>
              <a:t></a:t>
            </a: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0" y="3582988"/>
            <a:ext cx="228600" cy="776287"/>
            <a:chOff x="4800" y="2257"/>
            <a:chExt cx="144" cy="489"/>
          </a:xfrm>
        </p:grpSpPr>
        <p:sp>
          <p:nvSpPr>
            <p:cNvPr id="47151" name="Rectangle 36"/>
            <p:cNvSpPr>
              <a:spLocks noChangeArrowheads="1"/>
            </p:cNvSpPr>
            <p:nvPr/>
          </p:nvSpPr>
          <p:spPr bwMode="auto">
            <a:xfrm>
              <a:off x="4800" y="2573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  <p:sp>
          <p:nvSpPr>
            <p:cNvPr id="47152" name="Rectangle 51"/>
            <p:cNvSpPr>
              <a:spLocks noChangeArrowheads="1"/>
            </p:cNvSpPr>
            <p:nvPr/>
          </p:nvSpPr>
          <p:spPr bwMode="auto">
            <a:xfrm>
              <a:off x="4800" y="2257"/>
              <a:ext cx="1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>
                  <a:sym typeface="Wingdings" pitchFamily="2" charset="2"/>
                </a:rPr>
                <a:t></a:t>
              </a:r>
            </a:p>
          </p:txBody>
        </p:sp>
      </p:grpSp>
      <p:pic>
        <p:nvPicPr>
          <p:cNvPr id="47142" name="Picture 53" descr="player_red_g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60600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3" name="Picture 54" descr="player_blue_G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025" y="2362200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4" name="Picture 57" descr="player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5" name="Text Box 58"/>
          <p:cNvSpPr txBox="1">
            <a:spLocks noChangeArrowheads="1"/>
          </p:cNvSpPr>
          <p:nvPr/>
        </p:nvSpPr>
        <p:spPr bwMode="auto">
          <a:xfrm>
            <a:off x="6286500" y="892175"/>
            <a:ext cx="798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/>
              <a:t>Safe zone</a:t>
            </a:r>
            <a:endParaRPr lang="en-US"/>
          </a:p>
        </p:txBody>
      </p:sp>
      <p:pic>
        <p:nvPicPr>
          <p:cNvPr id="47146" name="Picture 63" descr="player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38200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7" name="Line 68"/>
          <p:cNvSpPr>
            <a:spLocks noChangeShapeType="1"/>
          </p:cNvSpPr>
          <p:nvPr/>
        </p:nvSpPr>
        <p:spPr bwMode="auto">
          <a:xfrm>
            <a:off x="8001000" y="3741738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48" name="Text Box 69"/>
          <p:cNvSpPr txBox="1">
            <a:spLocks noChangeArrowheads="1"/>
          </p:cNvSpPr>
          <p:nvPr/>
        </p:nvSpPr>
        <p:spPr bwMode="auto">
          <a:xfrm>
            <a:off x="8001000" y="3810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4-6 yards</a:t>
            </a:r>
          </a:p>
        </p:txBody>
      </p:sp>
      <p:pic>
        <p:nvPicPr>
          <p:cNvPr id="102437" name="Picture 37" descr="ball_sml_p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038600"/>
            <a:ext cx="152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5" name="Picture 65" descr="player_red_white_bg_208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810000"/>
            <a:ext cx="365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4800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116 C 0.01146 0.00116 0.04653 -0.00324 0.06979 -0.00463 C 0.09306 -0.00601 0.11649 -0.00648 0.13958 -0.0074 C 0.16111 -0.01041 0.18594 -0.00833 0.20833 -0.01018 C 0.21319 -0.01064 0.22292 -0.01157 0.22292 -0.01134 C 0.26076 -0.02291 0.37795 -0.01412 0.43125 -0.01527 C 0.43316 -0.01574 0.44045 -0.01759 0.44063 -0.01805 C 0.44115 -0.01921 0.44549 -0.02708 0.44479 -0.02824 C 0.4441 -0.02986 0.43403 -0.03888 0.43333 -0.04074 C 0.42969 -0.05092 0.42257 -0.05625 0.41667 -0.06713 C 0.40764 -0.08402 0.40764 -0.08842 0.40104 -0.10463 C 0.39427 -0.12129 0.39306 -0.1324 0.38333 -0.14699 C 0.37865 -0.15393 0.37326 -0.15787 0.36875 -0.16481 C 0.36667 -0.17245 0.36285 -0.17199 0.35833 -0.17754 C 0.3559 -0.18055 0.35104 -0.18657 0.35104 -0.18634 C 0.34826 -0.19652 0.33802 -0.19907 0.33021 -0.19907 " pathEditMode="relative" rAng="0" ptsTypes="faffffffffffffff">
                                      <p:cBhvr>
                                        <p:cTn id="8" dur="30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the Through 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458200" cy="2488249"/>
          </a:xfrm>
        </p:spPr>
        <p:txBody>
          <a:bodyPr/>
          <a:lstStyle/>
          <a:p>
            <a:r>
              <a:rPr lang="en-US" sz="2400" dirty="0"/>
              <a:t>Basic set-up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Teach the through ball with cones  (which obviously can’t move)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Then with passive defenders (who can stick foot out but can’t move)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Then with active defenders (who can intercept or play offside trap)</a:t>
            </a:r>
          </a:p>
          <a:p>
            <a:r>
              <a:rPr lang="en-US" sz="2400" dirty="0"/>
              <a:t>The defenders face the passer.  Passing between them forces them to turn and chase the ball</a:t>
            </a:r>
          </a:p>
          <a:p>
            <a:r>
              <a:rPr lang="en-US" sz="2400" dirty="0"/>
              <a:t>Receiver needs to stay onside until pass made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50DD-183A-47A3-9928-DCD5FFBC200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200912" y="4477307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572512" y="4477307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029712" y="446727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170432" y="594968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449324" y="5748895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685032" y="4477307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822192" y="4930380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050793" y="4700002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199632" y="4477307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284720" y="4021186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7421880" y="3468228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336792" y="5018073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114032" y="3429000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494532" y="3429000"/>
            <a:ext cx="10668" cy="2714674"/>
          </a:xfrm>
          <a:prstGeom prst="line">
            <a:avLst/>
          </a:prstGeom>
          <a:ln w="22225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5125212" y="4481435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5582412" y="447140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19800" y="3468228"/>
            <a:ext cx="27432" cy="2679574"/>
          </a:xfrm>
          <a:prstGeom prst="line">
            <a:avLst/>
          </a:prstGeom>
          <a:ln w="22225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</p:cNvCxnSpPr>
          <p:nvPr/>
        </p:nvCxnSpPr>
        <p:spPr>
          <a:xfrm flipV="1">
            <a:off x="1540764" y="4970576"/>
            <a:ext cx="330708" cy="778319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268724" y="3508630"/>
            <a:ext cx="841247" cy="1115173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0"/>
          </p:cNvCxnSpPr>
          <p:nvPr/>
        </p:nvCxnSpPr>
        <p:spPr>
          <a:xfrm flipH="1" flipV="1">
            <a:off x="5316475" y="3562401"/>
            <a:ext cx="403097" cy="909001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" y="35221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58021" y="35221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24656" y="35221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56515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the Pass and the Pull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Drill: 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Zero pressure – move up the sideline and pass the ball diagonally backward into path of forward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Passive pressure 1 – same, but with defender shadowing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Passive pressure 2 – move ball up sideline, with no defender to prevent pass; GK plus two or three defenders in goal area; two or three attackers outside goal area</a:t>
            </a:r>
          </a:p>
          <a:p>
            <a:pPr lvl="2">
              <a:spcBef>
                <a:spcPts val="0"/>
              </a:spcBef>
            </a:pPr>
            <a:r>
              <a:rPr lang="en-US" dirty="0"/>
              <a:t>Variation:  Attackers start in goal area and one or more draw back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Active pressure – same but with defender allowed to block the pass; give the passer a head start</a:t>
            </a:r>
          </a:p>
          <a:p>
            <a:r>
              <a:rPr lang="en-US" dirty="0"/>
              <a:t>Do this drill from the right, then from the left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Teach the pull back as an alternative to simply beating the defender for speed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50DD-183A-47A3-9928-DCD5FFBC200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2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062252" y="1153666"/>
            <a:ext cx="3395948" cy="12511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78212" y="1143000"/>
            <a:ext cx="3395948" cy="12511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487362"/>
          </a:xfrm>
        </p:spPr>
        <p:txBody>
          <a:bodyPr/>
          <a:lstStyle/>
          <a:p>
            <a:r>
              <a:rPr lang="en-US" dirty="0"/>
              <a:t>Coaching the Pull Back – Basic Diagrams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50DD-183A-47A3-9928-DCD5FFBC200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689288" y="525780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96788" y="5814743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209800" y="568147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750248" y="140208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391280" y="357496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110864" y="4490466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481768" y="2820924"/>
            <a:ext cx="182880" cy="15240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2750248" y="597220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 flipH="1">
            <a:off x="1034224" y="1789938"/>
            <a:ext cx="3108008" cy="4107053"/>
          </a:xfrm>
          <a:prstGeom prst="arc">
            <a:avLst>
              <a:gd name="adj1" fmla="val 6110740"/>
              <a:gd name="adj2" fmla="val 1513144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823072" y="1570355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7310056" y="522732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492936" y="1752600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830568" y="565099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371016" y="137160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012048" y="354448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7731632" y="4459986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102536" y="2790444"/>
            <a:ext cx="182880" cy="15240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371016" y="594172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400800" y="1930785"/>
            <a:ext cx="970216" cy="479757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>
          <a:xfrm>
            <a:off x="6263640" y="247828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1" descr="Large grid"/>
          <p:cNvSpPr>
            <a:spLocks noChangeArrowheads="1"/>
          </p:cNvSpPr>
          <p:nvPr/>
        </p:nvSpPr>
        <p:spPr bwMode="auto">
          <a:xfrm rot="16200000">
            <a:off x="974725" y="644336"/>
            <a:ext cx="260350" cy="762000"/>
          </a:xfrm>
          <a:prstGeom prst="rect">
            <a:avLst/>
          </a:prstGeom>
          <a:pattFill prst="lgGrid">
            <a:fgClr>
              <a:schemeClr val="bg1"/>
            </a:fgClr>
            <a:bgClr>
              <a:srgbClr val="B2B2B2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1" descr="Large grid"/>
          <p:cNvSpPr>
            <a:spLocks noChangeArrowheads="1"/>
          </p:cNvSpPr>
          <p:nvPr/>
        </p:nvSpPr>
        <p:spPr bwMode="auto">
          <a:xfrm rot="16200000">
            <a:off x="5726557" y="655002"/>
            <a:ext cx="260350" cy="762000"/>
          </a:xfrm>
          <a:prstGeom prst="rect">
            <a:avLst/>
          </a:prstGeom>
          <a:pattFill prst="lgGrid">
            <a:fgClr>
              <a:schemeClr val="bg1"/>
            </a:fgClr>
            <a:bgClr>
              <a:srgbClr val="B2B2B2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2A480F-146D-4D4B-B52F-D25804B494F4}"/>
              </a:ext>
            </a:extLst>
          </p:cNvPr>
          <p:cNvSpPr txBox="1"/>
          <p:nvPr/>
        </p:nvSpPr>
        <p:spPr>
          <a:xfrm>
            <a:off x="4297680" y="3200400"/>
            <a:ext cx="26084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White – winger and receiver; no defender; red = flat cones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Receiver(s) starts back, then starts forward and draws back.  Receiver needs to stay onside (level or behind winger)</a:t>
            </a:r>
          </a:p>
          <a:p>
            <a:endParaRPr lang="en-US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ED60AF9D-A3CF-4036-BA4C-99DB5BD7DC57}"/>
              </a:ext>
            </a:extLst>
          </p:cNvPr>
          <p:cNvSpPr/>
          <p:nvPr/>
        </p:nvSpPr>
        <p:spPr>
          <a:xfrm>
            <a:off x="2151888" y="5997623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6B82FD55-B8BE-4460-B673-B2FB642CC0E8}"/>
              </a:ext>
            </a:extLst>
          </p:cNvPr>
          <p:cNvSpPr/>
          <p:nvPr/>
        </p:nvSpPr>
        <p:spPr>
          <a:xfrm>
            <a:off x="1104900" y="551383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08982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062252" y="1153666"/>
            <a:ext cx="3395948" cy="12511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78212" y="1143000"/>
            <a:ext cx="3395948" cy="12511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487362"/>
          </a:xfrm>
        </p:spPr>
        <p:txBody>
          <a:bodyPr/>
          <a:lstStyle/>
          <a:p>
            <a:r>
              <a:rPr lang="en-US" dirty="0"/>
              <a:t>Coaching the Pull Back – Basic Diagrams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50DD-183A-47A3-9928-DCD5FFBC200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151888" y="5997623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2689288" y="525780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96788" y="5814743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209800" y="568147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750248" y="140208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391280" y="357496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110864" y="4490466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481768" y="2820924"/>
            <a:ext cx="182880" cy="15240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750248" y="597220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 flipH="1">
            <a:off x="1034224" y="1789938"/>
            <a:ext cx="3108008" cy="4107053"/>
          </a:xfrm>
          <a:prstGeom prst="arc">
            <a:avLst>
              <a:gd name="adj1" fmla="val 6110740"/>
              <a:gd name="adj2" fmla="val 1513144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823072" y="1570355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7310056" y="522732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492936" y="1752600"/>
            <a:ext cx="182880" cy="182880"/>
          </a:xfrm>
          <a:prstGeom prst="flowChartConnector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830568" y="565099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371016" y="1371600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012048" y="3544482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7731632" y="4459986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102536" y="2790444"/>
            <a:ext cx="182880" cy="15240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371016" y="5941727"/>
            <a:ext cx="182880" cy="18288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791200" y="1877547"/>
            <a:ext cx="1610296" cy="80907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>
          <a:xfrm>
            <a:off x="5654040" y="2790444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1" descr="Large grid"/>
          <p:cNvSpPr>
            <a:spLocks noChangeArrowheads="1"/>
          </p:cNvSpPr>
          <p:nvPr/>
        </p:nvSpPr>
        <p:spPr bwMode="auto">
          <a:xfrm rot="16200000">
            <a:off x="1241425" y="644336"/>
            <a:ext cx="260350" cy="762000"/>
          </a:xfrm>
          <a:prstGeom prst="rect">
            <a:avLst/>
          </a:prstGeom>
          <a:pattFill prst="lgGrid">
            <a:fgClr>
              <a:schemeClr val="bg1"/>
            </a:fgClr>
            <a:bgClr>
              <a:srgbClr val="B2B2B2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1" descr="Large grid"/>
          <p:cNvSpPr>
            <a:spLocks noChangeArrowheads="1"/>
          </p:cNvSpPr>
          <p:nvPr/>
        </p:nvSpPr>
        <p:spPr bwMode="auto">
          <a:xfrm rot="16200000">
            <a:off x="5726557" y="655002"/>
            <a:ext cx="260350" cy="762000"/>
          </a:xfrm>
          <a:prstGeom prst="rect">
            <a:avLst/>
          </a:prstGeom>
          <a:pattFill prst="lgGrid">
            <a:fgClr>
              <a:schemeClr val="bg1"/>
            </a:fgClr>
            <a:bgClr>
              <a:srgbClr val="B2B2B2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831372" y="5498592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c 31"/>
          <p:cNvSpPr/>
          <p:nvPr/>
        </p:nvSpPr>
        <p:spPr>
          <a:xfrm flipH="1">
            <a:off x="181928" y="1371600"/>
            <a:ext cx="2942272" cy="4107053"/>
          </a:xfrm>
          <a:prstGeom prst="arc">
            <a:avLst>
              <a:gd name="adj1" fmla="val 6110740"/>
              <a:gd name="adj2" fmla="val 13486501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269480" y="2133600"/>
            <a:ext cx="274320" cy="2743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7680" y="3200400"/>
            <a:ext cx="2635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White – winger and receiver; black – defender; red = flat cones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Black starts out passive, shadowing the winger, and becomes active only once White passes Cone 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Receiver(s) starts back, then starts forward and draws back. Receiver needs to stay onside</a:t>
            </a:r>
          </a:p>
          <a:p>
            <a:endParaRPr lang="en-US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3EA356A-EA28-4D49-BA9A-093C3DB1C983}"/>
              </a:ext>
            </a:extLst>
          </p:cNvPr>
          <p:cNvSpPr/>
          <p:nvPr/>
        </p:nvSpPr>
        <p:spPr>
          <a:xfrm>
            <a:off x="1104900" y="5513832"/>
            <a:ext cx="274320" cy="27432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A843794-756D-4C75-ACDE-181FC6513023}"/>
              </a:ext>
            </a:extLst>
          </p:cNvPr>
          <p:cNvSpPr/>
          <p:nvPr/>
        </p:nvSpPr>
        <p:spPr>
          <a:xfrm>
            <a:off x="304800" y="2033208"/>
            <a:ext cx="1290256" cy="3465384"/>
          </a:xfrm>
          <a:prstGeom prst="arc">
            <a:avLst>
              <a:gd name="adj1" fmla="val 5439008"/>
              <a:gd name="adj2" fmla="val 17796855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9214F819-10CF-420B-9D08-39142EBB2B81}"/>
              </a:ext>
            </a:extLst>
          </p:cNvPr>
          <p:cNvSpPr/>
          <p:nvPr/>
        </p:nvSpPr>
        <p:spPr>
          <a:xfrm>
            <a:off x="7829168" y="2385607"/>
            <a:ext cx="182880" cy="152400"/>
          </a:xfrm>
          <a:prstGeom prst="flowChartConnector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37174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Teaching Shooting Without Lines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86200"/>
            <a:ext cx="8458200" cy="2667000"/>
          </a:xfrm>
        </p:spPr>
        <p:txBody>
          <a:bodyPr/>
          <a:lstStyle/>
          <a:p>
            <a:pPr eaLnBrk="1" hangingPunct="1"/>
            <a:r>
              <a:rPr lang="en-US" sz="2000" dirty="0"/>
              <a:t>5 players – GK plus 2 on one side of goal, 2 on the other</a:t>
            </a:r>
          </a:p>
          <a:p>
            <a:pPr eaLnBrk="1" hangingPunct="1"/>
            <a:r>
              <a:rPr lang="en-US" sz="2000" dirty="0"/>
              <a:t>Basic set-up:  Player shoots; if GK saves, turns and feeds to player on opposite side of goal; if ball passes GK,  player on opposite side has ball and can shoot</a:t>
            </a:r>
          </a:p>
          <a:p>
            <a:pPr eaLnBrk="1" hangingPunct="1"/>
            <a:r>
              <a:rPr lang="en-US" sz="2000" dirty="0"/>
              <a:t>Progressions</a:t>
            </a:r>
          </a:p>
          <a:p>
            <a:pPr lvl="1"/>
            <a:r>
              <a:rPr lang="en-US" sz="1600" dirty="0"/>
              <a:t>Player with ball takes ball toward goal, turns and lays it off for teammate</a:t>
            </a:r>
          </a:p>
          <a:p>
            <a:pPr lvl="1"/>
            <a:r>
              <a:rPr lang="en-US" sz="1600" dirty="0"/>
              <a:t>Player passes the ball sharply to GK who parries it for other player to follow up</a:t>
            </a:r>
          </a:p>
          <a:p>
            <a:pPr lvl="1"/>
            <a:r>
              <a:rPr lang="en-US" sz="1600" dirty="0"/>
              <a:t>Player with ball runs wide of goal and passes angled ball back to teammate</a:t>
            </a:r>
          </a:p>
        </p:txBody>
      </p:sp>
      <p:sp>
        <p:nvSpPr>
          <p:cNvPr id="22551" name="Rectangle 59"/>
          <p:cNvSpPr>
            <a:spLocks noChangeArrowheads="1"/>
          </p:cNvSpPr>
          <p:nvPr/>
        </p:nvSpPr>
        <p:spPr bwMode="auto">
          <a:xfrm>
            <a:off x="2362200" y="914400"/>
            <a:ext cx="4572000" cy="2800350"/>
          </a:xfrm>
          <a:prstGeom prst="rect">
            <a:avLst/>
          </a:prstGeom>
          <a:solidFill>
            <a:srgbClr val="99FF33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6" name="Picture 66" descr="player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967" y="1528287"/>
            <a:ext cx="384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7" descr="player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855" y="2608420"/>
            <a:ext cx="384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70" descr="player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29" y="-2514600"/>
            <a:ext cx="384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07" descr="player_red_white_bg_208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130" y="1066800"/>
            <a:ext cx="365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2544" name="Picture 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435" y="2043112"/>
            <a:ext cx="38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63" descr="ball_sml_p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6655" y="1500188"/>
            <a:ext cx="152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9B881-FAF9-4AC0-94F6-3F695675507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343400" y="1727994"/>
            <a:ext cx="182880" cy="385127"/>
            <a:chOff x="3556910" y="1752600"/>
            <a:chExt cx="182880" cy="385127"/>
          </a:xfrm>
        </p:grpSpPr>
        <p:sp>
          <p:nvSpPr>
            <p:cNvPr id="5" name="Isosceles Triangle 4"/>
            <p:cNvSpPr/>
            <p:nvPr/>
          </p:nvSpPr>
          <p:spPr>
            <a:xfrm rot="5400000">
              <a:off x="3579770" y="1734503"/>
              <a:ext cx="137160" cy="182880"/>
            </a:xfrm>
            <a:prstGeom prst="triangl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556910" y="1752600"/>
              <a:ext cx="0" cy="385127"/>
            </a:xfrm>
            <a:prstGeom prst="line">
              <a:avLst/>
            </a:prstGeom>
            <a:ln w="22225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495800" y="2495550"/>
            <a:ext cx="182880" cy="385127"/>
            <a:chOff x="3556910" y="1752600"/>
            <a:chExt cx="182880" cy="385127"/>
          </a:xfrm>
        </p:grpSpPr>
        <p:sp>
          <p:nvSpPr>
            <p:cNvPr id="32" name="Isosceles Triangle 31"/>
            <p:cNvSpPr/>
            <p:nvPr/>
          </p:nvSpPr>
          <p:spPr>
            <a:xfrm rot="5400000">
              <a:off x="3579770" y="1734503"/>
              <a:ext cx="137160" cy="182880"/>
            </a:xfrm>
            <a:prstGeom prst="triangl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556910" y="1752600"/>
              <a:ext cx="0" cy="385127"/>
            </a:xfrm>
            <a:prstGeom prst="line">
              <a:avLst/>
            </a:prstGeom>
            <a:ln w="22225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107" descr="player_red_white_bg_208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675" y="2513084"/>
            <a:ext cx="365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6" name="Footer Placeholder 5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12U Coaching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62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r>
              <a:rPr lang="en-US" sz="1800" dirty="0"/>
              <a:t>Before you do anything else, watch pros in action: </a:t>
            </a:r>
            <a:r>
              <a:rPr lang="en-US" sz="1800" dirty="0">
                <a:hlinkClick r:id="rId3"/>
              </a:rPr>
              <a:t>http://www.youtube.com/watch?v=Xm33Z_2sZj8</a:t>
            </a:r>
            <a:r>
              <a:rPr lang="en-US" sz="1800" dirty="0"/>
              <a:t> or </a:t>
            </a:r>
            <a:r>
              <a:rPr lang="en-US" sz="1800" dirty="0">
                <a:hlinkClick r:id="rId4"/>
              </a:rPr>
              <a:t>https://www.youtube.com/watch?v=0-ZSoZScqBU</a:t>
            </a:r>
            <a:r>
              <a:rPr lang="en-US" sz="1800" dirty="0"/>
              <a:t> </a:t>
            </a:r>
          </a:p>
          <a:p>
            <a:r>
              <a:rPr lang="en-US" sz="1800" dirty="0"/>
              <a:t>Videos or animations of the drills shown in the AYSO 12U Manual starting at page 70 – use the web links</a:t>
            </a:r>
          </a:p>
          <a:p>
            <a:r>
              <a:rPr lang="en-US" sz="1800" dirty="0"/>
              <a:t>Watch some skills training videos (</a:t>
            </a:r>
            <a:r>
              <a:rPr lang="en-US" sz="1800" dirty="0" err="1"/>
              <a:t>Coerver’s</a:t>
            </a:r>
            <a:r>
              <a:rPr lang="en-US" sz="1800" dirty="0"/>
              <a:t> are expensive but the best) – more information can be found at </a:t>
            </a:r>
            <a:r>
              <a:rPr lang="en-US" sz="1800" dirty="0">
                <a:hlinkClick r:id="rId5"/>
              </a:rPr>
              <a:t>http://www.playgreatsoccer.com</a:t>
            </a:r>
            <a:r>
              <a:rPr lang="en-US" sz="1800" dirty="0"/>
              <a:t>  </a:t>
            </a:r>
          </a:p>
          <a:p>
            <a:r>
              <a:rPr lang="en-US" sz="1800" dirty="0"/>
              <a:t>We like </a:t>
            </a:r>
            <a:r>
              <a:rPr lang="en-US" sz="1800" dirty="0">
                <a:hlinkClick r:id="rId6"/>
              </a:rPr>
              <a:t>www.soccerclinics.com</a:t>
            </a:r>
            <a:r>
              <a:rPr lang="en-US" sz="1800" dirty="0"/>
              <a:t> and </a:t>
            </a:r>
            <a:r>
              <a:rPr lang="en-US" sz="1800" dirty="0">
                <a:hlinkClick r:id="rId7"/>
              </a:rPr>
              <a:t>www.grassrootscoaching.com/</a:t>
            </a:r>
            <a:r>
              <a:rPr lang="en-US" sz="1800" dirty="0"/>
              <a:t> because of the animated diagrams – but there are subscription fees</a:t>
            </a:r>
          </a:p>
          <a:p>
            <a:r>
              <a:rPr lang="en-US" sz="1800" dirty="0">
                <a:hlinkClick r:id="rId8"/>
              </a:rPr>
              <a:t>www.soccerxpert.com</a:t>
            </a:r>
            <a:r>
              <a:rPr lang="en-US" sz="1800" dirty="0"/>
              <a:t> has lots of free drills</a:t>
            </a:r>
          </a:p>
          <a:p>
            <a:r>
              <a:rPr lang="en-US" sz="1800" dirty="0"/>
              <a:t>Schedule free practice session with </a:t>
            </a:r>
            <a:r>
              <a:rPr lang="en-US" sz="1800" dirty="0" err="1"/>
              <a:t>Serie</a:t>
            </a:r>
            <a:r>
              <a:rPr lang="en-US" sz="1800" dirty="0"/>
              <a:t> A coaches or have a senior coach mentor you at a game: Contact the coach administrator (</a:t>
            </a:r>
            <a:r>
              <a:rPr lang="en-US" sz="1800" dirty="0">
                <a:hlinkClick r:id="rId9"/>
              </a:rPr>
              <a:t>coach@ayso76.org</a:t>
            </a:r>
            <a:r>
              <a:rPr lang="en-US" sz="1800" dirty="0"/>
              <a:t>) </a:t>
            </a:r>
          </a:p>
          <a:p>
            <a:r>
              <a:rPr lang="en-US" sz="1800" dirty="0"/>
              <a:t>Our own regional website – </a:t>
            </a:r>
            <a:r>
              <a:rPr lang="en-US" sz="1800" dirty="0">
                <a:hlinkClick r:id="rId10"/>
              </a:rPr>
              <a:t>http://www.ayso76.org/Coach/coach-resources.cfm</a:t>
            </a:r>
            <a:r>
              <a:rPr lang="en-US" sz="1800" dirty="0"/>
              <a:t>, with links to various resources including Michael’s video, “Coaching Kicking”  </a:t>
            </a:r>
          </a:p>
          <a:p>
            <a:r>
              <a:rPr lang="en-US" sz="1800" dirty="0"/>
              <a:t>Laws of the Game</a:t>
            </a:r>
            <a:r>
              <a:rPr lang="en-US" sz="2000" dirty="0"/>
              <a:t> also at </a:t>
            </a:r>
            <a:r>
              <a:rPr lang="en-US" sz="1400" dirty="0">
                <a:hlinkClick r:id="rId11"/>
              </a:rPr>
              <a:t>www.fifa.com/aboutfifa/documentlibrary/doclists/laws.html#laws</a:t>
            </a:r>
            <a:r>
              <a:rPr lang="en-US" sz="1400" dirty="0"/>
              <a:t>  </a:t>
            </a:r>
            <a:endParaRPr lang="en-US" dirty="0"/>
          </a:p>
          <a:p>
            <a:r>
              <a:rPr lang="en-US" sz="1800" dirty="0"/>
              <a:t>U.S. Soccer Federation resources  - </a:t>
            </a:r>
            <a:r>
              <a:rPr lang="en-US" sz="1800" dirty="0">
                <a:hlinkClick r:id="rId12"/>
              </a:rPr>
              <a:t>http://www.ussoccer.com/referees/resource-center</a:t>
            </a:r>
            <a:r>
              <a:rPr lang="en-US" sz="1800" dirty="0"/>
              <a:t> </a:t>
            </a:r>
          </a:p>
          <a:p>
            <a:r>
              <a:rPr lang="en-US" sz="1800" dirty="0"/>
              <a:t>AYSO Resources: </a:t>
            </a:r>
            <a:r>
              <a:rPr lang="en-US" sz="1800" dirty="0">
                <a:hlinkClick r:id="rId13"/>
              </a:rPr>
              <a:t>http://www.aysovolunteers.org/</a:t>
            </a:r>
            <a:r>
              <a:rPr lang="en-US" sz="18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Philosophies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dirty="0"/>
              <a:t>The primary goal of our coaching program is </a:t>
            </a:r>
            <a:r>
              <a:rPr lang="en-US" b="1" dirty="0">
                <a:solidFill>
                  <a:srgbClr val="FF0000"/>
                </a:solidFill>
              </a:rPr>
              <a:t>player development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Defined as the improvement of all players’ individual and team skills to their maximum potential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program must meet the desire of players and their families for recreation that is safe, fun and educational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IT’S NOT ABOUT WINNING!  IT’S ABOUT TEACHING!</a:t>
            </a:r>
          </a:p>
          <a:p>
            <a:r>
              <a:rPr lang="en-US" dirty="0"/>
              <a:t>The program must also be </a:t>
            </a:r>
            <a:r>
              <a:rPr lang="en-US" dirty="0">
                <a:solidFill>
                  <a:srgbClr val="FF0000"/>
                </a:solidFill>
              </a:rPr>
              <a:t>rewarding for coaches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Coaches are volunteers, many with limited experience as educators and with the game of soccer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 help them, we will provide and, in some cases, mandate the use of a wide variety of additional training and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/>
              <a:t>ayso76.net – Regional Program developed by inLeague, our web developer for many years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Our entire program is administered using this system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now includes volunteer registration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Full instructions on the volunteer process are at </a:t>
            </a:r>
            <a:r>
              <a:rPr lang="en-US" dirty="0">
                <a:hlinkClick r:id="rId2"/>
              </a:rPr>
              <a:t>https://www.ayso76.org/coaches/coach-certification/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It is a three-part process, beginning within logging in to </a:t>
            </a:r>
            <a:r>
              <a:rPr lang="en-US" dirty="0">
                <a:hlinkClick r:id="rId3"/>
              </a:rPr>
              <a:t>www.ayso76.net</a:t>
            </a:r>
            <a:r>
              <a:rPr lang="en-US" dirty="0"/>
              <a:t> and going to Player and Volunteer Registration (first item on the Quick Links navigation bar)</a:t>
            </a:r>
          </a:p>
          <a:p>
            <a:pPr lvl="2">
              <a:spcBef>
                <a:spcPts val="0"/>
              </a:spcBef>
            </a:pPr>
            <a:r>
              <a:rPr lang="en-US" dirty="0"/>
              <a:t>Next, you will undergo a background check by Sterling Volunteers, an outside organization retained by AYSO – you will receive an email invitation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Finally, you have to undergo training, part of which is online</a:t>
            </a:r>
          </a:p>
          <a:p>
            <a:r>
              <a:rPr lang="en-US" dirty="0"/>
              <a:t>aysou.org –training resources, including the 12U Pre-Course, Concussion Awareness and Safe Haven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inLeague</a:t>
            </a:r>
            <a:r>
              <a:rPr lang="en-US" dirty="0"/>
              <a:t> (ayso76.net)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44" y="836991"/>
            <a:ext cx="6948911" cy="5519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inLeague</a:t>
            </a:r>
            <a:r>
              <a:rPr lang="en-US" dirty="0"/>
              <a:t> (ayso76.net)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164B4-F5E5-4852-8521-BF2119BE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4" y="1076050"/>
            <a:ext cx="8471484" cy="49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800" dirty="0"/>
              <a:t>Before We Begin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/>
              <a:t>“Failing to prepare is preparing to fail.”</a:t>
            </a:r>
          </a:p>
          <a:p>
            <a:pPr marL="0" indent="0" algn="ctr">
              <a:buNone/>
            </a:pPr>
            <a:r>
              <a:rPr lang="en-US" sz="6600" dirty="0"/>
              <a:t>John Wooden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3 and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12U Coaching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8B2C9-F2C0-4513-B79E-6F20CD3C52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p_standar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tx1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kp_standard_presentation</Template>
  <TotalTime>7002</TotalTime>
  <Words>4494</Words>
  <Application>Microsoft Office PowerPoint</Application>
  <PresentationFormat>On-screen Show (4:3)</PresentationFormat>
  <Paragraphs>650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kp_standard_presentation</vt:lpstr>
      <vt:lpstr>PowerPoint Presentation</vt:lpstr>
      <vt:lpstr>Agenda</vt:lpstr>
      <vt:lpstr>Contact Information</vt:lpstr>
      <vt:lpstr>AYSO Fundamentals</vt:lpstr>
      <vt:lpstr>Local Philosophies</vt:lpstr>
      <vt:lpstr>Web Systems</vt:lpstr>
      <vt:lpstr>inLeague (ayso76.net)</vt:lpstr>
      <vt:lpstr>inLeague (ayso76.net)</vt:lpstr>
      <vt:lpstr>Before We Begin</vt:lpstr>
      <vt:lpstr>Team Management</vt:lpstr>
      <vt:lpstr>The Team Meeting</vt:lpstr>
      <vt:lpstr>Training Management</vt:lpstr>
      <vt:lpstr>Training Management – The Lesson Plan</vt:lpstr>
      <vt:lpstr>Training Management</vt:lpstr>
      <vt:lpstr>Age Appropriate Training</vt:lpstr>
      <vt:lpstr>Psychosocial</vt:lpstr>
      <vt:lpstr>Teaching Methods</vt:lpstr>
      <vt:lpstr>Additional Thoughts on Teaching</vt:lpstr>
      <vt:lpstr>The Coaching Cycle</vt:lpstr>
      <vt:lpstr>The Coaching Cycle</vt:lpstr>
      <vt:lpstr>Build-Up</vt:lpstr>
      <vt:lpstr>One Topic Per Session</vt:lpstr>
      <vt:lpstr>Scrimmages and Games</vt:lpstr>
      <vt:lpstr>Technique and Tactics</vt:lpstr>
      <vt:lpstr>Training Overview for U-12 Players</vt:lpstr>
      <vt:lpstr>Game Day Management</vt:lpstr>
      <vt:lpstr>Game Day Management</vt:lpstr>
      <vt:lpstr>Objectives of the Game</vt:lpstr>
      <vt:lpstr>Principles of Play</vt:lpstr>
      <vt:lpstr>Systems of Play</vt:lpstr>
      <vt:lpstr>Positional Skills</vt:lpstr>
      <vt:lpstr>Positional Responsibilities</vt:lpstr>
      <vt:lpstr>Laws of the Game</vt:lpstr>
      <vt:lpstr>Laws of the Game</vt:lpstr>
      <vt:lpstr>Laws of the Game – 1</vt:lpstr>
      <vt:lpstr>Laws of the Game – 2</vt:lpstr>
      <vt:lpstr>Field Sessions</vt:lpstr>
      <vt:lpstr>Passing Warm-Ups</vt:lpstr>
      <vt:lpstr>Coaching Pace – A Simple Drill</vt:lpstr>
      <vt:lpstr>Handball Game</vt:lpstr>
      <vt:lpstr>Alley Game</vt:lpstr>
      <vt:lpstr>Coaching the Through Ball</vt:lpstr>
      <vt:lpstr>Coaching the Pass and the Pull Back</vt:lpstr>
      <vt:lpstr>Coaching the Pull Back – Basic Diagrams 1</vt:lpstr>
      <vt:lpstr>Coaching the Pull Back – Basic Diagrams 2</vt:lpstr>
      <vt:lpstr>Teaching Shooting Without Lines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Karlin</dc:creator>
  <cp:lastModifiedBy>Michael Karlin</cp:lastModifiedBy>
  <cp:revision>267</cp:revision>
  <cp:lastPrinted>2016-08-06T00:47:45Z</cp:lastPrinted>
  <dcterms:created xsi:type="dcterms:W3CDTF">2008-07-12T16:31:05Z</dcterms:created>
  <dcterms:modified xsi:type="dcterms:W3CDTF">2019-08-08T21:10:34Z</dcterms:modified>
</cp:coreProperties>
</file>