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2"/>
  </p:notesMasterIdLst>
  <p:sldIdLst>
    <p:sldId id="256" r:id="rId2"/>
    <p:sldId id="272" r:id="rId3"/>
    <p:sldId id="279" r:id="rId4"/>
    <p:sldId id="263" r:id="rId5"/>
    <p:sldId id="262" r:id="rId6"/>
    <p:sldId id="264" r:id="rId7"/>
    <p:sldId id="265" r:id="rId8"/>
    <p:sldId id="322" r:id="rId9"/>
    <p:sldId id="267" r:id="rId10"/>
    <p:sldId id="292" r:id="rId11"/>
    <p:sldId id="269" r:id="rId12"/>
    <p:sldId id="323" r:id="rId13"/>
    <p:sldId id="270" r:id="rId14"/>
    <p:sldId id="329" r:id="rId15"/>
    <p:sldId id="271" r:id="rId16"/>
    <p:sldId id="314" r:id="rId17"/>
    <p:sldId id="349" r:id="rId18"/>
    <p:sldId id="350" r:id="rId19"/>
    <p:sldId id="351" r:id="rId20"/>
    <p:sldId id="344" r:id="rId21"/>
    <p:sldId id="345" r:id="rId22"/>
    <p:sldId id="316" r:id="rId23"/>
    <p:sldId id="290" r:id="rId24"/>
    <p:sldId id="327" r:id="rId25"/>
    <p:sldId id="347" r:id="rId26"/>
    <p:sldId id="315" r:id="rId27"/>
    <p:sldId id="293" r:id="rId28"/>
    <p:sldId id="338" r:id="rId29"/>
    <p:sldId id="294" r:id="rId30"/>
    <p:sldId id="295" r:id="rId31"/>
    <p:sldId id="317" r:id="rId32"/>
    <p:sldId id="332" r:id="rId33"/>
    <p:sldId id="318" r:id="rId34"/>
    <p:sldId id="319" r:id="rId35"/>
    <p:sldId id="320" r:id="rId36"/>
    <p:sldId id="321" r:id="rId37"/>
    <p:sldId id="328" r:id="rId38"/>
    <p:sldId id="336" r:id="rId39"/>
    <p:sldId id="337" r:id="rId40"/>
    <p:sldId id="353" r:id="rId41"/>
    <p:sldId id="354" r:id="rId42"/>
    <p:sldId id="355" r:id="rId43"/>
    <p:sldId id="310" r:id="rId44"/>
    <p:sldId id="335" r:id="rId45"/>
    <p:sldId id="339" r:id="rId46"/>
    <p:sldId id="312" r:id="rId47"/>
    <p:sldId id="348" r:id="rId48"/>
    <p:sldId id="313" r:id="rId49"/>
    <p:sldId id="346" r:id="rId50"/>
    <p:sldId id="334" r:id="rId51"/>
    <p:sldId id="340" r:id="rId52"/>
    <p:sldId id="341" r:id="rId53"/>
    <p:sldId id="342" r:id="rId54"/>
    <p:sldId id="343" r:id="rId55"/>
    <p:sldId id="356" r:id="rId56"/>
    <p:sldId id="278" r:id="rId57"/>
    <p:sldId id="333" r:id="rId58"/>
    <p:sldId id="273" r:id="rId59"/>
    <p:sldId id="276" r:id="rId60"/>
    <p:sldId id="280" r:id="rId6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9FF33"/>
    <a:srgbClr val="66FF33"/>
    <a:srgbClr val="09F7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42" autoAdjust="0"/>
    <p:restoredTop sz="94660"/>
  </p:normalViewPr>
  <p:slideViewPr>
    <p:cSldViewPr>
      <p:cViewPr varScale="1">
        <p:scale>
          <a:sx n="72" d="100"/>
          <a:sy n="72" d="100"/>
        </p:scale>
        <p:origin x="161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AADC72B-10B0-4CB2-AFD5-2BCCB05C5F82}"/>
              </a:ext>
            </a:extLst>
          </p:cNvPr>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defTabSz="966788">
              <a:defRPr sz="1200"/>
            </a:lvl1pPr>
          </a:lstStyle>
          <a:p>
            <a:pPr>
              <a:defRPr/>
            </a:pPr>
            <a:endParaRPr lang="en-US"/>
          </a:p>
        </p:txBody>
      </p:sp>
      <p:sp>
        <p:nvSpPr>
          <p:cNvPr id="9219" name="Rectangle 3">
            <a:extLst>
              <a:ext uri="{FF2B5EF4-FFF2-40B4-BE49-F238E27FC236}">
                <a16:creationId xmlns:a16="http://schemas.microsoft.com/office/drawing/2014/main" id="{8AEF7A47-1BEE-4A19-B3E5-D52AEFF65E9F}"/>
              </a:ext>
            </a:extLst>
          </p:cNvPr>
          <p:cNvSpPr>
            <a:spLocks noGrp="1" noChangeArrowheads="1"/>
          </p:cNvSpPr>
          <p:nvPr>
            <p:ph type="dt" idx="1"/>
          </p:nvPr>
        </p:nvSpPr>
        <p:spPr bwMode="auto">
          <a:xfrm>
            <a:off x="4143375" y="0"/>
            <a:ext cx="3170238" cy="481013"/>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algn="r" defTabSz="966788">
              <a:defRPr sz="1200"/>
            </a:lvl1pPr>
          </a:lstStyle>
          <a:p>
            <a:pPr>
              <a:defRPr/>
            </a:pPr>
            <a:endParaRPr lang="en-US"/>
          </a:p>
        </p:txBody>
      </p:sp>
      <p:sp>
        <p:nvSpPr>
          <p:cNvPr id="63492" name="Rectangle 4">
            <a:extLst>
              <a:ext uri="{FF2B5EF4-FFF2-40B4-BE49-F238E27FC236}">
                <a16:creationId xmlns:a16="http://schemas.microsoft.com/office/drawing/2014/main" id="{B07E18D7-CB52-4546-8DE1-AE7AA1E0575E}"/>
              </a:ext>
            </a:extLst>
          </p:cNvPr>
          <p:cNvSpPr>
            <a:spLocks noRo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a:extLst>
              <a:ext uri="{FF2B5EF4-FFF2-40B4-BE49-F238E27FC236}">
                <a16:creationId xmlns:a16="http://schemas.microsoft.com/office/drawing/2014/main" id="{1B741F61-7959-4E05-8196-63F7FB377FA5}"/>
              </a:ext>
            </a:extLst>
          </p:cNvPr>
          <p:cNvSpPr>
            <a:spLocks noGrp="1" noChangeArrowheads="1"/>
          </p:cNvSpPr>
          <p:nvPr>
            <p:ph type="body" sz="quarter" idx="3"/>
          </p:nvPr>
        </p:nvSpPr>
        <p:spPr bwMode="auto">
          <a:xfrm>
            <a:off x="731838" y="4560888"/>
            <a:ext cx="5851525" cy="4321175"/>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a:extLst>
              <a:ext uri="{FF2B5EF4-FFF2-40B4-BE49-F238E27FC236}">
                <a16:creationId xmlns:a16="http://schemas.microsoft.com/office/drawing/2014/main" id="{FAD4D5C7-7E54-431B-ACF5-378AB1EEF183}"/>
              </a:ext>
            </a:extLst>
          </p:cNvPr>
          <p:cNvSpPr>
            <a:spLocks noGrp="1" noChangeArrowheads="1"/>
          </p:cNvSpPr>
          <p:nvPr>
            <p:ph type="ftr" sz="quarter" idx="4"/>
          </p:nvPr>
        </p:nvSpPr>
        <p:spPr bwMode="auto">
          <a:xfrm>
            <a:off x="0" y="9118600"/>
            <a:ext cx="3170238" cy="481013"/>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defTabSz="966788">
              <a:defRPr sz="1200"/>
            </a:lvl1pPr>
          </a:lstStyle>
          <a:p>
            <a:pPr>
              <a:defRPr/>
            </a:pPr>
            <a:endParaRPr lang="en-US"/>
          </a:p>
        </p:txBody>
      </p:sp>
      <p:sp>
        <p:nvSpPr>
          <p:cNvPr id="9223" name="Rectangle 7">
            <a:extLst>
              <a:ext uri="{FF2B5EF4-FFF2-40B4-BE49-F238E27FC236}">
                <a16:creationId xmlns:a16="http://schemas.microsoft.com/office/drawing/2014/main" id="{9011B69E-9CF5-486E-B5EC-459580AF6483}"/>
              </a:ext>
            </a:extLst>
          </p:cNvPr>
          <p:cNvSpPr>
            <a:spLocks noGrp="1" noChangeArrowheads="1"/>
          </p:cNvSpPr>
          <p:nvPr>
            <p:ph type="sldNum" sz="quarter" idx="5"/>
          </p:nvPr>
        </p:nvSpPr>
        <p:spPr bwMode="auto">
          <a:xfrm>
            <a:off x="4143375" y="9118600"/>
            <a:ext cx="3170238" cy="481013"/>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algn="r" defTabSz="966788">
              <a:defRPr sz="1200"/>
            </a:lvl1pPr>
          </a:lstStyle>
          <a:p>
            <a:fld id="{1F58B432-32FA-467C-B9BA-41BCE5A7DA2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DC8FEDB2-D8FB-4808-A92E-CB758E310257}"/>
              </a:ext>
            </a:extLst>
          </p:cNvPr>
          <p:cNvSpPr>
            <a:spLocks noGrp="1" noChangeArrowheads="1"/>
          </p:cNvSpPr>
          <p:nvPr>
            <p:ph type="dt" sz="half" idx="10"/>
          </p:nvPr>
        </p:nvSpPr>
        <p:spPr>
          <a:ln/>
        </p:spPr>
        <p:txBody>
          <a:bodyPr/>
          <a:lstStyle>
            <a:lvl1pPr>
              <a:defRPr/>
            </a:lvl1pPr>
          </a:lstStyle>
          <a:p>
            <a:pPr>
              <a:defRPr/>
            </a:pPr>
            <a:r>
              <a:rPr lang="en-US"/>
              <a:t>© 2006 Michael Karlin &amp; Rand Bleimeister  - U10 Coaching Guide (8/2006)</a:t>
            </a:r>
          </a:p>
        </p:txBody>
      </p:sp>
      <p:sp>
        <p:nvSpPr>
          <p:cNvPr id="5" name="Rectangle 6">
            <a:extLst>
              <a:ext uri="{FF2B5EF4-FFF2-40B4-BE49-F238E27FC236}">
                <a16:creationId xmlns:a16="http://schemas.microsoft.com/office/drawing/2014/main" id="{174D660E-8429-4BE0-ABA8-24CA7BF550DF}"/>
              </a:ext>
            </a:extLst>
          </p:cNvPr>
          <p:cNvSpPr>
            <a:spLocks noGrp="1" noChangeArrowheads="1"/>
          </p:cNvSpPr>
          <p:nvPr>
            <p:ph type="sldNum" sz="quarter" idx="11"/>
          </p:nvPr>
        </p:nvSpPr>
        <p:spPr>
          <a:ln/>
        </p:spPr>
        <p:txBody>
          <a:bodyPr/>
          <a:lstStyle>
            <a:lvl1pPr>
              <a:defRPr/>
            </a:lvl1pPr>
          </a:lstStyle>
          <a:p>
            <a:fld id="{C97504A9-D176-46AB-BD4B-2B229E015565}" type="slidenum">
              <a:rPr lang="en-US" altLang="en-US"/>
              <a:pPr/>
              <a:t>‹#›</a:t>
            </a:fld>
            <a:endParaRPr lang="en-US" altLang="en-US"/>
          </a:p>
        </p:txBody>
      </p:sp>
    </p:spTree>
    <p:extLst>
      <p:ext uri="{BB962C8B-B14F-4D97-AF65-F5344CB8AC3E}">
        <p14:creationId xmlns:p14="http://schemas.microsoft.com/office/powerpoint/2010/main" val="2001081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B7A9879-08DF-4EF9-8AD4-B5CC5B912BEC}"/>
              </a:ext>
            </a:extLst>
          </p:cNvPr>
          <p:cNvSpPr>
            <a:spLocks noGrp="1" noChangeArrowheads="1"/>
          </p:cNvSpPr>
          <p:nvPr>
            <p:ph type="dt" sz="half" idx="10"/>
          </p:nvPr>
        </p:nvSpPr>
        <p:spPr>
          <a:ln/>
        </p:spPr>
        <p:txBody>
          <a:bodyPr/>
          <a:lstStyle>
            <a:lvl1pPr>
              <a:defRPr/>
            </a:lvl1pPr>
          </a:lstStyle>
          <a:p>
            <a:pPr>
              <a:defRPr/>
            </a:pPr>
            <a:r>
              <a:rPr lang="en-US"/>
              <a:t>© 2006 Michael Karlin &amp; Rand Bleimeister  - U10 Coaching Guide (8/2006)</a:t>
            </a:r>
          </a:p>
        </p:txBody>
      </p:sp>
      <p:sp>
        <p:nvSpPr>
          <p:cNvPr id="5" name="Rectangle 6">
            <a:extLst>
              <a:ext uri="{FF2B5EF4-FFF2-40B4-BE49-F238E27FC236}">
                <a16:creationId xmlns:a16="http://schemas.microsoft.com/office/drawing/2014/main" id="{71A3CB0F-CB38-43A3-B872-1EF917B6CCF3}"/>
              </a:ext>
            </a:extLst>
          </p:cNvPr>
          <p:cNvSpPr>
            <a:spLocks noGrp="1" noChangeArrowheads="1"/>
          </p:cNvSpPr>
          <p:nvPr>
            <p:ph type="sldNum" sz="quarter" idx="11"/>
          </p:nvPr>
        </p:nvSpPr>
        <p:spPr>
          <a:ln/>
        </p:spPr>
        <p:txBody>
          <a:bodyPr/>
          <a:lstStyle>
            <a:lvl1pPr>
              <a:defRPr/>
            </a:lvl1pPr>
          </a:lstStyle>
          <a:p>
            <a:fld id="{31240008-8CB6-4378-885B-F521FD61A9E5}" type="slidenum">
              <a:rPr lang="en-US" altLang="en-US"/>
              <a:pPr/>
              <a:t>‹#›</a:t>
            </a:fld>
            <a:endParaRPr lang="en-US" altLang="en-US"/>
          </a:p>
        </p:txBody>
      </p:sp>
    </p:spTree>
    <p:extLst>
      <p:ext uri="{BB962C8B-B14F-4D97-AF65-F5344CB8AC3E}">
        <p14:creationId xmlns:p14="http://schemas.microsoft.com/office/powerpoint/2010/main" val="898706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60499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6049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F7463C8-3479-4BC7-93E1-A5B80909B9C4}"/>
              </a:ext>
            </a:extLst>
          </p:cNvPr>
          <p:cNvSpPr>
            <a:spLocks noGrp="1" noChangeArrowheads="1"/>
          </p:cNvSpPr>
          <p:nvPr>
            <p:ph type="dt" sz="half" idx="10"/>
          </p:nvPr>
        </p:nvSpPr>
        <p:spPr>
          <a:ln/>
        </p:spPr>
        <p:txBody>
          <a:bodyPr/>
          <a:lstStyle>
            <a:lvl1pPr>
              <a:defRPr/>
            </a:lvl1pPr>
          </a:lstStyle>
          <a:p>
            <a:pPr>
              <a:defRPr/>
            </a:pPr>
            <a:r>
              <a:rPr lang="en-US"/>
              <a:t>© 2006 Michael Karlin &amp; Rand Bleimeister  - U10 Coaching Guide (8/2006)</a:t>
            </a:r>
          </a:p>
        </p:txBody>
      </p:sp>
      <p:sp>
        <p:nvSpPr>
          <p:cNvPr id="5" name="Rectangle 6">
            <a:extLst>
              <a:ext uri="{FF2B5EF4-FFF2-40B4-BE49-F238E27FC236}">
                <a16:creationId xmlns:a16="http://schemas.microsoft.com/office/drawing/2014/main" id="{DF792235-70AC-4616-87CD-4567B02FF88B}"/>
              </a:ext>
            </a:extLst>
          </p:cNvPr>
          <p:cNvSpPr>
            <a:spLocks noGrp="1" noChangeArrowheads="1"/>
          </p:cNvSpPr>
          <p:nvPr>
            <p:ph type="sldNum" sz="quarter" idx="11"/>
          </p:nvPr>
        </p:nvSpPr>
        <p:spPr>
          <a:ln/>
        </p:spPr>
        <p:txBody>
          <a:bodyPr/>
          <a:lstStyle>
            <a:lvl1pPr>
              <a:defRPr/>
            </a:lvl1pPr>
          </a:lstStyle>
          <a:p>
            <a:fld id="{BD0EF069-D301-4B14-8DB2-2304A0AE9D41}" type="slidenum">
              <a:rPr lang="en-US" altLang="en-US"/>
              <a:pPr/>
              <a:t>‹#›</a:t>
            </a:fld>
            <a:endParaRPr lang="en-US" altLang="en-US"/>
          </a:p>
        </p:txBody>
      </p:sp>
    </p:spTree>
    <p:extLst>
      <p:ext uri="{BB962C8B-B14F-4D97-AF65-F5344CB8AC3E}">
        <p14:creationId xmlns:p14="http://schemas.microsoft.com/office/powerpoint/2010/main" val="574530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063D994-2878-40CB-AA96-D3EF6B394CFE}"/>
              </a:ext>
            </a:extLst>
          </p:cNvPr>
          <p:cNvSpPr>
            <a:spLocks noGrp="1" noChangeArrowheads="1"/>
          </p:cNvSpPr>
          <p:nvPr>
            <p:ph type="dt" sz="half" idx="10"/>
          </p:nvPr>
        </p:nvSpPr>
        <p:spPr>
          <a:ln/>
        </p:spPr>
        <p:txBody>
          <a:bodyPr/>
          <a:lstStyle>
            <a:lvl1pPr>
              <a:defRPr/>
            </a:lvl1pPr>
          </a:lstStyle>
          <a:p>
            <a:pPr>
              <a:defRPr/>
            </a:pPr>
            <a:r>
              <a:rPr lang="en-US"/>
              <a:t>© 2006 Michael Karlin &amp; Rand Bleimeister  - U10 Coaching Guide (8/2006)</a:t>
            </a:r>
          </a:p>
        </p:txBody>
      </p:sp>
      <p:sp>
        <p:nvSpPr>
          <p:cNvPr id="5" name="Rectangle 6">
            <a:extLst>
              <a:ext uri="{FF2B5EF4-FFF2-40B4-BE49-F238E27FC236}">
                <a16:creationId xmlns:a16="http://schemas.microsoft.com/office/drawing/2014/main" id="{6A23383A-6687-40BD-82FA-B9A5EF60E544}"/>
              </a:ext>
            </a:extLst>
          </p:cNvPr>
          <p:cNvSpPr>
            <a:spLocks noGrp="1" noChangeArrowheads="1"/>
          </p:cNvSpPr>
          <p:nvPr>
            <p:ph type="sldNum" sz="quarter" idx="11"/>
          </p:nvPr>
        </p:nvSpPr>
        <p:spPr>
          <a:ln/>
        </p:spPr>
        <p:txBody>
          <a:bodyPr/>
          <a:lstStyle>
            <a:lvl1pPr>
              <a:defRPr/>
            </a:lvl1pPr>
          </a:lstStyle>
          <a:p>
            <a:fld id="{2080CB47-B9AD-4D4C-84FD-568F436A8FC8}" type="slidenum">
              <a:rPr lang="en-US" altLang="en-US"/>
              <a:pPr/>
              <a:t>‹#›</a:t>
            </a:fld>
            <a:endParaRPr lang="en-US" altLang="en-US"/>
          </a:p>
        </p:txBody>
      </p:sp>
    </p:spTree>
    <p:extLst>
      <p:ext uri="{BB962C8B-B14F-4D97-AF65-F5344CB8AC3E}">
        <p14:creationId xmlns:p14="http://schemas.microsoft.com/office/powerpoint/2010/main" val="2834580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1A54BFB-DB18-439C-857A-BDF9EB3DAC2B}"/>
              </a:ext>
            </a:extLst>
          </p:cNvPr>
          <p:cNvSpPr>
            <a:spLocks noGrp="1" noChangeArrowheads="1"/>
          </p:cNvSpPr>
          <p:nvPr>
            <p:ph type="dt" sz="half" idx="10"/>
          </p:nvPr>
        </p:nvSpPr>
        <p:spPr>
          <a:ln/>
        </p:spPr>
        <p:txBody>
          <a:bodyPr/>
          <a:lstStyle>
            <a:lvl1pPr>
              <a:defRPr/>
            </a:lvl1pPr>
          </a:lstStyle>
          <a:p>
            <a:pPr>
              <a:defRPr/>
            </a:pPr>
            <a:r>
              <a:rPr lang="en-US"/>
              <a:t>© 2006 Michael Karlin &amp; Rand Bleimeister  - U10 Coaching Guide (8/2006)</a:t>
            </a:r>
          </a:p>
        </p:txBody>
      </p:sp>
      <p:sp>
        <p:nvSpPr>
          <p:cNvPr id="5" name="Rectangle 6">
            <a:extLst>
              <a:ext uri="{FF2B5EF4-FFF2-40B4-BE49-F238E27FC236}">
                <a16:creationId xmlns:a16="http://schemas.microsoft.com/office/drawing/2014/main" id="{CFAA63DD-1E08-492C-A5B4-D3944C046F80}"/>
              </a:ext>
            </a:extLst>
          </p:cNvPr>
          <p:cNvSpPr>
            <a:spLocks noGrp="1" noChangeArrowheads="1"/>
          </p:cNvSpPr>
          <p:nvPr>
            <p:ph type="sldNum" sz="quarter" idx="11"/>
          </p:nvPr>
        </p:nvSpPr>
        <p:spPr>
          <a:ln/>
        </p:spPr>
        <p:txBody>
          <a:bodyPr/>
          <a:lstStyle>
            <a:lvl1pPr>
              <a:defRPr/>
            </a:lvl1pPr>
          </a:lstStyle>
          <a:p>
            <a:fld id="{AA8FC5CE-10ED-4AB9-9AAD-5D2F5CC15910}" type="slidenum">
              <a:rPr lang="en-US" altLang="en-US"/>
              <a:pPr/>
              <a:t>‹#›</a:t>
            </a:fld>
            <a:endParaRPr lang="en-US" altLang="en-US"/>
          </a:p>
        </p:txBody>
      </p:sp>
    </p:spTree>
    <p:extLst>
      <p:ext uri="{BB962C8B-B14F-4D97-AF65-F5344CB8AC3E}">
        <p14:creationId xmlns:p14="http://schemas.microsoft.com/office/powerpoint/2010/main" val="2074054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14400"/>
            <a:ext cx="4038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14400"/>
            <a:ext cx="4038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D74B14A-061B-448A-A346-CB4072F31D41}"/>
              </a:ext>
            </a:extLst>
          </p:cNvPr>
          <p:cNvSpPr>
            <a:spLocks noGrp="1" noChangeArrowheads="1"/>
          </p:cNvSpPr>
          <p:nvPr>
            <p:ph type="dt" sz="half" idx="10"/>
          </p:nvPr>
        </p:nvSpPr>
        <p:spPr>
          <a:ln/>
        </p:spPr>
        <p:txBody>
          <a:bodyPr/>
          <a:lstStyle>
            <a:lvl1pPr>
              <a:defRPr/>
            </a:lvl1pPr>
          </a:lstStyle>
          <a:p>
            <a:pPr>
              <a:defRPr/>
            </a:pPr>
            <a:r>
              <a:rPr lang="en-US"/>
              <a:t>© 2006 Michael Karlin &amp; Rand Bleimeister  - U10 Coaching Guide (8/2006)</a:t>
            </a:r>
          </a:p>
        </p:txBody>
      </p:sp>
      <p:sp>
        <p:nvSpPr>
          <p:cNvPr id="6" name="Rectangle 6">
            <a:extLst>
              <a:ext uri="{FF2B5EF4-FFF2-40B4-BE49-F238E27FC236}">
                <a16:creationId xmlns:a16="http://schemas.microsoft.com/office/drawing/2014/main" id="{48A021DA-BE37-4FC4-A322-B60AEF876ECA}"/>
              </a:ext>
            </a:extLst>
          </p:cNvPr>
          <p:cNvSpPr>
            <a:spLocks noGrp="1" noChangeArrowheads="1"/>
          </p:cNvSpPr>
          <p:nvPr>
            <p:ph type="sldNum" sz="quarter" idx="11"/>
          </p:nvPr>
        </p:nvSpPr>
        <p:spPr>
          <a:ln/>
        </p:spPr>
        <p:txBody>
          <a:bodyPr/>
          <a:lstStyle>
            <a:lvl1pPr>
              <a:defRPr/>
            </a:lvl1pPr>
          </a:lstStyle>
          <a:p>
            <a:fld id="{FCEE8CF0-1E6A-46A7-8AC2-3F6F6FF789F7}" type="slidenum">
              <a:rPr lang="en-US" altLang="en-US"/>
              <a:pPr/>
              <a:t>‹#›</a:t>
            </a:fld>
            <a:endParaRPr lang="en-US" altLang="en-US"/>
          </a:p>
        </p:txBody>
      </p:sp>
    </p:spTree>
    <p:extLst>
      <p:ext uri="{BB962C8B-B14F-4D97-AF65-F5344CB8AC3E}">
        <p14:creationId xmlns:p14="http://schemas.microsoft.com/office/powerpoint/2010/main" val="1520741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56618BE-AC34-4355-98E5-592279EF87C4}"/>
              </a:ext>
            </a:extLst>
          </p:cNvPr>
          <p:cNvSpPr>
            <a:spLocks noGrp="1" noChangeArrowheads="1"/>
          </p:cNvSpPr>
          <p:nvPr>
            <p:ph type="dt" sz="half" idx="10"/>
          </p:nvPr>
        </p:nvSpPr>
        <p:spPr>
          <a:ln/>
        </p:spPr>
        <p:txBody>
          <a:bodyPr/>
          <a:lstStyle>
            <a:lvl1pPr>
              <a:defRPr/>
            </a:lvl1pPr>
          </a:lstStyle>
          <a:p>
            <a:pPr>
              <a:defRPr/>
            </a:pPr>
            <a:r>
              <a:rPr lang="en-US"/>
              <a:t>© 2006 Michael Karlin &amp; Rand Bleimeister  - U10 Coaching Guide (8/2006)</a:t>
            </a:r>
          </a:p>
        </p:txBody>
      </p:sp>
      <p:sp>
        <p:nvSpPr>
          <p:cNvPr id="8" name="Rectangle 6">
            <a:extLst>
              <a:ext uri="{FF2B5EF4-FFF2-40B4-BE49-F238E27FC236}">
                <a16:creationId xmlns:a16="http://schemas.microsoft.com/office/drawing/2014/main" id="{61ED0DF0-EB6B-48D5-8DF6-061EF206BBBC}"/>
              </a:ext>
            </a:extLst>
          </p:cNvPr>
          <p:cNvSpPr>
            <a:spLocks noGrp="1" noChangeArrowheads="1"/>
          </p:cNvSpPr>
          <p:nvPr>
            <p:ph type="sldNum" sz="quarter" idx="11"/>
          </p:nvPr>
        </p:nvSpPr>
        <p:spPr>
          <a:ln/>
        </p:spPr>
        <p:txBody>
          <a:bodyPr/>
          <a:lstStyle>
            <a:lvl1pPr>
              <a:defRPr/>
            </a:lvl1pPr>
          </a:lstStyle>
          <a:p>
            <a:fld id="{7ACC65B4-97E7-42AF-A374-ADC099B2E652}" type="slidenum">
              <a:rPr lang="en-US" altLang="en-US"/>
              <a:pPr/>
              <a:t>‹#›</a:t>
            </a:fld>
            <a:endParaRPr lang="en-US" altLang="en-US"/>
          </a:p>
        </p:txBody>
      </p:sp>
    </p:spTree>
    <p:extLst>
      <p:ext uri="{BB962C8B-B14F-4D97-AF65-F5344CB8AC3E}">
        <p14:creationId xmlns:p14="http://schemas.microsoft.com/office/powerpoint/2010/main" val="146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F4A29642-DF34-43A4-812A-59CFF54EDA97}"/>
              </a:ext>
            </a:extLst>
          </p:cNvPr>
          <p:cNvSpPr>
            <a:spLocks noGrp="1" noChangeArrowheads="1"/>
          </p:cNvSpPr>
          <p:nvPr>
            <p:ph type="dt" sz="half" idx="10"/>
          </p:nvPr>
        </p:nvSpPr>
        <p:spPr>
          <a:ln/>
        </p:spPr>
        <p:txBody>
          <a:bodyPr/>
          <a:lstStyle>
            <a:lvl1pPr>
              <a:defRPr/>
            </a:lvl1pPr>
          </a:lstStyle>
          <a:p>
            <a:pPr>
              <a:defRPr/>
            </a:pPr>
            <a:r>
              <a:rPr lang="en-US"/>
              <a:t>© 2006 Michael Karlin &amp; Rand Bleimeister  - U10 Coaching Guide (8/2006)</a:t>
            </a:r>
          </a:p>
        </p:txBody>
      </p:sp>
      <p:sp>
        <p:nvSpPr>
          <p:cNvPr id="4" name="Rectangle 6">
            <a:extLst>
              <a:ext uri="{FF2B5EF4-FFF2-40B4-BE49-F238E27FC236}">
                <a16:creationId xmlns:a16="http://schemas.microsoft.com/office/drawing/2014/main" id="{D98C3E93-1D92-4D8B-BFCC-AC668EE8AE14}"/>
              </a:ext>
            </a:extLst>
          </p:cNvPr>
          <p:cNvSpPr>
            <a:spLocks noGrp="1" noChangeArrowheads="1"/>
          </p:cNvSpPr>
          <p:nvPr>
            <p:ph type="sldNum" sz="quarter" idx="11"/>
          </p:nvPr>
        </p:nvSpPr>
        <p:spPr>
          <a:ln/>
        </p:spPr>
        <p:txBody>
          <a:bodyPr/>
          <a:lstStyle>
            <a:lvl1pPr>
              <a:defRPr/>
            </a:lvl1pPr>
          </a:lstStyle>
          <a:p>
            <a:fld id="{11AA9E4D-AFF7-45C2-BF24-71CC9A3B9177}" type="slidenum">
              <a:rPr lang="en-US" altLang="en-US"/>
              <a:pPr/>
              <a:t>‹#›</a:t>
            </a:fld>
            <a:endParaRPr lang="en-US" altLang="en-US"/>
          </a:p>
        </p:txBody>
      </p:sp>
    </p:spTree>
    <p:extLst>
      <p:ext uri="{BB962C8B-B14F-4D97-AF65-F5344CB8AC3E}">
        <p14:creationId xmlns:p14="http://schemas.microsoft.com/office/powerpoint/2010/main" val="3340159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B7708C6-2724-4B64-8F74-1B74786FEE60}"/>
              </a:ext>
            </a:extLst>
          </p:cNvPr>
          <p:cNvSpPr>
            <a:spLocks noGrp="1" noChangeArrowheads="1"/>
          </p:cNvSpPr>
          <p:nvPr>
            <p:ph type="dt" sz="half" idx="10"/>
          </p:nvPr>
        </p:nvSpPr>
        <p:spPr>
          <a:ln/>
        </p:spPr>
        <p:txBody>
          <a:bodyPr/>
          <a:lstStyle>
            <a:lvl1pPr>
              <a:defRPr/>
            </a:lvl1pPr>
          </a:lstStyle>
          <a:p>
            <a:pPr>
              <a:defRPr/>
            </a:pPr>
            <a:r>
              <a:rPr lang="en-US"/>
              <a:t>© 2006 Michael Karlin &amp; Rand Bleimeister  - U10 Coaching Guide (8/2006)</a:t>
            </a:r>
          </a:p>
        </p:txBody>
      </p:sp>
      <p:sp>
        <p:nvSpPr>
          <p:cNvPr id="3" name="Rectangle 6">
            <a:extLst>
              <a:ext uri="{FF2B5EF4-FFF2-40B4-BE49-F238E27FC236}">
                <a16:creationId xmlns:a16="http://schemas.microsoft.com/office/drawing/2014/main" id="{5DA0640D-AAE1-43E7-BA1D-A2EF5E429455}"/>
              </a:ext>
            </a:extLst>
          </p:cNvPr>
          <p:cNvSpPr>
            <a:spLocks noGrp="1" noChangeArrowheads="1"/>
          </p:cNvSpPr>
          <p:nvPr>
            <p:ph type="sldNum" sz="quarter" idx="11"/>
          </p:nvPr>
        </p:nvSpPr>
        <p:spPr>
          <a:ln/>
        </p:spPr>
        <p:txBody>
          <a:bodyPr/>
          <a:lstStyle>
            <a:lvl1pPr>
              <a:defRPr/>
            </a:lvl1pPr>
          </a:lstStyle>
          <a:p>
            <a:fld id="{F35249FD-74F0-42AE-A4CD-B46EF48F2D22}" type="slidenum">
              <a:rPr lang="en-US" altLang="en-US"/>
              <a:pPr/>
              <a:t>‹#›</a:t>
            </a:fld>
            <a:endParaRPr lang="en-US" altLang="en-US"/>
          </a:p>
        </p:txBody>
      </p:sp>
    </p:spTree>
    <p:extLst>
      <p:ext uri="{BB962C8B-B14F-4D97-AF65-F5344CB8AC3E}">
        <p14:creationId xmlns:p14="http://schemas.microsoft.com/office/powerpoint/2010/main" val="318939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80D2C35-7F79-4F18-A695-99318E4484FF}"/>
              </a:ext>
            </a:extLst>
          </p:cNvPr>
          <p:cNvSpPr>
            <a:spLocks noGrp="1" noChangeArrowheads="1"/>
          </p:cNvSpPr>
          <p:nvPr>
            <p:ph type="dt" sz="half" idx="10"/>
          </p:nvPr>
        </p:nvSpPr>
        <p:spPr>
          <a:ln/>
        </p:spPr>
        <p:txBody>
          <a:bodyPr/>
          <a:lstStyle>
            <a:lvl1pPr>
              <a:defRPr/>
            </a:lvl1pPr>
          </a:lstStyle>
          <a:p>
            <a:pPr>
              <a:defRPr/>
            </a:pPr>
            <a:r>
              <a:rPr lang="en-US"/>
              <a:t>© 2006 Michael Karlin &amp; Rand Bleimeister  - U10 Coaching Guide (8/2006)</a:t>
            </a:r>
          </a:p>
        </p:txBody>
      </p:sp>
      <p:sp>
        <p:nvSpPr>
          <p:cNvPr id="6" name="Rectangle 6">
            <a:extLst>
              <a:ext uri="{FF2B5EF4-FFF2-40B4-BE49-F238E27FC236}">
                <a16:creationId xmlns:a16="http://schemas.microsoft.com/office/drawing/2014/main" id="{2C971860-8298-4756-A12B-CAF022AA523B}"/>
              </a:ext>
            </a:extLst>
          </p:cNvPr>
          <p:cNvSpPr>
            <a:spLocks noGrp="1" noChangeArrowheads="1"/>
          </p:cNvSpPr>
          <p:nvPr>
            <p:ph type="sldNum" sz="quarter" idx="11"/>
          </p:nvPr>
        </p:nvSpPr>
        <p:spPr>
          <a:ln/>
        </p:spPr>
        <p:txBody>
          <a:bodyPr/>
          <a:lstStyle>
            <a:lvl1pPr>
              <a:defRPr/>
            </a:lvl1pPr>
          </a:lstStyle>
          <a:p>
            <a:fld id="{45CB2B61-402F-4B0D-9F3D-5C5C07017E61}" type="slidenum">
              <a:rPr lang="en-US" altLang="en-US"/>
              <a:pPr/>
              <a:t>‹#›</a:t>
            </a:fld>
            <a:endParaRPr lang="en-US" altLang="en-US"/>
          </a:p>
        </p:txBody>
      </p:sp>
    </p:spTree>
    <p:extLst>
      <p:ext uri="{BB962C8B-B14F-4D97-AF65-F5344CB8AC3E}">
        <p14:creationId xmlns:p14="http://schemas.microsoft.com/office/powerpoint/2010/main" val="1707827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F8A3691-97EE-4B7F-B483-5A38F6D333C8}"/>
              </a:ext>
            </a:extLst>
          </p:cNvPr>
          <p:cNvSpPr>
            <a:spLocks noGrp="1" noChangeArrowheads="1"/>
          </p:cNvSpPr>
          <p:nvPr>
            <p:ph type="dt" sz="half" idx="10"/>
          </p:nvPr>
        </p:nvSpPr>
        <p:spPr>
          <a:ln/>
        </p:spPr>
        <p:txBody>
          <a:bodyPr/>
          <a:lstStyle>
            <a:lvl1pPr>
              <a:defRPr/>
            </a:lvl1pPr>
          </a:lstStyle>
          <a:p>
            <a:pPr>
              <a:defRPr/>
            </a:pPr>
            <a:r>
              <a:rPr lang="en-US"/>
              <a:t>© 2006 Michael Karlin &amp; Rand Bleimeister  - U10 Coaching Guide (8/2006)</a:t>
            </a:r>
          </a:p>
        </p:txBody>
      </p:sp>
      <p:sp>
        <p:nvSpPr>
          <p:cNvPr id="6" name="Rectangle 6">
            <a:extLst>
              <a:ext uri="{FF2B5EF4-FFF2-40B4-BE49-F238E27FC236}">
                <a16:creationId xmlns:a16="http://schemas.microsoft.com/office/drawing/2014/main" id="{A07B90C6-6380-4827-A6BB-3A8662B35E19}"/>
              </a:ext>
            </a:extLst>
          </p:cNvPr>
          <p:cNvSpPr>
            <a:spLocks noGrp="1" noChangeArrowheads="1"/>
          </p:cNvSpPr>
          <p:nvPr>
            <p:ph type="sldNum" sz="quarter" idx="11"/>
          </p:nvPr>
        </p:nvSpPr>
        <p:spPr>
          <a:ln/>
        </p:spPr>
        <p:txBody>
          <a:bodyPr/>
          <a:lstStyle>
            <a:lvl1pPr>
              <a:defRPr/>
            </a:lvl1pPr>
          </a:lstStyle>
          <a:p>
            <a:fld id="{5B5070F4-D958-4C68-A2A5-BA3EE468CF31}" type="slidenum">
              <a:rPr lang="en-US" altLang="en-US"/>
              <a:pPr/>
              <a:t>‹#›</a:t>
            </a:fld>
            <a:endParaRPr lang="en-US" altLang="en-US"/>
          </a:p>
        </p:txBody>
      </p:sp>
    </p:spTree>
    <p:extLst>
      <p:ext uri="{BB962C8B-B14F-4D97-AF65-F5344CB8AC3E}">
        <p14:creationId xmlns:p14="http://schemas.microsoft.com/office/powerpoint/2010/main" val="2801086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3E15F3B-B572-4F41-9387-06E7B73A2EC1}"/>
              </a:ext>
            </a:extLst>
          </p:cNvPr>
          <p:cNvSpPr>
            <a:spLocks noGrp="1" noChangeArrowheads="1"/>
          </p:cNvSpPr>
          <p:nvPr>
            <p:ph type="title"/>
          </p:nvPr>
        </p:nvSpPr>
        <p:spPr bwMode="auto">
          <a:xfrm>
            <a:off x="457200" y="274638"/>
            <a:ext cx="8229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D811115C-D892-49D4-90FF-E5F08E1B2366}"/>
              </a:ext>
            </a:extLst>
          </p:cNvPr>
          <p:cNvSpPr>
            <a:spLocks noGrp="1" noChangeArrowheads="1"/>
          </p:cNvSpPr>
          <p:nvPr>
            <p:ph type="body" idx="1"/>
          </p:nvPr>
        </p:nvSpPr>
        <p:spPr bwMode="auto">
          <a:xfrm>
            <a:off x="457200" y="914400"/>
            <a:ext cx="82296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C5006DD-FE67-44E5-816E-E808052A5660}"/>
              </a:ext>
            </a:extLst>
          </p:cNvPr>
          <p:cNvSpPr>
            <a:spLocks noGrp="1" noChangeArrowheads="1"/>
          </p:cNvSpPr>
          <p:nvPr>
            <p:ph type="dt" sz="half" idx="2"/>
          </p:nvPr>
        </p:nvSpPr>
        <p:spPr bwMode="auto">
          <a:xfrm>
            <a:off x="457200" y="6477000"/>
            <a:ext cx="48768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r>
              <a:rPr lang="en-US"/>
              <a:t>© 2006 Michael Karlin &amp; Rand Bleimeister  - U10 Coaching Guide (8/2006)</a:t>
            </a:r>
          </a:p>
        </p:txBody>
      </p:sp>
      <p:sp>
        <p:nvSpPr>
          <p:cNvPr id="1030" name="Rectangle 6">
            <a:extLst>
              <a:ext uri="{FF2B5EF4-FFF2-40B4-BE49-F238E27FC236}">
                <a16:creationId xmlns:a16="http://schemas.microsoft.com/office/drawing/2014/main" id="{1A72B830-CCA2-4840-81DD-51CF5AE4B5EB}"/>
              </a:ext>
            </a:extLst>
          </p:cNvPr>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C971BA5-A216-4299-BF0E-83E5322CF15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tabLst>
          <a:tab pos="4056063" algn="ctr"/>
          <a:tab pos="8001000" algn="r"/>
        </a:tabLst>
        <a:defRPr sz="2800">
          <a:solidFill>
            <a:schemeClr val="tx2"/>
          </a:solidFill>
          <a:latin typeface="+mj-lt"/>
          <a:ea typeface="+mj-ea"/>
          <a:cs typeface="+mj-cs"/>
        </a:defRPr>
      </a:lvl1pPr>
      <a:lvl2pPr algn="ctr" rtl="0" eaLnBrk="0" fontAlgn="base" hangingPunct="0">
        <a:spcBef>
          <a:spcPct val="0"/>
        </a:spcBef>
        <a:spcAft>
          <a:spcPct val="0"/>
        </a:spcAft>
        <a:tabLst>
          <a:tab pos="4056063" algn="ctr"/>
          <a:tab pos="8001000" algn="r"/>
        </a:tabLst>
        <a:defRPr sz="2800">
          <a:solidFill>
            <a:schemeClr val="tx2"/>
          </a:solidFill>
          <a:latin typeface="Arial" pitchFamily="34" charset="0"/>
        </a:defRPr>
      </a:lvl2pPr>
      <a:lvl3pPr algn="ctr" rtl="0" eaLnBrk="0" fontAlgn="base" hangingPunct="0">
        <a:spcBef>
          <a:spcPct val="0"/>
        </a:spcBef>
        <a:spcAft>
          <a:spcPct val="0"/>
        </a:spcAft>
        <a:tabLst>
          <a:tab pos="4056063" algn="ctr"/>
          <a:tab pos="8001000" algn="r"/>
        </a:tabLst>
        <a:defRPr sz="2800">
          <a:solidFill>
            <a:schemeClr val="tx2"/>
          </a:solidFill>
          <a:latin typeface="Arial" pitchFamily="34" charset="0"/>
        </a:defRPr>
      </a:lvl3pPr>
      <a:lvl4pPr algn="ctr" rtl="0" eaLnBrk="0" fontAlgn="base" hangingPunct="0">
        <a:spcBef>
          <a:spcPct val="0"/>
        </a:spcBef>
        <a:spcAft>
          <a:spcPct val="0"/>
        </a:spcAft>
        <a:tabLst>
          <a:tab pos="4056063" algn="ctr"/>
          <a:tab pos="8001000" algn="r"/>
        </a:tabLst>
        <a:defRPr sz="2800">
          <a:solidFill>
            <a:schemeClr val="tx2"/>
          </a:solidFill>
          <a:latin typeface="Arial" pitchFamily="34" charset="0"/>
        </a:defRPr>
      </a:lvl4pPr>
      <a:lvl5pPr algn="ctr" rtl="0" eaLnBrk="0" fontAlgn="base" hangingPunct="0">
        <a:spcBef>
          <a:spcPct val="0"/>
        </a:spcBef>
        <a:spcAft>
          <a:spcPct val="0"/>
        </a:spcAft>
        <a:tabLst>
          <a:tab pos="4056063" algn="ctr"/>
          <a:tab pos="8001000" algn="r"/>
        </a:tabLst>
        <a:defRPr sz="2800">
          <a:solidFill>
            <a:schemeClr val="tx2"/>
          </a:solidFill>
          <a:latin typeface="Arial" pitchFamily="34" charset="0"/>
        </a:defRPr>
      </a:lvl5pPr>
      <a:lvl6pPr marL="457200" algn="ctr" rtl="0" fontAlgn="base">
        <a:spcBef>
          <a:spcPct val="0"/>
        </a:spcBef>
        <a:spcAft>
          <a:spcPct val="0"/>
        </a:spcAft>
        <a:tabLst>
          <a:tab pos="4056063" algn="ctr"/>
          <a:tab pos="8001000" algn="r"/>
        </a:tabLst>
        <a:defRPr sz="2800">
          <a:solidFill>
            <a:schemeClr val="tx2"/>
          </a:solidFill>
          <a:latin typeface="Arial" pitchFamily="34" charset="0"/>
        </a:defRPr>
      </a:lvl6pPr>
      <a:lvl7pPr marL="914400" algn="ctr" rtl="0" fontAlgn="base">
        <a:spcBef>
          <a:spcPct val="0"/>
        </a:spcBef>
        <a:spcAft>
          <a:spcPct val="0"/>
        </a:spcAft>
        <a:tabLst>
          <a:tab pos="4056063" algn="ctr"/>
          <a:tab pos="8001000" algn="r"/>
        </a:tabLst>
        <a:defRPr sz="2800">
          <a:solidFill>
            <a:schemeClr val="tx2"/>
          </a:solidFill>
          <a:latin typeface="Arial" pitchFamily="34" charset="0"/>
        </a:defRPr>
      </a:lvl7pPr>
      <a:lvl8pPr marL="1371600" algn="ctr" rtl="0" fontAlgn="base">
        <a:spcBef>
          <a:spcPct val="0"/>
        </a:spcBef>
        <a:spcAft>
          <a:spcPct val="0"/>
        </a:spcAft>
        <a:tabLst>
          <a:tab pos="4056063" algn="ctr"/>
          <a:tab pos="8001000" algn="r"/>
        </a:tabLst>
        <a:defRPr sz="2800">
          <a:solidFill>
            <a:schemeClr val="tx2"/>
          </a:solidFill>
          <a:latin typeface="Arial" pitchFamily="34" charset="0"/>
        </a:defRPr>
      </a:lvl8pPr>
      <a:lvl9pPr marL="1828800" algn="ctr" rtl="0" fontAlgn="base">
        <a:spcBef>
          <a:spcPct val="0"/>
        </a:spcBef>
        <a:spcAft>
          <a:spcPct val="0"/>
        </a:spcAft>
        <a:tabLst>
          <a:tab pos="4056063" algn="ctr"/>
          <a:tab pos="8001000" algn="r"/>
        </a:tabLst>
        <a:defRPr sz="2800">
          <a:solidFill>
            <a:schemeClr val="tx2"/>
          </a:solidFill>
          <a:latin typeface="Arial" pitchFamily="34" charset="0"/>
        </a:defRPr>
      </a:lvl9pPr>
    </p:titleStyle>
    <p:bodyStyle>
      <a:lvl1pPr marL="347663" indent="-347663" algn="l" rtl="0" eaLnBrk="0" fontAlgn="base" hangingPunct="0">
        <a:spcBef>
          <a:spcPct val="20000"/>
        </a:spcBef>
        <a:spcAft>
          <a:spcPct val="0"/>
        </a:spcAft>
        <a:buBlip>
          <a:blip r:embed="rId13"/>
        </a:buBlip>
        <a:defRPr sz="2400">
          <a:solidFill>
            <a:schemeClr val="tx1"/>
          </a:solidFill>
          <a:latin typeface="+mn-lt"/>
          <a:ea typeface="+mn-ea"/>
          <a:cs typeface="+mn-cs"/>
        </a:defRPr>
      </a:lvl1pPr>
      <a:lvl2pPr marL="744538" indent="-282575" algn="l" rtl="0" eaLnBrk="0" fontAlgn="base" hangingPunct="0">
        <a:spcBef>
          <a:spcPct val="20000"/>
        </a:spcBef>
        <a:spcAft>
          <a:spcPct val="0"/>
        </a:spcAft>
        <a:buBlip>
          <a:blip r:embed="rId14"/>
        </a:buBlip>
        <a:defRPr sz="2000">
          <a:solidFill>
            <a:schemeClr val="tx1"/>
          </a:solidFill>
          <a:latin typeface="+mn-lt"/>
        </a:defRPr>
      </a:lvl2pPr>
      <a:lvl3pPr marL="1084263" indent="-225425" algn="l" rtl="0" eaLnBrk="0" fontAlgn="base" hangingPunct="0">
        <a:spcBef>
          <a:spcPct val="20000"/>
        </a:spcBef>
        <a:spcAft>
          <a:spcPct val="0"/>
        </a:spcAft>
        <a:buBlip>
          <a:blip r:embed="rId15"/>
        </a:buBlip>
        <a:defRPr>
          <a:solidFill>
            <a:schemeClr val="tx1"/>
          </a:solidFill>
          <a:latin typeface="+mn-lt"/>
        </a:defRPr>
      </a:lvl3pPr>
      <a:lvl4pPr marL="1430338" indent="-231775" algn="l" rtl="0" eaLnBrk="0" fontAlgn="base" hangingPunct="0">
        <a:spcBef>
          <a:spcPct val="20000"/>
        </a:spcBef>
        <a:spcAft>
          <a:spcPct val="0"/>
        </a:spcAft>
        <a:buBlip>
          <a:blip r:embed="rId16"/>
        </a:buBlip>
        <a:defRPr sz="1600">
          <a:solidFill>
            <a:schemeClr val="tx1"/>
          </a:solidFill>
          <a:latin typeface="+mn-lt"/>
        </a:defRPr>
      </a:lvl4pPr>
      <a:lvl5pPr marL="1770063" indent="-225425" algn="l" rtl="0" eaLnBrk="0" fontAlgn="base" hangingPunct="0">
        <a:spcBef>
          <a:spcPct val="20000"/>
        </a:spcBef>
        <a:spcAft>
          <a:spcPct val="0"/>
        </a:spcAft>
        <a:buChar char="»"/>
        <a:defRPr sz="1400">
          <a:solidFill>
            <a:schemeClr val="tx1"/>
          </a:solidFill>
          <a:latin typeface="+mn-lt"/>
        </a:defRPr>
      </a:lvl5pPr>
      <a:lvl6pPr marL="2227263" indent="-225425" algn="l" rtl="0" fontAlgn="base">
        <a:spcBef>
          <a:spcPct val="20000"/>
        </a:spcBef>
        <a:spcAft>
          <a:spcPct val="0"/>
        </a:spcAft>
        <a:buChar char="»"/>
        <a:defRPr sz="1400">
          <a:solidFill>
            <a:schemeClr val="tx1"/>
          </a:solidFill>
          <a:latin typeface="+mn-lt"/>
        </a:defRPr>
      </a:lvl6pPr>
      <a:lvl7pPr marL="2684463" indent="-225425" algn="l" rtl="0" fontAlgn="base">
        <a:spcBef>
          <a:spcPct val="20000"/>
        </a:spcBef>
        <a:spcAft>
          <a:spcPct val="0"/>
        </a:spcAft>
        <a:buChar char="»"/>
        <a:defRPr sz="1400">
          <a:solidFill>
            <a:schemeClr val="tx1"/>
          </a:solidFill>
          <a:latin typeface="+mn-lt"/>
        </a:defRPr>
      </a:lvl7pPr>
      <a:lvl8pPr marL="3141663" indent="-225425" algn="l" rtl="0" fontAlgn="base">
        <a:spcBef>
          <a:spcPct val="20000"/>
        </a:spcBef>
        <a:spcAft>
          <a:spcPct val="0"/>
        </a:spcAft>
        <a:buChar char="»"/>
        <a:defRPr sz="1400">
          <a:solidFill>
            <a:schemeClr val="tx1"/>
          </a:solidFill>
          <a:latin typeface="+mn-lt"/>
        </a:defRPr>
      </a:lvl8pPr>
      <a:lvl9pPr marL="3598863" indent="-225425"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bleimeister@ayso76.org" TargetMode="External"/><Relationship Id="rId2" Type="http://schemas.openxmlformats.org/officeDocument/2006/relationships/hyperlink" Target="mailto:webmaster@ayso76.org" TargetMode="Externa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3.jpeg"/><Relationship Id="rId7" Type="http://schemas.openxmlformats.org/officeDocument/2006/relationships/image" Target="../media/image11.png"/><Relationship Id="rId2" Type="http://schemas.openxmlformats.org/officeDocument/2006/relationships/image" Target="../media/image12.jpeg"/><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slide" Target="slide13.xml"/><Relationship Id="rId4" Type="http://schemas.openxmlformats.org/officeDocument/2006/relationships/image" Target="../media/image11.png"/></Relationships>
</file>

<file path=ppt/slides/_rels/slide3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20.jpeg"/><Relationship Id="rId7" Type="http://schemas.openxmlformats.org/officeDocument/2006/relationships/image" Target="../media/image1.png"/><Relationship Id="rId2"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22.jpeg"/><Relationship Id="rId4" Type="http://schemas.openxmlformats.org/officeDocument/2006/relationships/image" Target="../media/image21.jpeg"/><Relationship Id="rId9"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4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23.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4.pn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23.jpeg"/><Relationship Id="rId4" Type="http://schemas.openxmlformats.org/officeDocument/2006/relationships/image" Target="../media/image24.jpe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25.jpeg"/><Relationship Id="rId4" Type="http://schemas.openxmlformats.org/officeDocument/2006/relationships/image" Target="../media/image18.png"/></Relationships>
</file>

<file path=ppt/slides/_rels/slide4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 Target="slide23.xml"/><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18.png"/></Relationships>
</file>

<file path=ppt/slides/_rels/slide49.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4.pn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1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4.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8.png"/><Relationship Id="rId4" Type="http://schemas.openxmlformats.org/officeDocument/2006/relationships/image" Target="../media/image14.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4.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1.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hyperlink" Target="mailto:coach@ayso76.org" TargetMode="External"/><Relationship Id="rId3" Type="http://schemas.openxmlformats.org/officeDocument/2006/relationships/hyperlink" Target="http://www.playgreatsoccer.com/" TargetMode="External"/><Relationship Id="rId7" Type="http://schemas.openxmlformats.org/officeDocument/2006/relationships/hyperlink" Target="http://www.soccerxpert.com/" TargetMode="External"/><Relationship Id="rId2" Type="http://schemas.openxmlformats.org/officeDocument/2006/relationships/hyperlink" Target="http://www.youtube.com/watch?v=F64OEM_QRuQ&amp;feature=related" TargetMode="External"/><Relationship Id="rId1" Type="http://schemas.openxmlformats.org/officeDocument/2006/relationships/slideLayout" Target="../slideLayouts/slideLayout2.xml"/><Relationship Id="rId6" Type="http://schemas.openxmlformats.org/officeDocument/2006/relationships/hyperlink" Target="http://www.grassrootscoaching.com/" TargetMode="External"/><Relationship Id="rId5" Type="http://schemas.openxmlformats.org/officeDocument/2006/relationships/hyperlink" Target="http://www.soccerclinics.com/" TargetMode="External"/><Relationship Id="rId4" Type="http://schemas.openxmlformats.org/officeDocument/2006/relationships/hyperlink" Target="http://76.89.105.17/Curriculum/home.php" TargetMode="External"/><Relationship Id="rId9" Type="http://schemas.openxmlformats.org/officeDocument/2006/relationships/hyperlink" Target="http://www.fifa.com/en/regulations/regulation/0,1584,3,00.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16.xml"/><Relationship Id="rId1" Type="http://schemas.openxmlformats.org/officeDocument/2006/relationships/slideLayout" Target="../slideLayouts/slideLayout2.xml"/><Relationship Id="rId4" Type="http://schemas.openxmlformats.org/officeDocument/2006/relationships/slide" Target="slide4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CF4ABA0-94FD-4AED-9AC8-C93D28528C01}"/>
              </a:ext>
            </a:extLst>
          </p:cNvPr>
          <p:cNvSpPr>
            <a:spLocks noGrp="1" noChangeArrowheads="1"/>
          </p:cNvSpPr>
          <p:nvPr>
            <p:ph type="ctrTitle"/>
          </p:nvPr>
        </p:nvSpPr>
        <p:spPr>
          <a:xfrm>
            <a:off x="685800" y="3200400"/>
            <a:ext cx="7772400" cy="3048000"/>
          </a:xfrm>
        </p:spPr>
        <p:txBody>
          <a:bodyPr/>
          <a:lstStyle/>
          <a:p>
            <a:pPr eaLnBrk="1" hangingPunct="1"/>
            <a:r>
              <a:rPr lang="en-US" altLang="en-US" sz="3600"/>
              <a:t>U10 Coaching Guide</a:t>
            </a:r>
            <a:br>
              <a:rPr lang="en-US" altLang="en-US" sz="3600"/>
            </a:br>
            <a:r>
              <a:rPr lang="en-US" altLang="en-US" sz="2400"/>
              <a:t>compiled by</a:t>
            </a:r>
            <a:br>
              <a:rPr lang="en-US" altLang="en-US" sz="2400"/>
            </a:br>
            <a:r>
              <a:rPr lang="en-US" altLang="en-US" sz="2400"/>
              <a:t>Michael Karlin and Rand Bleimeister</a:t>
            </a:r>
            <a:br>
              <a:rPr lang="en-US" altLang="en-US" sz="2400"/>
            </a:br>
            <a:r>
              <a:rPr lang="en-US" altLang="en-US" sz="2400"/>
              <a:t>AYSO Region 76</a:t>
            </a:r>
            <a:br>
              <a:rPr lang="en-US" altLang="en-US" sz="2400"/>
            </a:br>
            <a:r>
              <a:rPr lang="en-US" altLang="en-US" sz="2400"/>
              <a:t>Beverly Hills, CA</a:t>
            </a:r>
            <a:br>
              <a:rPr lang="en-US" altLang="en-US" sz="2400"/>
            </a:br>
            <a:br>
              <a:rPr lang="en-US" altLang="en-US" sz="2400"/>
            </a:br>
            <a:r>
              <a:rPr lang="en-US" altLang="en-US" sz="1800"/>
              <a:t>For more information, contact Michael at </a:t>
            </a:r>
            <a:r>
              <a:rPr lang="en-US" altLang="en-US" sz="1800">
                <a:hlinkClick r:id="rId2"/>
              </a:rPr>
              <a:t>webmaster@ayso76.org</a:t>
            </a:r>
            <a:br>
              <a:rPr lang="en-US" altLang="en-US" sz="1800"/>
            </a:br>
            <a:r>
              <a:rPr lang="en-US" altLang="en-US" sz="1800"/>
              <a:t>or Rand at </a:t>
            </a:r>
            <a:r>
              <a:rPr lang="en-US" altLang="en-US" sz="1800">
                <a:hlinkClick r:id="rId3"/>
              </a:rPr>
              <a:t>rbleimeister@ayso76.org</a:t>
            </a:r>
            <a:endParaRPr lang="en-US" altLang="en-US" sz="2400"/>
          </a:p>
        </p:txBody>
      </p:sp>
      <p:pic>
        <p:nvPicPr>
          <p:cNvPr id="2051" name="Picture 5" descr="tshirt97">
            <a:extLst>
              <a:ext uri="{FF2B5EF4-FFF2-40B4-BE49-F238E27FC236}">
                <a16:creationId xmlns:a16="http://schemas.microsoft.com/office/drawing/2014/main" id="{2C773617-F541-4B62-A936-EDF5B462B7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304800"/>
            <a:ext cx="3048000" cy="303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a:extLst>
              <a:ext uri="{FF2B5EF4-FFF2-40B4-BE49-F238E27FC236}">
                <a16:creationId xmlns:a16="http://schemas.microsoft.com/office/drawing/2014/main" id="{0867011E-6A8D-420C-B110-013395F65571}"/>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11267" name="Slide Number Placeholder 4">
            <a:extLst>
              <a:ext uri="{FF2B5EF4-FFF2-40B4-BE49-F238E27FC236}">
                <a16:creationId xmlns:a16="http://schemas.microsoft.com/office/drawing/2014/main" id="{236FA6DE-7DAA-447C-9D49-3080B7E7FB4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82EFB2-9E9C-46DB-BFEA-A9D72366C476}" type="slidenum">
              <a:rPr lang="en-US" altLang="en-US"/>
              <a:pPr eaLnBrk="1" hangingPunct="1"/>
              <a:t>10</a:t>
            </a:fld>
            <a:endParaRPr lang="en-US" altLang="en-US"/>
          </a:p>
        </p:txBody>
      </p:sp>
      <p:sp>
        <p:nvSpPr>
          <p:cNvPr id="11268" name="Rectangle 2">
            <a:extLst>
              <a:ext uri="{FF2B5EF4-FFF2-40B4-BE49-F238E27FC236}">
                <a16:creationId xmlns:a16="http://schemas.microsoft.com/office/drawing/2014/main" id="{74287C1C-38A5-476F-A12F-E3780CB05A65}"/>
              </a:ext>
            </a:extLst>
          </p:cNvPr>
          <p:cNvSpPr>
            <a:spLocks noGrp="1" noChangeArrowheads="1"/>
          </p:cNvSpPr>
          <p:nvPr>
            <p:ph type="title"/>
          </p:nvPr>
        </p:nvSpPr>
        <p:spPr/>
        <p:txBody>
          <a:bodyPr/>
          <a:lstStyle/>
          <a:p>
            <a:pPr eaLnBrk="1" hangingPunct="1"/>
            <a:r>
              <a:rPr lang="en-US" altLang="en-US"/>
              <a:t>10 Weeks of Practice Plans</a:t>
            </a:r>
          </a:p>
        </p:txBody>
      </p:sp>
      <p:sp>
        <p:nvSpPr>
          <p:cNvPr id="11269" name="Rectangle 3">
            <a:extLst>
              <a:ext uri="{FF2B5EF4-FFF2-40B4-BE49-F238E27FC236}">
                <a16:creationId xmlns:a16="http://schemas.microsoft.com/office/drawing/2014/main" id="{4D1F5DE2-060D-4AC9-911A-431958A1D5D2}"/>
              </a:ext>
            </a:extLst>
          </p:cNvPr>
          <p:cNvSpPr>
            <a:spLocks noGrp="1" noChangeArrowheads="1"/>
          </p:cNvSpPr>
          <p:nvPr>
            <p:ph type="body" idx="1"/>
          </p:nvPr>
        </p:nvSpPr>
        <p:spPr/>
        <p:txBody>
          <a:bodyPr/>
          <a:lstStyle/>
          <a:p>
            <a:pPr eaLnBrk="1" hangingPunct="1">
              <a:lnSpc>
                <a:spcPct val="90000"/>
              </a:lnSpc>
            </a:pPr>
            <a:r>
              <a:rPr lang="en-US" altLang="en-US"/>
              <a:t>Here is how you organize your first 10 practices    </a:t>
            </a:r>
          </a:p>
          <a:p>
            <a:pPr eaLnBrk="1" hangingPunct="1">
              <a:lnSpc>
                <a:spcPct val="90000"/>
              </a:lnSpc>
            </a:pPr>
            <a:r>
              <a:rPr lang="en-US" altLang="en-US"/>
              <a:t>Each practice is themed</a:t>
            </a:r>
          </a:p>
          <a:p>
            <a:pPr eaLnBrk="1" hangingPunct="1">
              <a:lnSpc>
                <a:spcPct val="90000"/>
              </a:lnSpc>
            </a:pPr>
            <a:r>
              <a:rPr lang="en-US" altLang="en-US"/>
              <a:t>Here are the themes:</a:t>
            </a:r>
          </a:p>
          <a:p>
            <a:pPr lvl="1" eaLnBrk="1" hangingPunct="1">
              <a:lnSpc>
                <a:spcPct val="90000"/>
              </a:lnSpc>
            </a:pPr>
            <a:r>
              <a:rPr lang="en-US" altLang="en-US"/>
              <a:t>Week 1: Getting Started</a:t>
            </a:r>
          </a:p>
          <a:p>
            <a:pPr lvl="1" eaLnBrk="1" hangingPunct="1">
              <a:lnSpc>
                <a:spcPct val="90000"/>
              </a:lnSpc>
            </a:pPr>
            <a:r>
              <a:rPr lang="en-US" altLang="en-US"/>
              <a:t>Week 2: Throw-Ins/Finding Space</a:t>
            </a:r>
          </a:p>
          <a:p>
            <a:pPr lvl="1" eaLnBrk="1" hangingPunct="1">
              <a:lnSpc>
                <a:spcPct val="90000"/>
              </a:lnSpc>
            </a:pPr>
            <a:r>
              <a:rPr lang="en-US" altLang="en-US"/>
              <a:t>Week 3: Passing 1</a:t>
            </a:r>
          </a:p>
          <a:p>
            <a:pPr lvl="1" eaLnBrk="1" hangingPunct="1">
              <a:lnSpc>
                <a:spcPct val="90000"/>
              </a:lnSpc>
            </a:pPr>
            <a:r>
              <a:rPr lang="en-US" altLang="en-US"/>
              <a:t>Week 4: Defense 1</a:t>
            </a:r>
          </a:p>
          <a:p>
            <a:pPr lvl="1" eaLnBrk="1" hangingPunct="1">
              <a:lnSpc>
                <a:spcPct val="90000"/>
              </a:lnSpc>
            </a:pPr>
            <a:r>
              <a:rPr lang="en-US" altLang="en-US"/>
              <a:t>Week 5: Set Pieces</a:t>
            </a:r>
          </a:p>
          <a:p>
            <a:pPr lvl="1" eaLnBrk="1" hangingPunct="1">
              <a:lnSpc>
                <a:spcPct val="90000"/>
              </a:lnSpc>
            </a:pPr>
            <a:r>
              <a:rPr lang="en-US" altLang="en-US"/>
              <a:t>Week 6: Dribbling and Turns</a:t>
            </a:r>
          </a:p>
          <a:p>
            <a:pPr lvl="1" eaLnBrk="1" hangingPunct="1">
              <a:lnSpc>
                <a:spcPct val="90000"/>
              </a:lnSpc>
            </a:pPr>
            <a:r>
              <a:rPr lang="en-US" altLang="en-US"/>
              <a:t>Week 7: Kicking</a:t>
            </a:r>
          </a:p>
          <a:p>
            <a:pPr lvl="1" eaLnBrk="1" hangingPunct="1">
              <a:lnSpc>
                <a:spcPct val="90000"/>
              </a:lnSpc>
            </a:pPr>
            <a:r>
              <a:rPr lang="en-US" altLang="en-US"/>
              <a:t>Week 8: Passing 2</a:t>
            </a:r>
          </a:p>
          <a:p>
            <a:pPr lvl="1" eaLnBrk="1" hangingPunct="1">
              <a:lnSpc>
                <a:spcPct val="90000"/>
              </a:lnSpc>
            </a:pPr>
            <a:r>
              <a:rPr lang="en-US" altLang="en-US"/>
              <a:t>Week 9: Defense 2</a:t>
            </a:r>
          </a:p>
          <a:p>
            <a:pPr lvl="1" eaLnBrk="1" hangingPunct="1">
              <a:lnSpc>
                <a:spcPct val="90000"/>
              </a:lnSpc>
            </a:pPr>
            <a:r>
              <a:rPr lang="en-US" altLang="en-US"/>
              <a:t>Week 10: Passing 3</a:t>
            </a:r>
          </a:p>
          <a:p>
            <a:pPr eaLnBrk="1" hangingPunct="1">
              <a:lnSpc>
                <a:spcPct val="90000"/>
              </a:lnSpc>
            </a:pPr>
            <a:r>
              <a:rPr lang="en-US" altLang="en-US"/>
              <a:t>If you can get in a second practice before your first game, do the Dribbling and Turns Practice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a:extLst>
              <a:ext uri="{FF2B5EF4-FFF2-40B4-BE49-F238E27FC236}">
                <a16:creationId xmlns:a16="http://schemas.microsoft.com/office/drawing/2014/main" id="{164D9739-7E30-4026-AB46-FECF1EE9EFB4}"/>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12291" name="Slide Number Placeholder 4">
            <a:extLst>
              <a:ext uri="{FF2B5EF4-FFF2-40B4-BE49-F238E27FC236}">
                <a16:creationId xmlns:a16="http://schemas.microsoft.com/office/drawing/2014/main" id="{63C66C2F-E485-4EA4-85B5-0A99DF8B1AB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C2E9DD-96D4-4BF1-A0C3-8A712887D911}" type="slidenum">
              <a:rPr lang="en-US" altLang="en-US"/>
              <a:pPr eaLnBrk="1" hangingPunct="1"/>
              <a:t>11</a:t>
            </a:fld>
            <a:endParaRPr lang="en-US" altLang="en-US"/>
          </a:p>
        </p:txBody>
      </p:sp>
      <p:sp>
        <p:nvSpPr>
          <p:cNvPr id="12292" name="Rectangle 2">
            <a:extLst>
              <a:ext uri="{FF2B5EF4-FFF2-40B4-BE49-F238E27FC236}">
                <a16:creationId xmlns:a16="http://schemas.microsoft.com/office/drawing/2014/main" id="{F0C300DE-0941-415D-B62D-3386B8463C9F}"/>
              </a:ext>
            </a:extLst>
          </p:cNvPr>
          <p:cNvSpPr>
            <a:spLocks noGrp="1" noChangeArrowheads="1"/>
          </p:cNvSpPr>
          <p:nvPr>
            <p:ph type="title"/>
          </p:nvPr>
        </p:nvSpPr>
        <p:spPr/>
        <p:txBody>
          <a:bodyPr/>
          <a:lstStyle/>
          <a:p>
            <a:pPr eaLnBrk="1" hangingPunct="1"/>
            <a:r>
              <a:rPr lang="en-US" altLang="en-US"/>
              <a:t>	Theme: “Getting Started” 	Week 1</a:t>
            </a:r>
          </a:p>
        </p:txBody>
      </p:sp>
      <p:sp>
        <p:nvSpPr>
          <p:cNvPr id="12293" name="Rectangle 3">
            <a:extLst>
              <a:ext uri="{FF2B5EF4-FFF2-40B4-BE49-F238E27FC236}">
                <a16:creationId xmlns:a16="http://schemas.microsoft.com/office/drawing/2014/main" id="{C1B65B79-907A-4CAC-9900-C03EF11D575F}"/>
              </a:ext>
            </a:extLst>
          </p:cNvPr>
          <p:cNvSpPr>
            <a:spLocks noGrp="1" noChangeArrowheads="1"/>
          </p:cNvSpPr>
          <p:nvPr>
            <p:ph type="body" idx="1"/>
          </p:nvPr>
        </p:nvSpPr>
        <p:spPr>
          <a:xfrm>
            <a:off x="457200" y="914400"/>
            <a:ext cx="8382000" cy="5638800"/>
          </a:xfrm>
        </p:spPr>
        <p:txBody>
          <a:bodyPr/>
          <a:lstStyle/>
          <a:p>
            <a:pPr eaLnBrk="1" hangingPunct="1"/>
            <a:r>
              <a:rPr lang="en-US" altLang="en-US"/>
              <a:t>Gather your players at the first practice.   Tell players:</a:t>
            </a:r>
          </a:p>
          <a:p>
            <a:pPr lvl="1" eaLnBrk="1" hangingPunct="1"/>
            <a:r>
              <a:rPr lang="en-US" altLang="en-US"/>
              <a:t>We play soccer because it’s fun to play</a:t>
            </a:r>
          </a:p>
          <a:p>
            <a:pPr lvl="1" eaLnBrk="1" hangingPunct="1"/>
            <a:r>
              <a:rPr lang="en-US" altLang="en-US"/>
              <a:t>The goal of the game is to score more goals than your opponents</a:t>
            </a:r>
          </a:p>
          <a:p>
            <a:pPr lvl="1" eaLnBrk="1" hangingPunct="1"/>
            <a:r>
              <a:rPr lang="en-US" altLang="en-US"/>
              <a:t>In the next few weeks you will learn how to play the game and you’ll learn the skills you need to play the game well</a:t>
            </a:r>
          </a:p>
          <a:p>
            <a:pPr lvl="1" eaLnBrk="1" hangingPunct="1"/>
            <a:r>
              <a:rPr lang="en-US" altLang="en-US"/>
              <a:t>You will learn how to dribble, how to turn, how to pass, how to kick, how to score goals, and how to keep the other team from scoring goals against you</a:t>
            </a:r>
          </a:p>
          <a:p>
            <a:pPr lvl="1" eaLnBrk="1" hangingPunct="1"/>
            <a:r>
              <a:rPr lang="en-US" altLang="en-US"/>
              <a:t>Getting better is more important than winning</a:t>
            </a:r>
          </a:p>
          <a:p>
            <a:pPr eaLnBrk="1" hangingPunct="1"/>
            <a:r>
              <a:rPr lang="en-US" altLang="en-US"/>
              <a:t>At the first practice, all your players should meet each other and learn their names using the “circle drill” described in the Week 1 and Week 2 plans</a:t>
            </a:r>
          </a:p>
          <a:p>
            <a:pPr eaLnBrk="1" hangingPunct="1"/>
            <a:r>
              <a:rPr lang="en-US" altLang="en-US"/>
              <a:t>You must bring to practice a notebook containing every player’s medical release form signed by a parent</a:t>
            </a:r>
          </a:p>
          <a:p>
            <a:pPr eaLnBrk="1" hangingPunct="1"/>
            <a:r>
              <a:rPr lang="en-US" altLang="en-US"/>
              <a:t>Ask players to come up with a team name and cheer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a:extLst>
              <a:ext uri="{FF2B5EF4-FFF2-40B4-BE49-F238E27FC236}">
                <a16:creationId xmlns:a16="http://schemas.microsoft.com/office/drawing/2014/main" id="{60A97359-E520-40F4-8E10-1D3B5907F2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13315" name="Slide Number Placeholder 4">
            <a:extLst>
              <a:ext uri="{FF2B5EF4-FFF2-40B4-BE49-F238E27FC236}">
                <a16:creationId xmlns:a16="http://schemas.microsoft.com/office/drawing/2014/main" id="{27737DA8-2527-47EA-B497-39D4DBB5C65F}"/>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EBA7F1A-1925-4AF1-B00C-755EEE872959}" type="slidenum">
              <a:rPr lang="en-US" altLang="en-US"/>
              <a:pPr eaLnBrk="1" hangingPunct="1"/>
              <a:t>12</a:t>
            </a:fld>
            <a:endParaRPr lang="en-US" altLang="en-US"/>
          </a:p>
        </p:txBody>
      </p:sp>
      <p:sp>
        <p:nvSpPr>
          <p:cNvPr id="13316" name="Rectangle 2">
            <a:extLst>
              <a:ext uri="{FF2B5EF4-FFF2-40B4-BE49-F238E27FC236}">
                <a16:creationId xmlns:a16="http://schemas.microsoft.com/office/drawing/2014/main" id="{F9F68D55-4BCF-4957-9EEE-FE6780E6B5D8}"/>
              </a:ext>
            </a:extLst>
          </p:cNvPr>
          <p:cNvSpPr>
            <a:spLocks noGrp="1" noChangeArrowheads="1"/>
          </p:cNvSpPr>
          <p:nvPr>
            <p:ph type="title"/>
          </p:nvPr>
        </p:nvSpPr>
        <p:spPr/>
        <p:txBody>
          <a:bodyPr/>
          <a:lstStyle/>
          <a:p>
            <a:pPr eaLnBrk="1" hangingPunct="1"/>
            <a:r>
              <a:rPr lang="en-US" altLang="en-US"/>
              <a:t>	Theme: “Getting Started” 	Week 1</a:t>
            </a:r>
          </a:p>
        </p:txBody>
      </p:sp>
      <p:sp>
        <p:nvSpPr>
          <p:cNvPr id="13317" name="Rectangle 3">
            <a:extLst>
              <a:ext uri="{FF2B5EF4-FFF2-40B4-BE49-F238E27FC236}">
                <a16:creationId xmlns:a16="http://schemas.microsoft.com/office/drawing/2014/main" id="{45053CD3-AD26-4B29-83D3-5D459F2B5D2D}"/>
              </a:ext>
            </a:extLst>
          </p:cNvPr>
          <p:cNvSpPr>
            <a:spLocks noGrp="1" noChangeArrowheads="1"/>
          </p:cNvSpPr>
          <p:nvPr>
            <p:ph type="body" idx="1"/>
          </p:nvPr>
        </p:nvSpPr>
        <p:spPr>
          <a:xfrm>
            <a:off x="457200" y="914400"/>
            <a:ext cx="8382000" cy="5638800"/>
          </a:xfrm>
        </p:spPr>
        <p:txBody>
          <a:bodyPr/>
          <a:lstStyle/>
          <a:p>
            <a:pPr eaLnBrk="1" hangingPunct="1">
              <a:lnSpc>
                <a:spcPct val="80000"/>
              </a:lnSpc>
            </a:pPr>
            <a:r>
              <a:rPr lang="en-US" altLang="en-US" sz="2000"/>
              <a:t>Start with the Circle Drill (3-5 minutes)</a:t>
            </a:r>
          </a:p>
          <a:p>
            <a:pPr lvl="1" eaLnBrk="1" hangingPunct="1">
              <a:lnSpc>
                <a:spcPct val="80000"/>
              </a:lnSpc>
            </a:pPr>
            <a:r>
              <a:rPr lang="en-US" altLang="en-US" sz="1800"/>
              <a:t>Players in a circle – 20 yards in diameter</a:t>
            </a:r>
          </a:p>
          <a:p>
            <a:pPr lvl="1" eaLnBrk="1" hangingPunct="1">
              <a:lnSpc>
                <a:spcPct val="80000"/>
              </a:lnSpc>
            </a:pPr>
            <a:r>
              <a:rPr lang="en-US" altLang="en-US" sz="1800"/>
              <a:t>Player </a:t>
            </a:r>
            <a:r>
              <a:rPr lang="en-US" altLang="en-US" sz="1800" u="sng"/>
              <a:t>shouts own name </a:t>
            </a:r>
            <a:r>
              <a:rPr lang="en-US" altLang="en-US" sz="1800" b="1" u="sng"/>
              <a:t>LOUD,</a:t>
            </a:r>
            <a:r>
              <a:rPr lang="en-US" altLang="en-US" sz="1800"/>
              <a:t> kicks ball to any player except right or left</a:t>
            </a:r>
          </a:p>
          <a:p>
            <a:pPr lvl="1" eaLnBrk="1" hangingPunct="1">
              <a:lnSpc>
                <a:spcPct val="80000"/>
              </a:lnSpc>
            </a:pPr>
            <a:r>
              <a:rPr lang="en-US" altLang="en-US" sz="1800"/>
              <a:t>Start with one ball in circle; add a second ball</a:t>
            </a:r>
          </a:p>
          <a:p>
            <a:pPr eaLnBrk="1" hangingPunct="1">
              <a:lnSpc>
                <a:spcPct val="80000"/>
              </a:lnSpc>
            </a:pPr>
            <a:r>
              <a:rPr lang="en-US" altLang="en-US" sz="2000"/>
              <a:t>Warm up by running with the ball (10 minutes)</a:t>
            </a:r>
          </a:p>
          <a:p>
            <a:pPr lvl="1" eaLnBrk="1" hangingPunct="1">
              <a:lnSpc>
                <a:spcPct val="80000"/>
              </a:lnSpc>
            </a:pPr>
            <a:r>
              <a:rPr lang="en-US" altLang="en-US" sz="1800"/>
              <a:t>Coach demonstrates simple dribbling technique (see next slide)</a:t>
            </a:r>
          </a:p>
          <a:p>
            <a:pPr lvl="1" eaLnBrk="1" hangingPunct="1">
              <a:lnSpc>
                <a:spcPct val="80000"/>
              </a:lnSpc>
            </a:pPr>
            <a:r>
              <a:rPr lang="en-US" altLang="en-US" sz="1800"/>
              <a:t>Players dribble in 1 or 2 groups from one line to another line 30 yards away</a:t>
            </a:r>
          </a:p>
          <a:p>
            <a:pPr eaLnBrk="1" hangingPunct="1">
              <a:lnSpc>
                <a:spcPct val="80000"/>
              </a:lnSpc>
            </a:pPr>
            <a:r>
              <a:rPr lang="en-US" altLang="en-US" sz="2000"/>
              <a:t>Teach how to pass the ball  (15 minutes)</a:t>
            </a:r>
          </a:p>
          <a:p>
            <a:pPr lvl="1" eaLnBrk="1" hangingPunct="1">
              <a:lnSpc>
                <a:spcPct val="80000"/>
              </a:lnSpc>
            </a:pPr>
            <a:r>
              <a:rPr lang="en-US" altLang="en-US" sz="1800"/>
              <a:t>Emphasize technique #1 (plant foot next to ball - see slide after next)</a:t>
            </a:r>
          </a:p>
          <a:p>
            <a:pPr lvl="1" eaLnBrk="1" hangingPunct="1">
              <a:lnSpc>
                <a:spcPct val="80000"/>
              </a:lnSpc>
            </a:pPr>
            <a:r>
              <a:rPr lang="en-US" altLang="en-US" sz="1800"/>
              <a:t>Players pair off and pass the ball to each other </a:t>
            </a:r>
          </a:p>
          <a:p>
            <a:pPr lvl="1" eaLnBrk="1" hangingPunct="1">
              <a:lnSpc>
                <a:spcPct val="80000"/>
              </a:lnSpc>
            </a:pPr>
            <a:r>
              <a:rPr lang="en-US" altLang="en-US" sz="1800"/>
              <a:t>Coach observes and coaches each player on technique</a:t>
            </a:r>
          </a:p>
          <a:p>
            <a:pPr eaLnBrk="1" hangingPunct="1">
              <a:lnSpc>
                <a:spcPct val="80000"/>
              </a:lnSpc>
            </a:pPr>
            <a:r>
              <a:rPr lang="en-US" altLang="en-US" sz="2000"/>
              <a:t>3 v 3 practice game (15 minutes)</a:t>
            </a:r>
          </a:p>
          <a:p>
            <a:pPr lvl="1" eaLnBrk="1" hangingPunct="1">
              <a:lnSpc>
                <a:spcPct val="80000"/>
              </a:lnSpc>
            </a:pPr>
            <a:r>
              <a:rPr lang="en-US" altLang="en-US" sz="1800"/>
              <a:t>No goalkeepers; 1 or 2 players (or coaches) are all-time attackers</a:t>
            </a:r>
          </a:p>
          <a:p>
            <a:pPr lvl="1" eaLnBrk="1" hangingPunct="1">
              <a:lnSpc>
                <a:spcPct val="80000"/>
              </a:lnSpc>
            </a:pPr>
            <a:r>
              <a:rPr lang="en-US" altLang="en-US" sz="1800"/>
              <a:t>Tell players to get open; don’t bunch up; stop play often to prevent this</a:t>
            </a:r>
          </a:p>
          <a:p>
            <a:pPr lvl="1" eaLnBrk="1" hangingPunct="1">
              <a:lnSpc>
                <a:spcPct val="80000"/>
              </a:lnSpc>
            </a:pPr>
            <a:r>
              <a:rPr lang="en-US" altLang="en-US" sz="1800"/>
              <a:t>Players must spread out and pass to each other.  They need to yell for ball</a:t>
            </a:r>
          </a:p>
          <a:p>
            <a:pPr eaLnBrk="1" hangingPunct="1">
              <a:lnSpc>
                <a:spcPct val="80000"/>
              </a:lnSpc>
            </a:pPr>
            <a:r>
              <a:rPr lang="en-US" altLang="en-US" sz="2000"/>
              <a:t>Shooting drill  (10 minutes)</a:t>
            </a:r>
          </a:p>
          <a:p>
            <a:pPr lvl="1" eaLnBrk="1" hangingPunct="1">
              <a:lnSpc>
                <a:spcPct val="80000"/>
              </a:lnSpc>
            </a:pPr>
            <a:r>
              <a:rPr lang="en-US" altLang="en-US" sz="1800"/>
              <a:t>Players get in a line at PK mark.  2 lines at opposite goals if &gt;5 players.</a:t>
            </a:r>
          </a:p>
          <a:p>
            <a:pPr lvl="1" eaLnBrk="1" hangingPunct="1">
              <a:lnSpc>
                <a:spcPct val="80000"/>
              </a:lnSpc>
            </a:pPr>
            <a:r>
              <a:rPr lang="en-US" altLang="en-US" sz="1800"/>
              <a:t>Coach stands next to left post and rolls ball slowly across goal.   Each player runs up and score with inside right foot from 2 (yes, 2!) yards out</a:t>
            </a:r>
          </a:p>
          <a:p>
            <a:pPr lvl="1" eaLnBrk="1" hangingPunct="1">
              <a:lnSpc>
                <a:spcPct val="80000"/>
              </a:lnSpc>
            </a:pPr>
            <a:r>
              <a:rPr lang="en-US" altLang="en-US" sz="1800"/>
              <a:t>After 5 minutes, coach goes to right post and players must use left foot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a:extLst>
              <a:ext uri="{FF2B5EF4-FFF2-40B4-BE49-F238E27FC236}">
                <a16:creationId xmlns:a16="http://schemas.microsoft.com/office/drawing/2014/main" id="{03F22640-D919-4C2E-BC7C-E4D3DAA1708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14339" name="Slide Number Placeholder 4">
            <a:extLst>
              <a:ext uri="{FF2B5EF4-FFF2-40B4-BE49-F238E27FC236}">
                <a16:creationId xmlns:a16="http://schemas.microsoft.com/office/drawing/2014/main" id="{0C49E298-25EA-43E9-9C90-7A10A8F53656}"/>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4E965C-589A-4DAB-B526-627AB31A58E3}" type="slidenum">
              <a:rPr lang="en-US" altLang="en-US"/>
              <a:pPr eaLnBrk="1" hangingPunct="1"/>
              <a:t>13</a:t>
            </a:fld>
            <a:endParaRPr lang="en-US" altLang="en-US"/>
          </a:p>
        </p:txBody>
      </p:sp>
      <p:sp>
        <p:nvSpPr>
          <p:cNvPr id="14340" name="Rectangle 2">
            <a:extLst>
              <a:ext uri="{FF2B5EF4-FFF2-40B4-BE49-F238E27FC236}">
                <a16:creationId xmlns:a16="http://schemas.microsoft.com/office/drawing/2014/main" id="{C6401EFF-70C1-4837-9F7A-E2CA2E1F4CC6}"/>
              </a:ext>
            </a:extLst>
          </p:cNvPr>
          <p:cNvSpPr>
            <a:spLocks noGrp="1" noChangeArrowheads="1"/>
          </p:cNvSpPr>
          <p:nvPr>
            <p:ph type="title"/>
          </p:nvPr>
        </p:nvSpPr>
        <p:spPr/>
        <p:txBody>
          <a:bodyPr/>
          <a:lstStyle/>
          <a:p>
            <a:pPr eaLnBrk="1" hangingPunct="1"/>
            <a:r>
              <a:rPr lang="en-US" altLang="en-US"/>
              <a:t>Week 1 Pointers - Dribbling</a:t>
            </a:r>
          </a:p>
        </p:txBody>
      </p:sp>
      <p:sp>
        <p:nvSpPr>
          <p:cNvPr id="14341" name="Rectangle 3">
            <a:extLst>
              <a:ext uri="{FF2B5EF4-FFF2-40B4-BE49-F238E27FC236}">
                <a16:creationId xmlns:a16="http://schemas.microsoft.com/office/drawing/2014/main" id="{7FE62BFD-DACA-4636-A148-B146A4AB1815}"/>
              </a:ext>
            </a:extLst>
          </p:cNvPr>
          <p:cNvSpPr>
            <a:spLocks noGrp="1" noChangeArrowheads="1"/>
          </p:cNvSpPr>
          <p:nvPr>
            <p:ph type="body" idx="1"/>
          </p:nvPr>
        </p:nvSpPr>
        <p:spPr>
          <a:xfrm>
            <a:off x="457200" y="1066800"/>
            <a:ext cx="8382000" cy="5334000"/>
          </a:xfrm>
        </p:spPr>
        <p:txBody>
          <a:bodyPr/>
          <a:lstStyle/>
          <a:p>
            <a:pPr eaLnBrk="1" hangingPunct="1">
              <a:lnSpc>
                <a:spcPct val="90000"/>
              </a:lnSpc>
            </a:pPr>
            <a:r>
              <a:rPr lang="en-US" altLang="en-US"/>
              <a:t>If &gt;5 players, designate each a 1 or 2 and run in 2 groups</a:t>
            </a:r>
          </a:p>
          <a:p>
            <a:pPr eaLnBrk="1" hangingPunct="1">
              <a:lnSpc>
                <a:spcPct val="90000"/>
              </a:lnSpc>
            </a:pPr>
            <a:r>
              <a:rPr lang="en-US" altLang="en-US"/>
              <a:t>Have them stop ball dead (with ball of foot) on line before turning; variant:  have them do cut turns inside or out </a:t>
            </a:r>
          </a:p>
          <a:p>
            <a:pPr eaLnBrk="1" hangingPunct="1">
              <a:lnSpc>
                <a:spcPct val="90000"/>
              </a:lnSpc>
            </a:pPr>
            <a:r>
              <a:rPr lang="en-US" altLang="en-US"/>
              <a:t>Don’t hit ball with inside of foot</a:t>
            </a:r>
          </a:p>
          <a:p>
            <a:pPr eaLnBrk="1" hangingPunct="1">
              <a:lnSpc>
                <a:spcPct val="90000"/>
              </a:lnSpc>
            </a:pPr>
            <a:r>
              <a:rPr lang="en-US" altLang="en-US"/>
              <a:t>Touch ball with instep, </a:t>
            </a:r>
            <a:r>
              <a:rPr lang="en-US" altLang="en-US">
                <a:solidFill>
                  <a:srgbClr val="FF0000"/>
                </a:solidFill>
              </a:rPr>
              <a:t>toe pointing down, foot making a fist</a:t>
            </a:r>
          </a:p>
          <a:p>
            <a:pPr eaLnBrk="1" hangingPunct="1">
              <a:lnSpc>
                <a:spcPct val="90000"/>
              </a:lnSpc>
            </a:pPr>
            <a:r>
              <a:rPr lang="en-US" altLang="en-US"/>
              <a:t>Run normally when foot not touching ball – no waddling</a:t>
            </a:r>
          </a:p>
          <a:p>
            <a:pPr eaLnBrk="1" hangingPunct="1">
              <a:lnSpc>
                <a:spcPct val="90000"/>
              </a:lnSpc>
            </a:pPr>
            <a:r>
              <a:rPr lang="en-US" altLang="en-US"/>
              <a:t>Touch the ball as often as you can, meaning </a:t>
            </a:r>
            <a:r>
              <a:rPr lang="en-US" altLang="en-US">
                <a:solidFill>
                  <a:srgbClr val="FF0000"/>
                </a:solidFill>
              </a:rPr>
              <a:t>soft touch</a:t>
            </a:r>
          </a:p>
          <a:p>
            <a:pPr eaLnBrk="1" hangingPunct="1">
              <a:lnSpc>
                <a:spcPct val="90000"/>
              </a:lnSpc>
            </a:pPr>
            <a:r>
              <a:rPr lang="en-US" altLang="en-US"/>
              <a:t>HEAD UP!!  Coach runs backward facing players, holding up hands and asking players to yell how many fingers</a:t>
            </a:r>
          </a:p>
          <a:p>
            <a:pPr eaLnBrk="1" hangingPunct="1">
              <a:lnSpc>
                <a:spcPct val="90000"/>
              </a:lnSpc>
            </a:pPr>
            <a:r>
              <a:rPr lang="en-US" altLang="en-US"/>
              <a:t>Another dribbling warm-up:  Find a constrained space and:</a:t>
            </a:r>
          </a:p>
          <a:p>
            <a:pPr lvl="1" eaLnBrk="1" hangingPunct="1">
              <a:lnSpc>
                <a:spcPct val="90000"/>
              </a:lnSpc>
            </a:pPr>
            <a:r>
              <a:rPr lang="en-US" altLang="en-US"/>
              <a:t>Have them dribble around without running into each other; stop on command (you can use “Simon Says” for this, too)</a:t>
            </a:r>
          </a:p>
          <a:p>
            <a:pPr lvl="1" eaLnBrk="1" hangingPunct="1">
              <a:lnSpc>
                <a:spcPct val="90000"/>
              </a:lnSpc>
            </a:pPr>
            <a:r>
              <a:rPr lang="en-US" altLang="en-US"/>
              <a:t>Have them stop ball with ball of foot and then take a different ball</a:t>
            </a:r>
          </a:p>
          <a:p>
            <a:pPr eaLnBrk="1" hangingPunct="1">
              <a:lnSpc>
                <a:spcPct val="90000"/>
              </a:lnSpc>
            </a:pPr>
            <a:r>
              <a:rPr lang="en-US" altLang="en-US"/>
              <a:t>See Week 7 for more pointers on dribbling and turns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a:extLst>
              <a:ext uri="{FF2B5EF4-FFF2-40B4-BE49-F238E27FC236}">
                <a16:creationId xmlns:a16="http://schemas.microsoft.com/office/drawing/2014/main" id="{B462FB37-D4DB-4F1D-9456-F52512A8D0E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15363" name="Slide Number Placeholder 4">
            <a:extLst>
              <a:ext uri="{FF2B5EF4-FFF2-40B4-BE49-F238E27FC236}">
                <a16:creationId xmlns:a16="http://schemas.microsoft.com/office/drawing/2014/main" id="{4686E405-CF7D-45DC-8336-029E9485850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73DDA0-0141-4301-9306-57AB00A42620}" type="slidenum">
              <a:rPr lang="en-US" altLang="en-US"/>
              <a:pPr eaLnBrk="1" hangingPunct="1"/>
              <a:t>14</a:t>
            </a:fld>
            <a:endParaRPr lang="en-US" altLang="en-US"/>
          </a:p>
        </p:txBody>
      </p:sp>
      <p:sp>
        <p:nvSpPr>
          <p:cNvPr id="15364" name="Rectangle 2">
            <a:extLst>
              <a:ext uri="{FF2B5EF4-FFF2-40B4-BE49-F238E27FC236}">
                <a16:creationId xmlns:a16="http://schemas.microsoft.com/office/drawing/2014/main" id="{6A095A1A-B2DF-4FF8-B814-22AA6D5C299B}"/>
              </a:ext>
            </a:extLst>
          </p:cNvPr>
          <p:cNvSpPr>
            <a:spLocks noGrp="1" noChangeArrowheads="1"/>
          </p:cNvSpPr>
          <p:nvPr>
            <p:ph type="title"/>
          </p:nvPr>
        </p:nvSpPr>
        <p:spPr/>
        <p:txBody>
          <a:bodyPr/>
          <a:lstStyle/>
          <a:p>
            <a:pPr eaLnBrk="1" hangingPunct="1"/>
            <a:r>
              <a:rPr lang="en-US" altLang="en-US"/>
              <a:t>Week 1 Pointers – Kicking Technique</a:t>
            </a:r>
          </a:p>
        </p:txBody>
      </p:sp>
      <p:sp>
        <p:nvSpPr>
          <p:cNvPr id="15365" name="Rectangle 3">
            <a:extLst>
              <a:ext uri="{FF2B5EF4-FFF2-40B4-BE49-F238E27FC236}">
                <a16:creationId xmlns:a16="http://schemas.microsoft.com/office/drawing/2014/main" id="{39B73866-A9D7-47B0-B902-BD9B19F43125}"/>
              </a:ext>
            </a:extLst>
          </p:cNvPr>
          <p:cNvSpPr>
            <a:spLocks noGrp="1" noChangeArrowheads="1"/>
          </p:cNvSpPr>
          <p:nvPr>
            <p:ph type="body" idx="1"/>
          </p:nvPr>
        </p:nvSpPr>
        <p:spPr>
          <a:xfrm>
            <a:off x="457200" y="914400"/>
            <a:ext cx="8382000" cy="5791200"/>
          </a:xfrm>
        </p:spPr>
        <p:txBody>
          <a:bodyPr/>
          <a:lstStyle/>
          <a:p>
            <a:pPr eaLnBrk="1" hangingPunct="1">
              <a:lnSpc>
                <a:spcPct val="70000"/>
              </a:lnSpc>
              <a:spcBef>
                <a:spcPct val="10000"/>
              </a:spcBef>
            </a:pPr>
            <a:r>
              <a:rPr lang="en-US" altLang="en-US"/>
              <a:t>All these pointers apply to every kind of kick</a:t>
            </a:r>
          </a:p>
          <a:p>
            <a:pPr eaLnBrk="1" hangingPunct="1">
              <a:lnSpc>
                <a:spcPct val="90000"/>
              </a:lnSpc>
            </a:pPr>
            <a:r>
              <a:rPr lang="en-US" altLang="en-US"/>
              <a:t>At this stage, emphasize the push pass (ball struck with inside of foot – more accurate). NO TOES!!</a:t>
            </a:r>
          </a:p>
          <a:p>
            <a:pPr eaLnBrk="1" hangingPunct="1">
              <a:lnSpc>
                <a:spcPct val="90000"/>
              </a:lnSpc>
            </a:pPr>
            <a:r>
              <a:rPr lang="en-US" altLang="en-US"/>
              <a:t>#1: (see next slide):  Plant foot (non-kicking foot) should be:</a:t>
            </a:r>
          </a:p>
          <a:p>
            <a:pPr lvl="1" eaLnBrk="1" hangingPunct="1">
              <a:lnSpc>
                <a:spcPct val="90000"/>
              </a:lnSpc>
            </a:pPr>
            <a:r>
              <a:rPr lang="en-US" altLang="en-US"/>
              <a:t>Toe level with front of ball with space between plant foot and ball</a:t>
            </a:r>
          </a:p>
          <a:p>
            <a:pPr lvl="1" eaLnBrk="1" hangingPunct="1">
              <a:lnSpc>
                <a:spcPct val="90000"/>
              </a:lnSpc>
            </a:pPr>
            <a:r>
              <a:rPr lang="en-US" altLang="en-US"/>
              <a:t>Pointed in direction of kick – same for push pass, instep kick or shot</a:t>
            </a:r>
          </a:p>
          <a:p>
            <a:pPr eaLnBrk="1" hangingPunct="1">
              <a:lnSpc>
                <a:spcPct val="90000"/>
              </a:lnSpc>
            </a:pPr>
            <a:r>
              <a:rPr lang="en-US" altLang="en-US"/>
              <a:t>#2: All weight on plant foot; kicking foot can swing freely</a:t>
            </a:r>
          </a:p>
          <a:p>
            <a:pPr eaLnBrk="1" hangingPunct="1">
              <a:lnSpc>
                <a:spcPct val="90000"/>
              </a:lnSpc>
            </a:pPr>
            <a:r>
              <a:rPr lang="en-US" altLang="en-US"/>
              <a:t>#3: Long last step with plant foot:</a:t>
            </a:r>
          </a:p>
          <a:p>
            <a:pPr lvl="1" eaLnBrk="1" hangingPunct="1">
              <a:lnSpc>
                <a:spcPct val="90000"/>
              </a:lnSpc>
            </a:pPr>
            <a:r>
              <a:rPr lang="en-US" altLang="en-US"/>
              <a:t>Kicking foot is naturally back and doesn’t have to be lifted back</a:t>
            </a:r>
          </a:p>
          <a:p>
            <a:pPr lvl="1" eaLnBrk="1" hangingPunct="1">
              <a:lnSpc>
                <a:spcPct val="90000"/>
              </a:lnSpc>
            </a:pPr>
            <a:r>
              <a:rPr lang="en-US" altLang="en-US"/>
              <a:t>Single movement – plant and kick, don’t plant, hesitate and kick</a:t>
            </a:r>
          </a:p>
          <a:p>
            <a:pPr eaLnBrk="1" hangingPunct="1">
              <a:lnSpc>
                <a:spcPct val="90000"/>
              </a:lnSpc>
            </a:pPr>
            <a:r>
              <a:rPr lang="en-US" altLang="en-US"/>
              <a:t>#4: Follow through – finish like the Karate Kid (arms out)</a:t>
            </a:r>
          </a:p>
          <a:p>
            <a:pPr eaLnBrk="1" hangingPunct="1">
              <a:lnSpc>
                <a:spcPct val="90000"/>
              </a:lnSpc>
            </a:pPr>
            <a:r>
              <a:rPr lang="en-US" altLang="en-US"/>
              <a:t>#5: Lock the ankle – “Make a fist with your foot”</a:t>
            </a:r>
          </a:p>
          <a:p>
            <a:pPr eaLnBrk="1" hangingPunct="1">
              <a:lnSpc>
                <a:spcPct val="90000"/>
              </a:lnSpc>
            </a:pPr>
            <a:r>
              <a:rPr lang="en-US" altLang="en-US"/>
              <a:t>Don’t coach all these at once; teach one thing at a time</a:t>
            </a:r>
          </a:p>
          <a:p>
            <a:pPr eaLnBrk="1" hangingPunct="1">
              <a:lnSpc>
                <a:spcPct val="90000"/>
              </a:lnSpc>
            </a:pPr>
            <a:r>
              <a:rPr lang="en-US" altLang="en-US" sz="2800" b="1"/>
              <a:t>When coaching, watch the plant foot; don’t congratulate a powerful toe poke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2">
            <a:extLst>
              <a:ext uri="{FF2B5EF4-FFF2-40B4-BE49-F238E27FC236}">
                <a16:creationId xmlns:a16="http://schemas.microsoft.com/office/drawing/2014/main" id="{3E843D14-3982-4999-A67D-139901B4000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16387" name="Slide Number Placeholder 3">
            <a:extLst>
              <a:ext uri="{FF2B5EF4-FFF2-40B4-BE49-F238E27FC236}">
                <a16:creationId xmlns:a16="http://schemas.microsoft.com/office/drawing/2014/main" id="{BB64C204-5707-4F39-9CA7-0A1C90F4F40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577AD3-4C48-429A-B72C-EBFD25C43DBF}" type="slidenum">
              <a:rPr lang="en-US" altLang="en-US"/>
              <a:pPr eaLnBrk="1" hangingPunct="1"/>
              <a:t>15</a:t>
            </a:fld>
            <a:endParaRPr lang="en-US" altLang="en-US"/>
          </a:p>
        </p:txBody>
      </p:sp>
      <p:pic>
        <p:nvPicPr>
          <p:cNvPr id="16388" name="Picture 4" descr="s-blubal">
            <a:extLst>
              <a:ext uri="{FF2B5EF4-FFF2-40B4-BE49-F238E27FC236}">
                <a16:creationId xmlns:a16="http://schemas.microsoft.com/office/drawing/2014/main" id="{8196D61F-042F-4331-8001-70CFC0596A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750" y="971550"/>
            <a:ext cx="12382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9" descr="s-blubal">
            <a:extLst>
              <a:ext uri="{FF2B5EF4-FFF2-40B4-BE49-F238E27FC236}">
                <a16:creationId xmlns:a16="http://schemas.microsoft.com/office/drawing/2014/main" id="{D26F583B-3A3C-4C15-9BB5-5CA9CA3792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150" y="2724150"/>
            <a:ext cx="12382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12">
            <a:extLst>
              <a:ext uri="{FF2B5EF4-FFF2-40B4-BE49-F238E27FC236}">
                <a16:creationId xmlns:a16="http://schemas.microsoft.com/office/drawing/2014/main" id="{BA385006-37EF-4B15-A862-D19D80DCF3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790575"/>
            <a:ext cx="1190625"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13">
            <a:extLst>
              <a:ext uri="{FF2B5EF4-FFF2-40B4-BE49-F238E27FC236}">
                <a16:creationId xmlns:a16="http://schemas.microsoft.com/office/drawing/2014/main" id="{98538F6C-B0AE-42D1-B2F0-6064BF08E8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7950" y="3638550"/>
            <a:ext cx="1190625"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14">
            <a:extLst>
              <a:ext uri="{FF2B5EF4-FFF2-40B4-BE49-F238E27FC236}">
                <a16:creationId xmlns:a16="http://schemas.microsoft.com/office/drawing/2014/main" id="{A02960F9-DDAE-43A9-A773-7A1E5B7509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638550"/>
            <a:ext cx="1190625"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3" name="Picture 7" descr="s-blubal">
            <a:extLst>
              <a:ext uri="{FF2B5EF4-FFF2-40B4-BE49-F238E27FC236}">
                <a16:creationId xmlns:a16="http://schemas.microsoft.com/office/drawing/2014/main" id="{88AE90F5-7EF8-4524-A65E-4850D6BFBE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4114800"/>
            <a:ext cx="12382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4" name="Picture 15">
            <a:extLst>
              <a:ext uri="{FF2B5EF4-FFF2-40B4-BE49-F238E27FC236}">
                <a16:creationId xmlns:a16="http://schemas.microsoft.com/office/drawing/2014/main" id="{8021DD21-67FB-4F0E-BDC4-4921FC8D94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200000">
            <a:off x="3467100" y="3981450"/>
            <a:ext cx="1190625"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Picture 16" descr="s-blubal">
            <a:extLst>
              <a:ext uri="{FF2B5EF4-FFF2-40B4-BE49-F238E27FC236}">
                <a16:creationId xmlns:a16="http://schemas.microsoft.com/office/drawing/2014/main" id="{6B34EBBE-9507-4F00-BE27-266E3A8460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4476750"/>
            <a:ext cx="12382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6" name="Rectangle 17">
            <a:extLst>
              <a:ext uri="{FF2B5EF4-FFF2-40B4-BE49-F238E27FC236}">
                <a16:creationId xmlns:a16="http://schemas.microsoft.com/office/drawing/2014/main" id="{AAC42B4B-92FB-4E87-A4A7-E315609E5007}"/>
              </a:ext>
            </a:extLst>
          </p:cNvPr>
          <p:cNvSpPr>
            <a:spLocks noGrp="1" noChangeArrowheads="1"/>
          </p:cNvSpPr>
          <p:nvPr>
            <p:ph type="title"/>
          </p:nvPr>
        </p:nvSpPr>
        <p:spPr>
          <a:xfrm>
            <a:off x="457200" y="274638"/>
            <a:ext cx="8382000" cy="563562"/>
          </a:xfrm>
        </p:spPr>
        <p:txBody>
          <a:bodyPr/>
          <a:lstStyle/>
          <a:p>
            <a:pPr eaLnBrk="1" hangingPunct="1"/>
            <a:r>
              <a:rPr lang="en-US" altLang="en-US" sz="2400"/>
              <a:t>	</a:t>
            </a:r>
            <a:r>
              <a:rPr lang="en-US" altLang="en-US"/>
              <a:t>Positioning Plant Foot for Kick	Week1</a:t>
            </a:r>
          </a:p>
        </p:txBody>
      </p:sp>
      <p:sp>
        <p:nvSpPr>
          <p:cNvPr id="16397" name="Line 18">
            <a:extLst>
              <a:ext uri="{FF2B5EF4-FFF2-40B4-BE49-F238E27FC236}">
                <a16:creationId xmlns:a16="http://schemas.microsoft.com/office/drawing/2014/main" id="{18087FB3-D0C1-4DB1-ABFA-622FA88515F0}"/>
              </a:ext>
            </a:extLst>
          </p:cNvPr>
          <p:cNvSpPr>
            <a:spLocks noChangeShapeType="1"/>
          </p:cNvSpPr>
          <p:nvPr/>
        </p:nvSpPr>
        <p:spPr bwMode="auto">
          <a:xfrm flipV="1">
            <a:off x="762000" y="3905250"/>
            <a:ext cx="2133600" cy="1752600"/>
          </a:xfrm>
          <a:prstGeom prst="line">
            <a:avLst/>
          </a:prstGeom>
          <a:noFill/>
          <a:ln w="1016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8" name="Line 19">
            <a:extLst>
              <a:ext uri="{FF2B5EF4-FFF2-40B4-BE49-F238E27FC236}">
                <a16:creationId xmlns:a16="http://schemas.microsoft.com/office/drawing/2014/main" id="{269086EC-9A20-472A-9B10-2972A9D6F631}"/>
              </a:ext>
            </a:extLst>
          </p:cNvPr>
          <p:cNvSpPr>
            <a:spLocks noChangeShapeType="1"/>
          </p:cNvSpPr>
          <p:nvPr/>
        </p:nvSpPr>
        <p:spPr bwMode="auto">
          <a:xfrm flipV="1">
            <a:off x="3200400" y="4953000"/>
            <a:ext cx="3352800" cy="0"/>
          </a:xfrm>
          <a:prstGeom prst="line">
            <a:avLst/>
          </a:prstGeom>
          <a:noFill/>
          <a:ln w="1016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9" name="Line 20">
            <a:extLst>
              <a:ext uri="{FF2B5EF4-FFF2-40B4-BE49-F238E27FC236}">
                <a16:creationId xmlns:a16="http://schemas.microsoft.com/office/drawing/2014/main" id="{F931E808-7FA3-4F0D-8D6C-8C47DFD24971}"/>
              </a:ext>
            </a:extLst>
          </p:cNvPr>
          <p:cNvSpPr>
            <a:spLocks noChangeShapeType="1"/>
          </p:cNvSpPr>
          <p:nvPr/>
        </p:nvSpPr>
        <p:spPr bwMode="auto">
          <a:xfrm flipV="1">
            <a:off x="6324600" y="2514600"/>
            <a:ext cx="2438400" cy="3352800"/>
          </a:xfrm>
          <a:prstGeom prst="line">
            <a:avLst/>
          </a:prstGeom>
          <a:noFill/>
          <a:ln w="1016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0" name="Text Box 21">
            <a:extLst>
              <a:ext uri="{FF2B5EF4-FFF2-40B4-BE49-F238E27FC236}">
                <a16:creationId xmlns:a16="http://schemas.microsoft.com/office/drawing/2014/main" id="{10DB55BF-9065-4404-BAF4-54C7658FD77F}"/>
              </a:ext>
            </a:extLst>
          </p:cNvPr>
          <p:cNvSpPr txBox="1">
            <a:spLocks noChangeArrowheads="1"/>
          </p:cNvSpPr>
          <p:nvPr/>
        </p:nvSpPr>
        <p:spPr bwMode="auto">
          <a:xfrm>
            <a:off x="609600" y="6019800"/>
            <a:ext cx="22098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400"/>
              <a:t>Plant foot too close to ball</a:t>
            </a:r>
          </a:p>
        </p:txBody>
      </p:sp>
      <p:sp>
        <p:nvSpPr>
          <p:cNvPr id="16401" name="Text Box 22">
            <a:extLst>
              <a:ext uri="{FF2B5EF4-FFF2-40B4-BE49-F238E27FC236}">
                <a16:creationId xmlns:a16="http://schemas.microsoft.com/office/drawing/2014/main" id="{E3C50577-1861-44B5-B814-D3735D501B2B}"/>
              </a:ext>
            </a:extLst>
          </p:cNvPr>
          <p:cNvSpPr txBox="1">
            <a:spLocks noChangeArrowheads="1"/>
          </p:cNvSpPr>
          <p:nvPr/>
        </p:nvSpPr>
        <p:spPr bwMode="auto">
          <a:xfrm>
            <a:off x="3810000" y="6019800"/>
            <a:ext cx="19812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400"/>
              <a:t>Plant foot not pointing in intended direction of kick</a:t>
            </a:r>
          </a:p>
        </p:txBody>
      </p:sp>
      <p:sp>
        <p:nvSpPr>
          <p:cNvPr id="16402" name="Text Box 23">
            <a:extLst>
              <a:ext uri="{FF2B5EF4-FFF2-40B4-BE49-F238E27FC236}">
                <a16:creationId xmlns:a16="http://schemas.microsoft.com/office/drawing/2014/main" id="{81173A7B-668F-4824-A9B7-18BD45AC766A}"/>
              </a:ext>
            </a:extLst>
          </p:cNvPr>
          <p:cNvSpPr txBox="1">
            <a:spLocks noChangeArrowheads="1"/>
          </p:cNvSpPr>
          <p:nvPr/>
        </p:nvSpPr>
        <p:spPr bwMode="auto">
          <a:xfrm>
            <a:off x="6781800" y="6019800"/>
            <a:ext cx="1981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400"/>
              <a:t>Plant foot behind ball</a:t>
            </a:r>
          </a:p>
        </p:txBody>
      </p:sp>
      <p:sp>
        <p:nvSpPr>
          <p:cNvPr id="16403" name="Line 24">
            <a:extLst>
              <a:ext uri="{FF2B5EF4-FFF2-40B4-BE49-F238E27FC236}">
                <a16:creationId xmlns:a16="http://schemas.microsoft.com/office/drawing/2014/main" id="{CBCD534F-3BE2-4683-BB66-54E664CD5EED}"/>
              </a:ext>
            </a:extLst>
          </p:cNvPr>
          <p:cNvSpPr>
            <a:spLocks noChangeShapeType="1"/>
          </p:cNvSpPr>
          <p:nvPr/>
        </p:nvSpPr>
        <p:spPr bwMode="auto">
          <a:xfrm flipV="1">
            <a:off x="1905000" y="1219200"/>
            <a:ext cx="0" cy="1066800"/>
          </a:xfrm>
          <a:prstGeom prst="line">
            <a:avLst/>
          </a:prstGeom>
          <a:noFill/>
          <a:ln w="101600">
            <a:solidFill>
              <a:srgbClr val="FF0000"/>
            </a:solidFill>
            <a:prstDash val="sysDot"/>
            <a:round/>
            <a:headEnd/>
            <a:tailEnd type="arrow" w="lg" len="med"/>
          </a:ln>
          <a:extLst>
            <a:ext uri="{909E8E84-426E-40DD-AFC4-6F175D3DCCD1}">
              <a14:hiddenFill xmlns:a14="http://schemas.microsoft.com/office/drawing/2010/main">
                <a:noFill/>
              </a14:hiddenFill>
            </a:ext>
          </a:extLst>
        </p:spPr>
        <p:txBody>
          <a:bodyPr/>
          <a:lstStyle/>
          <a:p>
            <a:endParaRPr lang="en-US"/>
          </a:p>
        </p:txBody>
      </p:sp>
      <p:sp>
        <p:nvSpPr>
          <p:cNvPr id="16404" name="Text Box 25">
            <a:extLst>
              <a:ext uri="{FF2B5EF4-FFF2-40B4-BE49-F238E27FC236}">
                <a16:creationId xmlns:a16="http://schemas.microsoft.com/office/drawing/2014/main" id="{42FCA73C-4F24-4F6F-B134-A69B1619DC66}"/>
              </a:ext>
            </a:extLst>
          </p:cNvPr>
          <p:cNvSpPr txBox="1">
            <a:spLocks noChangeArrowheads="1"/>
          </p:cNvSpPr>
          <p:nvPr/>
        </p:nvSpPr>
        <p:spPr bwMode="auto">
          <a:xfrm>
            <a:off x="1219200" y="2514600"/>
            <a:ext cx="1371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400"/>
              <a:t>Direction of kick</a:t>
            </a:r>
          </a:p>
        </p:txBody>
      </p:sp>
      <p:sp>
        <p:nvSpPr>
          <p:cNvPr id="16405" name="Rectangle 27">
            <a:extLst>
              <a:ext uri="{FF2B5EF4-FFF2-40B4-BE49-F238E27FC236}">
                <a16:creationId xmlns:a16="http://schemas.microsoft.com/office/drawing/2014/main" id="{E176DE43-0404-4874-917B-EFD21521E562}"/>
              </a:ext>
            </a:extLst>
          </p:cNvPr>
          <p:cNvSpPr>
            <a:spLocks noChangeArrowheads="1"/>
          </p:cNvSpPr>
          <p:nvPr/>
        </p:nvSpPr>
        <p:spPr bwMode="auto">
          <a:xfrm>
            <a:off x="3162300" y="1219200"/>
            <a:ext cx="8001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7200">
                <a:latin typeface="Wingdings" panose="05000000000000000000" pitchFamily="2" charset="2"/>
                <a:sym typeface="Wingdings" panose="05000000000000000000" pitchFamily="2" charset="2"/>
              </a:rPr>
              <a:t></a:t>
            </a:r>
          </a:p>
        </p:txBody>
      </p:sp>
      <p:sp>
        <p:nvSpPr>
          <p:cNvPr id="16406" name="Rectangle 29">
            <a:extLst>
              <a:ext uri="{FF2B5EF4-FFF2-40B4-BE49-F238E27FC236}">
                <a16:creationId xmlns:a16="http://schemas.microsoft.com/office/drawing/2014/main" id="{78173AB6-2C9D-4839-A735-C18A1625468E}"/>
              </a:ext>
            </a:extLst>
          </p:cNvPr>
          <p:cNvSpPr>
            <a:spLocks noChangeArrowheads="1"/>
          </p:cNvSpPr>
          <p:nvPr/>
        </p:nvSpPr>
        <p:spPr bwMode="auto">
          <a:xfrm>
            <a:off x="114300" y="3810000"/>
            <a:ext cx="8001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7200">
                <a:latin typeface="Times New Roman" panose="02020603050405020304" pitchFamily="18" charset="0"/>
                <a:cs typeface="Times New Roman" panose="02020603050405020304" pitchFamily="18" charset="0"/>
                <a:sym typeface="Wingdings" panose="05000000000000000000" pitchFamily="2" charset="2"/>
              </a:rPr>
              <a:t></a:t>
            </a:r>
          </a:p>
        </p:txBody>
      </p:sp>
      <p:sp>
        <p:nvSpPr>
          <p:cNvPr id="16407" name="Text Box 30">
            <a:extLst>
              <a:ext uri="{FF2B5EF4-FFF2-40B4-BE49-F238E27FC236}">
                <a16:creationId xmlns:a16="http://schemas.microsoft.com/office/drawing/2014/main" id="{9F9CA441-8BD9-4DB1-ADD5-DB4A9489BB21}"/>
              </a:ext>
            </a:extLst>
          </p:cNvPr>
          <p:cNvSpPr txBox="1">
            <a:spLocks noChangeArrowheads="1"/>
          </p:cNvSpPr>
          <p:nvPr/>
        </p:nvSpPr>
        <p:spPr bwMode="auto">
          <a:xfrm>
            <a:off x="3810000" y="3200400"/>
            <a:ext cx="22098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400"/>
              <a:t>Plant foot (toes) level with ball, with some space between foot and ball</a:t>
            </a:r>
          </a:p>
        </p:txBody>
      </p:sp>
      <p:sp>
        <p:nvSpPr>
          <p:cNvPr id="16408" name="Rectangle 31">
            <a:extLst>
              <a:ext uri="{FF2B5EF4-FFF2-40B4-BE49-F238E27FC236}">
                <a16:creationId xmlns:a16="http://schemas.microsoft.com/office/drawing/2014/main" id="{4FC7E70C-2ACF-4C9D-B0AA-DC495711394D}"/>
              </a:ext>
            </a:extLst>
          </p:cNvPr>
          <p:cNvSpPr>
            <a:spLocks noChangeArrowheads="1"/>
          </p:cNvSpPr>
          <p:nvPr/>
        </p:nvSpPr>
        <p:spPr bwMode="auto">
          <a:xfrm>
            <a:off x="3162300" y="3810000"/>
            <a:ext cx="8001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7200">
                <a:latin typeface="Times New Roman" panose="02020603050405020304" pitchFamily="18" charset="0"/>
                <a:cs typeface="Times New Roman" panose="02020603050405020304" pitchFamily="18" charset="0"/>
                <a:sym typeface="Wingdings" panose="05000000000000000000" pitchFamily="2" charset="2"/>
              </a:rPr>
              <a:t></a:t>
            </a:r>
          </a:p>
        </p:txBody>
      </p:sp>
      <p:sp>
        <p:nvSpPr>
          <p:cNvPr id="16409" name="Rectangle 32">
            <a:extLst>
              <a:ext uri="{FF2B5EF4-FFF2-40B4-BE49-F238E27FC236}">
                <a16:creationId xmlns:a16="http://schemas.microsoft.com/office/drawing/2014/main" id="{B1244B3F-C4AA-4874-A251-E68D0126B3DF}"/>
              </a:ext>
            </a:extLst>
          </p:cNvPr>
          <p:cNvSpPr>
            <a:spLocks noChangeArrowheads="1"/>
          </p:cNvSpPr>
          <p:nvPr/>
        </p:nvSpPr>
        <p:spPr bwMode="auto">
          <a:xfrm>
            <a:off x="7810500" y="3810000"/>
            <a:ext cx="8001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7200">
                <a:latin typeface="Times New Roman" panose="02020603050405020304" pitchFamily="18" charset="0"/>
                <a:cs typeface="Times New Roman" panose="02020603050405020304" pitchFamily="18" charset="0"/>
                <a:sym typeface="Wingdings" panose="05000000000000000000" pitchFamily="2" charset="2"/>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7FED714E-F5FC-41EE-869F-39DA847F5B7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17411" name="Slide Number Placeholder 4">
            <a:extLst>
              <a:ext uri="{FF2B5EF4-FFF2-40B4-BE49-F238E27FC236}">
                <a16:creationId xmlns:a16="http://schemas.microsoft.com/office/drawing/2014/main" id="{2B006397-6FEC-4CF1-AD28-2D891DC582A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AA2015B-FED3-4B40-9DC0-210D03D3D879}" type="slidenum">
              <a:rPr lang="en-US" altLang="en-US"/>
              <a:pPr eaLnBrk="1" hangingPunct="1"/>
              <a:t>16</a:t>
            </a:fld>
            <a:endParaRPr lang="en-US" altLang="en-US"/>
          </a:p>
        </p:txBody>
      </p:sp>
      <p:sp>
        <p:nvSpPr>
          <p:cNvPr id="17412" name="Rectangle 2">
            <a:extLst>
              <a:ext uri="{FF2B5EF4-FFF2-40B4-BE49-F238E27FC236}">
                <a16:creationId xmlns:a16="http://schemas.microsoft.com/office/drawing/2014/main" id="{EEC6424A-356A-4A28-8509-F2F2ADFBBFAB}"/>
              </a:ext>
            </a:extLst>
          </p:cNvPr>
          <p:cNvSpPr>
            <a:spLocks noGrp="1" noChangeArrowheads="1"/>
          </p:cNvSpPr>
          <p:nvPr>
            <p:ph type="title"/>
          </p:nvPr>
        </p:nvSpPr>
        <p:spPr/>
        <p:txBody>
          <a:bodyPr/>
          <a:lstStyle/>
          <a:p>
            <a:pPr eaLnBrk="1" hangingPunct="1"/>
            <a:r>
              <a:rPr lang="en-US" altLang="en-US"/>
              <a:t>	Throw-Ins/Finding Space	 Week 2</a:t>
            </a:r>
          </a:p>
        </p:txBody>
      </p:sp>
      <p:sp>
        <p:nvSpPr>
          <p:cNvPr id="17413" name="Rectangle 4">
            <a:extLst>
              <a:ext uri="{FF2B5EF4-FFF2-40B4-BE49-F238E27FC236}">
                <a16:creationId xmlns:a16="http://schemas.microsoft.com/office/drawing/2014/main" id="{2BC6BAFC-AD45-46A1-A2A1-F12308D8040A}"/>
              </a:ext>
            </a:extLst>
          </p:cNvPr>
          <p:cNvSpPr>
            <a:spLocks noGrp="1" noChangeArrowheads="1"/>
          </p:cNvSpPr>
          <p:nvPr>
            <p:ph type="body" idx="1"/>
          </p:nvPr>
        </p:nvSpPr>
        <p:spPr>
          <a:xfrm>
            <a:off x="457200" y="838200"/>
            <a:ext cx="8458200" cy="5867400"/>
          </a:xfrm>
        </p:spPr>
        <p:txBody>
          <a:bodyPr/>
          <a:lstStyle/>
          <a:p>
            <a:pPr eaLnBrk="1" hangingPunct="1">
              <a:lnSpc>
                <a:spcPct val="85000"/>
              </a:lnSpc>
            </a:pPr>
            <a:r>
              <a:rPr lang="en-US" altLang="en-US"/>
              <a:t>Start with Circle Drill (3-4 minutes)</a:t>
            </a:r>
          </a:p>
          <a:p>
            <a:pPr lvl="1" eaLnBrk="1" hangingPunct="1">
              <a:lnSpc>
                <a:spcPct val="85000"/>
              </a:lnSpc>
            </a:pPr>
            <a:r>
              <a:rPr lang="en-US" altLang="en-US"/>
              <a:t>Same as Week 1</a:t>
            </a:r>
          </a:p>
          <a:p>
            <a:pPr lvl="1" eaLnBrk="1" hangingPunct="1">
              <a:lnSpc>
                <a:spcPct val="85000"/>
              </a:lnSpc>
            </a:pPr>
            <a:r>
              <a:rPr lang="en-US" altLang="en-US"/>
              <a:t>Switch:  Shout name of another player and pass to that player</a:t>
            </a:r>
          </a:p>
          <a:p>
            <a:pPr eaLnBrk="1" hangingPunct="1">
              <a:lnSpc>
                <a:spcPct val="85000"/>
              </a:lnSpc>
            </a:pPr>
            <a:r>
              <a:rPr lang="en-US" altLang="en-US"/>
              <a:t>Throw-in Drill (15-20 minutes)</a:t>
            </a:r>
          </a:p>
          <a:p>
            <a:pPr lvl="1" eaLnBrk="1" hangingPunct="1">
              <a:lnSpc>
                <a:spcPct val="85000"/>
              </a:lnSpc>
            </a:pPr>
            <a:r>
              <a:rPr lang="en-US" altLang="en-US"/>
              <a:t>Demonstrate technique (next slide) (3-5 minutes)</a:t>
            </a:r>
          </a:p>
          <a:p>
            <a:pPr lvl="1" eaLnBrk="1" hangingPunct="1">
              <a:lnSpc>
                <a:spcPct val="85000"/>
              </a:lnSpc>
            </a:pPr>
            <a:r>
              <a:rPr lang="en-US" altLang="en-US"/>
              <a:t>Progressions (each drill 3 minutes, including explanation time)</a:t>
            </a:r>
          </a:p>
          <a:p>
            <a:pPr lvl="2" eaLnBrk="1" hangingPunct="1">
              <a:lnSpc>
                <a:spcPct val="85000"/>
              </a:lnSpc>
            </a:pPr>
            <a:r>
              <a:rPr lang="en-US" altLang="en-US"/>
              <a:t>Players pair off; kneeling player throws to standing teammate</a:t>
            </a:r>
          </a:p>
          <a:p>
            <a:pPr lvl="2" eaLnBrk="1" hangingPunct="1">
              <a:lnSpc>
                <a:spcPct val="85000"/>
              </a:lnSpc>
            </a:pPr>
            <a:r>
              <a:rPr lang="en-US" altLang="en-US"/>
              <a:t>Change pairs and players throw to each other from standing position</a:t>
            </a:r>
          </a:p>
          <a:p>
            <a:pPr lvl="2" eaLnBrk="1" hangingPunct="1">
              <a:lnSpc>
                <a:spcPct val="85000"/>
              </a:lnSpc>
            </a:pPr>
            <a:r>
              <a:rPr lang="en-US" altLang="en-US"/>
              <a:t>Three-way throw-in drill (drill #1 2 slides ahead)</a:t>
            </a:r>
          </a:p>
          <a:p>
            <a:pPr lvl="2" eaLnBrk="1" hangingPunct="1">
              <a:lnSpc>
                <a:spcPct val="85000"/>
              </a:lnSpc>
            </a:pPr>
            <a:r>
              <a:rPr lang="en-US" altLang="en-US"/>
              <a:t>If there is time: Three-way back and forth (drill #2 2 slides ahead)</a:t>
            </a:r>
          </a:p>
          <a:p>
            <a:pPr eaLnBrk="1" hangingPunct="1">
              <a:lnSpc>
                <a:spcPct val="85000"/>
              </a:lnSpc>
            </a:pPr>
            <a:r>
              <a:rPr lang="en-US" altLang="en-US"/>
              <a:t>Passing drills to find space (10-12 minutes) (4 slides on)</a:t>
            </a:r>
          </a:p>
          <a:p>
            <a:pPr eaLnBrk="1" hangingPunct="1">
              <a:lnSpc>
                <a:spcPct val="85000"/>
              </a:lnSpc>
            </a:pPr>
            <a:r>
              <a:rPr lang="en-US" altLang="en-US"/>
              <a:t>Handball game – spreading out (10 minutes) (5 slides on)</a:t>
            </a:r>
          </a:p>
          <a:p>
            <a:pPr eaLnBrk="1" hangingPunct="1">
              <a:lnSpc>
                <a:spcPct val="85000"/>
              </a:lnSpc>
            </a:pPr>
            <a:r>
              <a:rPr lang="en-US" altLang="en-US"/>
              <a:t>Kicking (10 minutes) Kick against a fence</a:t>
            </a:r>
          </a:p>
          <a:p>
            <a:pPr lvl="1" eaLnBrk="1" hangingPunct="1">
              <a:lnSpc>
                <a:spcPct val="85000"/>
              </a:lnSpc>
            </a:pPr>
            <a:r>
              <a:rPr lang="en-US" altLang="en-US"/>
              <a:t>Teach players how to kick a stationary ball with power</a:t>
            </a:r>
          </a:p>
          <a:p>
            <a:pPr lvl="1" eaLnBrk="1" hangingPunct="1">
              <a:lnSpc>
                <a:spcPct val="85000"/>
              </a:lnSpc>
            </a:pPr>
            <a:r>
              <a:rPr lang="en-US" altLang="en-US"/>
              <a:t>Teach fundamentals again (see Week 1 pointers on kicking)</a:t>
            </a:r>
          </a:p>
          <a:p>
            <a:pPr lvl="1" eaLnBrk="1" hangingPunct="1">
              <a:lnSpc>
                <a:spcPct val="85000"/>
              </a:lnSpc>
            </a:pPr>
            <a:r>
              <a:rPr lang="en-US" altLang="en-US"/>
              <a:t>Safety note:  Tell players to wait while balls are retrieved after kicks – never shoot where a player has back to ball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a:extLst>
              <a:ext uri="{FF2B5EF4-FFF2-40B4-BE49-F238E27FC236}">
                <a16:creationId xmlns:a16="http://schemas.microsoft.com/office/drawing/2014/main" id="{A40A3BCD-6874-4D08-A99A-7BCD682E3DE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18435" name="Slide Number Placeholder 4">
            <a:extLst>
              <a:ext uri="{FF2B5EF4-FFF2-40B4-BE49-F238E27FC236}">
                <a16:creationId xmlns:a16="http://schemas.microsoft.com/office/drawing/2014/main" id="{215830A0-852C-4F02-AE37-F0392C57083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EA1B39-B34B-4171-9891-0101BB89D456}" type="slidenum">
              <a:rPr lang="en-US" altLang="en-US"/>
              <a:pPr eaLnBrk="1" hangingPunct="1"/>
              <a:t>17</a:t>
            </a:fld>
            <a:endParaRPr lang="en-US" altLang="en-US"/>
          </a:p>
        </p:txBody>
      </p:sp>
      <p:sp>
        <p:nvSpPr>
          <p:cNvPr id="18436" name="Rectangle 2">
            <a:extLst>
              <a:ext uri="{FF2B5EF4-FFF2-40B4-BE49-F238E27FC236}">
                <a16:creationId xmlns:a16="http://schemas.microsoft.com/office/drawing/2014/main" id="{E1C002B2-35A2-4AC6-AC82-87800C3B0FD1}"/>
              </a:ext>
            </a:extLst>
          </p:cNvPr>
          <p:cNvSpPr>
            <a:spLocks noGrp="1" noChangeArrowheads="1"/>
          </p:cNvSpPr>
          <p:nvPr>
            <p:ph type="title"/>
          </p:nvPr>
        </p:nvSpPr>
        <p:spPr/>
        <p:txBody>
          <a:bodyPr/>
          <a:lstStyle/>
          <a:p>
            <a:pPr eaLnBrk="1" hangingPunct="1"/>
            <a:r>
              <a:rPr lang="en-US" altLang="en-US"/>
              <a:t>	Throw-In Pointers	Week 2</a:t>
            </a:r>
          </a:p>
        </p:txBody>
      </p:sp>
      <p:sp>
        <p:nvSpPr>
          <p:cNvPr id="18437" name="Rectangle 3">
            <a:extLst>
              <a:ext uri="{FF2B5EF4-FFF2-40B4-BE49-F238E27FC236}">
                <a16:creationId xmlns:a16="http://schemas.microsoft.com/office/drawing/2014/main" id="{46506233-50F5-4D66-8D8B-E4807FF5EE35}"/>
              </a:ext>
            </a:extLst>
          </p:cNvPr>
          <p:cNvSpPr>
            <a:spLocks noGrp="1" noChangeArrowheads="1"/>
          </p:cNvSpPr>
          <p:nvPr>
            <p:ph type="body" idx="1"/>
          </p:nvPr>
        </p:nvSpPr>
        <p:spPr>
          <a:xfrm>
            <a:off x="457200" y="914400"/>
            <a:ext cx="6934200" cy="5715000"/>
          </a:xfrm>
        </p:spPr>
        <p:txBody>
          <a:bodyPr/>
          <a:lstStyle/>
          <a:p>
            <a:pPr eaLnBrk="1" hangingPunct="1">
              <a:lnSpc>
                <a:spcPct val="90000"/>
              </a:lnSpc>
            </a:pPr>
            <a:r>
              <a:rPr lang="en-US" altLang="en-US" sz="2000"/>
              <a:t>Warm up – if the players aren’t jogging in place, they won’t be properly warmed up</a:t>
            </a:r>
          </a:p>
          <a:p>
            <a:pPr eaLnBrk="1" hangingPunct="1">
              <a:lnSpc>
                <a:spcPct val="90000"/>
              </a:lnSpc>
            </a:pPr>
            <a:r>
              <a:rPr lang="en-US" altLang="en-US" sz="2000"/>
              <a:t>Throw in technique</a:t>
            </a:r>
          </a:p>
          <a:p>
            <a:pPr lvl="1" eaLnBrk="1" hangingPunct="1">
              <a:lnSpc>
                <a:spcPct val="90000"/>
              </a:lnSpc>
            </a:pPr>
            <a:r>
              <a:rPr lang="en-US" altLang="en-US" sz="1800"/>
              <a:t>Hands make a W; thumbs 2 – 3 inches apart</a:t>
            </a:r>
          </a:p>
          <a:p>
            <a:pPr lvl="1" eaLnBrk="1" hangingPunct="1">
              <a:lnSpc>
                <a:spcPct val="90000"/>
              </a:lnSpc>
            </a:pPr>
            <a:r>
              <a:rPr lang="en-US" altLang="en-US" sz="1800"/>
              <a:t>Stand straight, feet spread at shoulder width</a:t>
            </a:r>
          </a:p>
          <a:p>
            <a:pPr lvl="1" eaLnBrk="1" hangingPunct="1">
              <a:lnSpc>
                <a:spcPct val="90000"/>
              </a:lnSpc>
            </a:pPr>
            <a:r>
              <a:rPr lang="en-US" altLang="en-US" sz="1800"/>
              <a:t>Arms drop back behind head, ball resting on hands</a:t>
            </a:r>
          </a:p>
          <a:p>
            <a:pPr lvl="1" eaLnBrk="1" hangingPunct="1">
              <a:lnSpc>
                <a:spcPct val="90000"/>
              </a:lnSpc>
            </a:pPr>
            <a:r>
              <a:rPr lang="en-US" altLang="en-US" sz="1800"/>
              <a:t>Lean back from waist; should feel quadriceps stretching</a:t>
            </a:r>
          </a:p>
          <a:p>
            <a:pPr lvl="1" eaLnBrk="1" hangingPunct="1">
              <a:lnSpc>
                <a:spcPct val="90000"/>
              </a:lnSpc>
            </a:pPr>
            <a:r>
              <a:rPr lang="en-US" altLang="en-US" sz="1800"/>
              <a:t>DON’T TAKE A STEP; KEEP FEET ON GROUND</a:t>
            </a:r>
          </a:p>
          <a:p>
            <a:pPr lvl="1" eaLnBrk="1" hangingPunct="1">
              <a:lnSpc>
                <a:spcPct val="90000"/>
              </a:lnSpc>
            </a:pPr>
            <a:r>
              <a:rPr lang="en-US" altLang="en-US" sz="1800"/>
              <a:t>Body forward; </a:t>
            </a:r>
            <a:r>
              <a:rPr lang="en-US" altLang="en-US" sz="1800" u="sng"/>
              <a:t>straighten arms</a:t>
            </a:r>
            <a:r>
              <a:rPr lang="en-US" altLang="en-US" sz="1800"/>
              <a:t> and let ball go above head</a:t>
            </a:r>
          </a:p>
          <a:p>
            <a:pPr lvl="1" eaLnBrk="1" hangingPunct="1">
              <a:lnSpc>
                <a:spcPct val="90000"/>
              </a:lnSpc>
            </a:pPr>
            <a:r>
              <a:rPr lang="en-US" altLang="en-US" sz="1800"/>
              <a:t>Use hips and knees for pace and distance control</a:t>
            </a:r>
          </a:p>
          <a:p>
            <a:pPr lvl="1" eaLnBrk="1" hangingPunct="1">
              <a:lnSpc>
                <a:spcPct val="90000"/>
              </a:lnSpc>
            </a:pPr>
            <a:r>
              <a:rPr lang="en-US" altLang="en-US" sz="1800"/>
              <a:t>Thrower needs to make teammates look good</a:t>
            </a:r>
          </a:p>
          <a:p>
            <a:pPr lvl="2" eaLnBrk="1" hangingPunct="1">
              <a:lnSpc>
                <a:spcPct val="90000"/>
              </a:lnSpc>
            </a:pPr>
            <a:r>
              <a:rPr lang="en-US" altLang="en-US" sz="1600"/>
              <a:t>Soft throw, except clearing throw from deep in defense or throw into opponent’s penalty area</a:t>
            </a:r>
          </a:p>
          <a:p>
            <a:pPr lvl="2" eaLnBrk="1" hangingPunct="1">
              <a:lnSpc>
                <a:spcPct val="90000"/>
              </a:lnSpc>
            </a:pPr>
            <a:r>
              <a:rPr lang="en-US" altLang="en-US" sz="1600"/>
              <a:t>Throw to feet – don’t throw a bullet at teammate’s body</a:t>
            </a:r>
          </a:p>
          <a:p>
            <a:pPr eaLnBrk="1" hangingPunct="1">
              <a:lnSpc>
                <a:spcPct val="90000"/>
              </a:lnSpc>
            </a:pPr>
            <a:r>
              <a:rPr lang="en-US" altLang="en-US" sz="2000"/>
              <a:t>Receiver positioning on throw-ins</a:t>
            </a:r>
          </a:p>
          <a:p>
            <a:pPr lvl="1" eaLnBrk="1" hangingPunct="1">
              <a:lnSpc>
                <a:spcPct val="90000"/>
              </a:lnSpc>
            </a:pPr>
            <a:r>
              <a:rPr lang="en-US" altLang="en-US" sz="1800"/>
              <a:t>There need to be at least 3 targets moving to get free</a:t>
            </a:r>
          </a:p>
          <a:p>
            <a:pPr lvl="1" eaLnBrk="1" hangingPunct="1">
              <a:lnSpc>
                <a:spcPct val="90000"/>
              </a:lnSpc>
            </a:pPr>
            <a:r>
              <a:rPr lang="en-US" altLang="en-US" sz="1800"/>
              <a:t>Thrower must look around before throwing</a:t>
            </a:r>
          </a:p>
          <a:p>
            <a:pPr lvl="1" eaLnBrk="1" hangingPunct="1">
              <a:lnSpc>
                <a:spcPct val="90000"/>
              </a:lnSpc>
            </a:pPr>
            <a:r>
              <a:rPr lang="en-US" altLang="en-US" sz="1800"/>
              <a:t>In the scrimmage, require thrower throw ball </a:t>
            </a:r>
            <a:r>
              <a:rPr lang="en-US" altLang="en-US" sz="1800" u="sng"/>
              <a:t>backwards</a:t>
            </a:r>
            <a:r>
              <a:rPr lang="en-US" altLang="en-US" sz="1800"/>
              <a:t> toward open teammate</a:t>
            </a:r>
          </a:p>
        </p:txBody>
      </p:sp>
      <p:pic>
        <p:nvPicPr>
          <p:cNvPr id="18438" name="Picture 4">
            <a:extLst>
              <a:ext uri="{FF2B5EF4-FFF2-40B4-BE49-F238E27FC236}">
                <a16:creationId xmlns:a16="http://schemas.microsoft.com/office/drawing/2014/main" id="{91245B38-3809-472F-97BF-1CFB567346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371600"/>
            <a:ext cx="262890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5">
            <a:extLst>
              <a:ext uri="{FF2B5EF4-FFF2-40B4-BE49-F238E27FC236}">
                <a16:creationId xmlns:a16="http://schemas.microsoft.com/office/drawing/2014/main" id="{7C7B1F72-C014-4FCC-A920-D3D5E2ECE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2743200"/>
            <a:ext cx="1238250" cy="269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0" name="Freeform 6">
            <a:extLst>
              <a:ext uri="{FF2B5EF4-FFF2-40B4-BE49-F238E27FC236}">
                <a16:creationId xmlns:a16="http://schemas.microsoft.com/office/drawing/2014/main" id="{F937F495-B14B-4AA7-8B08-12F1321FADE0}"/>
              </a:ext>
            </a:extLst>
          </p:cNvPr>
          <p:cNvSpPr>
            <a:spLocks/>
          </p:cNvSpPr>
          <p:nvPr/>
        </p:nvSpPr>
        <p:spPr bwMode="auto">
          <a:xfrm>
            <a:off x="7543800" y="2514600"/>
            <a:ext cx="457200" cy="304800"/>
          </a:xfrm>
          <a:custGeom>
            <a:avLst/>
            <a:gdLst>
              <a:gd name="T0" fmla="*/ 0 w 480"/>
              <a:gd name="T1" fmla="*/ 304800 h 152"/>
              <a:gd name="T2" fmla="*/ 91440 w 480"/>
              <a:gd name="T3" fmla="*/ 112295 h 152"/>
              <a:gd name="T4" fmla="*/ 274320 w 480"/>
              <a:gd name="T5" fmla="*/ 16042 h 152"/>
              <a:gd name="T6" fmla="*/ 457200 w 480"/>
              <a:gd name="T7" fmla="*/ 16042 h 152"/>
              <a:gd name="T8" fmla="*/ 0 60000 65536"/>
              <a:gd name="T9" fmla="*/ 0 60000 65536"/>
              <a:gd name="T10" fmla="*/ 0 60000 65536"/>
              <a:gd name="T11" fmla="*/ 0 60000 65536"/>
              <a:gd name="T12" fmla="*/ 0 w 480"/>
              <a:gd name="T13" fmla="*/ 0 h 152"/>
              <a:gd name="T14" fmla="*/ 480 w 480"/>
              <a:gd name="T15" fmla="*/ 152 h 152"/>
            </a:gdLst>
            <a:ahLst/>
            <a:cxnLst>
              <a:cxn ang="T8">
                <a:pos x="T0" y="T1"/>
              </a:cxn>
              <a:cxn ang="T9">
                <a:pos x="T2" y="T3"/>
              </a:cxn>
              <a:cxn ang="T10">
                <a:pos x="T4" y="T5"/>
              </a:cxn>
              <a:cxn ang="T11">
                <a:pos x="T6" y="T7"/>
              </a:cxn>
            </a:cxnLst>
            <a:rect l="T12" t="T13" r="T14" b="T15"/>
            <a:pathLst>
              <a:path w="480" h="152">
                <a:moveTo>
                  <a:pt x="0" y="152"/>
                </a:moveTo>
                <a:cubicBezTo>
                  <a:pt x="24" y="116"/>
                  <a:pt x="48" y="80"/>
                  <a:pt x="96" y="56"/>
                </a:cubicBezTo>
                <a:cubicBezTo>
                  <a:pt x="144" y="32"/>
                  <a:pt x="224" y="16"/>
                  <a:pt x="288" y="8"/>
                </a:cubicBezTo>
                <a:cubicBezTo>
                  <a:pt x="352" y="0"/>
                  <a:pt x="448" y="8"/>
                  <a:pt x="480" y="8"/>
                </a:cubicBezTo>
              </a:path>
            </a:pathLst>
          </a:custGeom>
          <a:noFill/>
          <a:ln w="15875" cap="flat">
            <a:solidFill>
              <a:schemeClr val="tx1"/>
            </a:solidFill>
            <a:prstDash val="dash"/>
            <a:round/>
            <a:headEnd/>
            <a:tailEnd type="arrow" w="lg"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41" name="Freeform 7">
            <a:extLst>
              <a:ext uri="{FF2B5EF4-FFF2-40B4-BE49-F238E27FC236}">
                <a16:creationId xmlns:a16="http://schemas.microsoft.com/office/drawing/2014/main" id="{F04132C4-039D-4459-891C-DE683DC5A0C3}"/>
              </a:ext>
            </a:extLst>
          </p:cNvPr>
          <p:cNvSpPr>
            <a:spLocks/>
          </p:cNvSpPr>
          <p:nvPr/>
        </p:nvSpPr>
        <p:spPr bwMode="auto">
          <a:xfrm>
            <a:off x="7696200" y="2882900"/>
            <a:ext cx="762000" cy="241300"/>
          </a:xfrm>
          <a:custGeom>
            <a:avLst/>
            <a:gdLst>
              <a:gd name="T0" fmla="*/ 0 w 480"/>
              <a:gd name="T1" fmla="*/ 241300 h 152"/>
              <a:gd name="T2" fmla="*/ 152400 w 480"/>
              <a:gd name="T3" fmla="*/ 88900 h 152"/>
              <a:gd name="T4" fmla="*/ 457200 w 480"/>
              <a:gd name="T5" fmla="*/ 12700 h 152"/>
              <a:gd name="T6" fmla="*/ 762000 w 480"/>
              <a:gd name="T7" fmla="*/ 12700 h 152"/>
              <a:gd name="T8" fmla="*/ 0 60000 65536"/>
              <a:gd name="T9" fmla="*/ 0 60000 65536"/>
              <a:gd name="T10" fmla="*/ 0 60000 65536"/>
              <a:gd name="T11" fmla="*/ 0 60000 65536"/>
              <a:gd name="T12" fmla="*/ 0 w 480"/>
              <a:gd name="T13" fmla="*/ 0 h 152"/>
              <a:gd name="T14" fmla="*/ 480 w 480"/>
              <a:gd name="T15" fmla="*/ 152 h 152"/>
            </a:gdLst>
            <a:ahLst/>
            <a:cxnLst>
              <a:cxn ang="T8">
                <a:pos x="T0" y="T1"/>
              </a:cxn>
              <a:cxn ang="T9">
                <a:pos x="T2" y="T3"/>
              </a:cxn>
              <a:cxn ang="T10">
                <a:pos x="T4" y="T5"/>
              </a:cxn>
              <a:cxn ang="T11">
                <a:pos x="T6" y="T7"/>
              </a:cxn>
            </a:cxnLst>
            <a:rect l="T12" t="T13" r="T14" b="T15"/>
            <a:pathLst>
              <a:path w="480" h="152">
                <a:moveTo>
                  <a:pt x="0" y="152"/>
                </a:moveTo>
                <a:cubicBezTo>
                  <a:pt x="24" y="116"/>
                  <a:pt x="48" y="80"/>
                  <a:pt x="96" y="56"/>
                </a:cubicBezTo>
                <a:cubicBezTo>
                  <a:pt x="144" y="32"/>
                  <a:pt x="224" y="16"/>
                  <a:pt x="288" y="8"/>
                </a:cubicBezTo>
                <a:cubicBezTo>
                  <a:pt x="352" y="0"/>
                  <a:pt x="448" y="8"/>
                  <a:pt x="480" y="8"/>
                </a:cubicBezTo>
              </a:path>
            </a:pathLst>
          </a:custGeom>
          <a:noFill/>
          <a:ln w="15875" cap="flat">
            <a:solidFill>
              <a:schemeClr val="tx1"/>
            </a:solidFill>
            <a:prstDash val="dash"/>
            <a:round/>
            <a:headEnd/>
            <a:tailEnd type="arrow" w="lg"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42" name="Text Box 8">
            <a:extLst>
              <a:ext uri="{FF2B5EF4-FFF2-40B4-BE49-F238E27FC236}">
                <a16:creationId xmlns:a16="http://schemas.microsoft.com/office/drawing/2014/main" id="{B5029719-2FA7-418E-A2FD-5783480BC1C2}"/>
              </a:ext>
            </a:extLst>
          </p:cNvPr>
          <p:cNvSpPr txBox="1">
            <a:spLocks noChangeArrowheads="1"/>
          </p:cNvSpPr>
          <p:nvPr/>
        </p:nvSpPr>
        <p:spPr bwMode="auto">
          <a:xfrm>
            <a:off x="7620000" y="2362200"/>
            <a:ext cx="6016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20000"/>
              </a:lnSpc>
            </a:pPr>
            <a:r>
              <a:rPr lang="en-US" altLang="en-US" sz="1000"/>
              <a:t>release point</a:t>
            </a:r>
          </a:p>
        </p:txBody>
      </p:sp>
      <p:sp>
        <p:nvSpPr>
          <p:cNvPr id="18443" name="Text Box 9">
            <a:extLst>
              <a:ext uri="{FF2B5EF4-FFF2-40B4-BE49-F238E27FC236}">
                <a16:creationId xmlns:a16="http://schemas.microsoft.com/office/drawing/2014/main" id="{3AE3041E-9BEF-40E2-86EB-684AC20E73F8}"/>
              </a:ext>
            </a:extLst>
          </p:cNvPr>
          <p:cNvSpPr txBox="1">
            <a:spLocks noChangeArrowheads="1"/>
          </p:cNvSpPr>
          <p:nvPr/>
        </p:nvSpPr>
        <p:spPr bwMode="auto">
          <a:xfrm>
            <a:off x="8077200" y="2987675"/>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20000"/>
              </a:lnSpc>
            </a:pPr>
            <a:r>
              <a:rPr lang="en-US" altLang="en-US" sz="1000"/>
              <a:t>arms follow through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a:extLst>
              <a:ext uri="{FF2B5EF4-FFF2-40B4-BE49-F238E27FC236}">
                <a16:creationId xmlns:a16="http://schemas.microsoft.com/office/drawing/2014/main" id="{40CA5EC0-BAB3-4AA3-9ECD-8370E8DD1C96}"/>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19459" name="Slide Number Placeholder 4">
            <a:extLst>
              <a:ext uri="{FF2B5EF4-FFF2-40B4-BE49-F238E27FC236}">
                <a16:creationId xmlns:a16="http://schemas.microsoft.com/office/drawing/2014/main" id="{0560951B-6CB9-4BF2-B940-7AC7381CEF6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FAB72B-5578-40E5-99B1-482D0C190395}" type="slidenum">
              <a:rPr lang="en-US" altLang="en-US"/>
              <a:pPr eaLnBrk="1" hangingPunct="1"/>
              <a:t>18</a:t>
            </a:fld>
            <a:endParaRPr lang="en-US" altLang="en-US"/>
          </a:p>
        </p:txBody>
      </p:sp>
      <p:sp>
        <p:nvSpPr>
          <p:cNvPr id="19460" name="Rectangle 2">
            <a:extLst>
              <a:ext uri="{FF2B5EF4-FFF2-40B4-BE49-F238E27FC236}">
                <a16:creationId xmlns:a16="http://schemas.microsoft.com/office/drawing/2014/main" id="{3660C176-5897-4389-80AF-FC36089E6F46}"/>
              </a:ext>
            </a:extLst>
          </p:cNvPr>
          <p:cNvSpPr>
            <a:spLocks noGrp="1" noChangeArrowheads="1"/>
          </p:cNvSpPr>
          <p:nvPr>
            <p:ph type="title"/>
          </p:nvPr>
        </p:nvSpPr>
        <p:spPr/>
        <p:txBody>
          <a:bodyPr/>
          <a:lstStyle/>
          <a:p>
            <a:pPr eaLnBrk="1" hangingPunct="1"/>
            <a:r>
              <a:rPr lang="en-US" altLang="en-US"/>
              <a:t>	Throw-In Drills	Week 2</a:t>
            </a:r>
          </a:p>
        </p:txBody>
      </p:sp>
      <p:grpSp>
        <p:nvGrpSpPr>
          <p:cNvPr id="19461" name="Group 3">
            <a:extLst>
              <a:ext uri="{FF2B5EF4-FFF2-40B4-BE49-F238E27FC236}">
                <a16:creationId xmlns:a16="http://schemas.microsoft.com/office/drawing/2014/main" id="{A7B8962F-C2B7-4D73-9EEF-3F660CCFD07A}"/>
              </a:ext>
            </a:extLst>
          </p:cNvPr>
          <p:cNvGrpSpPr>
            <a:grpSpLocks/>
          </p:cNvGrpSpPr>
          <p:nvPr/>
        </p:nvGrpSpPr>
        <p:grpSpPr bwMode="auto">
          <a:xfrm>
            <a:off x="5638800" y="1828800"/>
            <a:ext cx="3200400" cy="1905000"/>
            <a:chOff x="3552" y="1152"/>
            <a:chExt cx="2016" cy="1200"/>
          </a:xfrm>
        </p:grpSpPr>
        <p:sp>
          <p:nvSpPr>
            <p:cNvPr id="19476" name="Rectangle 4">
              <a:extLst>
                <a:ext uri="{FF2B5EF4-FFF2-40B4-BE49-F238E27FC236}">
                  <a16:creationId xmlns:a16="http://schemas.microsoft.com/office/drawing/2014/main" id="{0A565E6F-E2DB-4B3E-BC18-F4EE9248B5A0}"/>
                </a:ext>
              </a:extLst>
            </p:cNvPr>
            <p:cNvSpPr>
              <a:spLocks noChangeArrowheads="1"/>
            </p:cNvSpPr>
            <p:nvPr/>
          </p:nvSpPr>
          <p:spPr bwMode="auto">
            <a:xfrm>
              <a:off x="3552" y="1152"/>
              <a:ext cx="2016" cy="1200"/>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9477" name="Text Box 5">
              <a:extLst>
                <a:ext uri="{FF2B5EF4-FFF2-40B4-BE49-F238E27FC236}">
                  <a16:creationId xmlns:a16="http://schemas.microsoft.com/office/drawing/2014/main" id="{3E71C013-E305-4F2B-A49D-B4B280DD8B3D}"/>
                </a:ext>
              </a:extLst>
            </p:cNvPr>
            <p:cNvSpPr txBox="1">
              <a:spLocks noChangeArrowheads="1"/>
            </p:cNvSpPr>
            <p:nvPr/>
          </p:nvSpPr>
          <p:spPr bwMode="auto">
            <a:xfrm>
              <a:off x="4224" y="2083"/>
              <a:ext cx="48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P1</a:t>
              </a:r>
              <a:r>
                <a:rPr lang="en-US" altLang="en-US" sz="1200"/>
                <a:t> thrower</a:t>
              </a:r>
            </a:p>
          </p:txBody>
        </p:sp>
        <p:sp>
          <p:nvSpPr>
            <p:cNvPr id="19478" name="Text Box 6">
              <a:extLst>
                <a:ext uri="{FF2B5EF4-FFF2-40B4-BE49-F238E27FC236}">
                  <a16:creationId xmlns:a16="http://schemas.microsoft.com/office/drawing/2014/main" id="{64924EED-FB97-49D0-9726-15D1FF1EBFA9}"/>
                </a:ext>
              </a:extLst>
            </p:cNvPr>
            <p:cNvSpPr txBox="1">
              <a:spLocks noChangeArrowheads="1"/>
            </p:cNvSpPr>
            <p:nvPr/>
          </p:nvSpPr>
          <p:spPr bwMode="auto">
            <a:xfrm>
              <a:off x="4944" y="1248"/>
              <a:ext cx="2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P3</a:t>
              </a:r>
            </a:p>
          </p:txBody>
        </p:sp>
        <p:sp>
          <p:nvSpPr>
            <p:cNvPr id="19479" name="Text Box 7">
              <a:extLst>
                <a:ext uri="{FF2B5EF4-FFF2-40B4-BE49-F238E27FC236}">
                  <a16:creationId xmlns:a16="http://schemas.microsoft.com/office/drawing/2014/main" id="{36158745-D0BE-420C-A0A3-AB1741737D69}"/>
                </a:ext>
              </a:extLst>
            </p:cNvPr>
            <p:cNvSpPr txBox="1">
              <a:spLocks noChangeArrowheads="1"/>
            </p:cNvSpPr>
            <p:nvPr/>
          </p:nvSpPr>
          <p:spPr bwMode="auto">
            <a:xfrm>
              <a:off x="3888" y="1248"/>
              <a:ext cx="2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P2</a:t>
              </a:r>
            </a:p>
          </p:txBody>
        </p:sp>
        <p:sp>
          <p:nvSpPr>
            <p:cNvPr id="19480" name="Line 8">
              <a:extLst>
                <a:ext uri="{FF2B5EF4-FFF2-40B4-BE49-F238E27FC236}">
                  <a16:creationId xmlns:a16="http://schemas.microsoft.com/office/drawing/2014/main" id="{7A9CF577-629C-4B76-B35C-4A340D886503}"/>
                </a:ext>
              </a:extLst>
            </p:cNvPr>
            <p:cNvSpPr>
              <a:spLocks noChangeShapeType="1"/>
            </p:cNvSpPr>
            <p:nvPr/>
          </p:nvSpPr>
          <p:spPr bwMode="auto">
            <a:xfrm>
              <a:off x="3557" y="1968"/>
              <a:ext cx="2010" cy="0"/>
            </a:xfrm>
            <a:prstGeom prst="line">
              <a:avLst/>
            </a:prstGeom>
            <a:noFill/>
            <a:ln w="1524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19481" name="AutoShape 9">
              <a:extLst>
                <a:ext uri="{FF2B5EF4-FFF2-40B4-BE49-F238E27FC236}">
                  <a16:creationId xmlns:a16="http://schemas.microsoft.com/office/drawing/2014/main" id="{5C8AE90A-C319-471B-BC3E-840EE119BA43}"/>
                </a:ext>
              </a:extLst>
            </p:cNvPr>
            <p:cNvCxnSpPr>
              <a:cxnSpLocks noChangeShapeType="1"/>
              <a:stCxn id="19477" idx="0"/>
              <a:endCxn id="19479" idx="2"/>
            </p:cNvCxnSpPr>
            <p:nvPr/>
          </p:nvCxnSpPr>
          <p:spPr bwMode="auto">
            <a:xfrm flipH="1" flipV="1">
              <a:off x="4032" y="1421"/>
              <a:ext cx="432" cy="662"/>
            </a:xfrm>
            <a:prstGeom prst="straightConnector1">
              <a:avLst/>
            </a:prstGeom>
            <a:noFill/>
            <a:ln w="38100">
              <a:solidFill>
                <a:schemeClr val="tx1"/>
              </a:solidFill>
              <a:prstDash val="dash"/>
              <a:round/>
              <a:headEnd/>
              <a:tailEnd type="arrow" w="lg" len="lg"/>
            </a:ln>
            <a:extLst>
              <a:ext uri="{909E8E84-426E-40DD-AFC4-6F175D3DCCD1}">
                <a14:hiddenFill xmlns:a14="http://schemas.microsoft.com/office/drawing/2010/main">
                  <a:noFill/>
                </a14:hiddenFill>
              </a:ext>
            </a:extLst>
          </p:spPr>
        </p:cxnSp>
        <p:cxnSp>
          <p:nvCxnSpPr>
            <p:cNvPr id="19482" name="AutoShape 10">
              <a:extLst>
                <a:ext uri="{FF2B5EF4-FFF2-40B4-BE49-F238E27FC236}">
                  <a16:creationId xmlns:a16="http://schemas.microsoft.com/office/drawing/2014/main" id="{8F6C4F40-1C72-4B8D-AA9B-17A4B9F824FD}"/>
                </a:ext>
              </a:extLst>
            </p:cNvPr>
            <p:cNvCxnSpPr>
              <a:cxnSpLocks noChangeShapeType="1"/>
              <a:stCxn id="19477" idx="0"/>
              <a:endCxn id="19478" idx="2"/>
            </p:cNvCxnSpPr>
            <p:nvPr/>
          </p:nvCxnSpPr>
          <p:spPr bwMode="auto">
            <a:xfrm flipV="1">
              <a:off x="4464" y="1421"/>
              <a:ext cx="624" cy="662"/>
            </a:xfrm>
            <a:prstGeom prst="straightConnector1">
              <a:avLst/>
            </a:prstGeom>
            <a:noFill/>
            <a:ln w="38100">
              <a:solidFill>
                <a:schemeClr val="tx1"/>
              </a:solidFill>
              <a:prstDash val="dash"/>
              <a:round/>
              <a:headEnd/>
              <a:tailEnd type="arrow" w="lg" len="lg"/>
            </a:ln>
            <a:extLst>
              <a:ext uri="{909E8E84-426E-40DD-AFC4-6F175D3DCCD1}">
                <a14:hiddenFill xmlns:a14="http://schemas.microsoft.com/office/drawing/2010/main">
                  <a:noFill/>
                </a14:hiddenFill>
              </a:ext>
            </a:extLst>
          </p:spPr>
        </p:cxnSp>
        <p:sp>
          <p:nvSpPr>
            <p:cNvPr id="19483" name="Text Box 11">
              <a:extLst>
                <a:ext uri="{FF2B5EF4-FFF2-40B4-BE49-F238E27FC236}">
                  <a16:creationId xmlns:a16="http://schemas.microsoft.com/office/drawing/2014/main" id="{CC9BBAED-BD73-484A-BA32-D432EBFC2282}"/>
                </a:ext>
              </a:extLst>
            </p:cNvPr>
            <p:cNvSpPr txBox="1">
              <a:spLocks noChangeArrowheads="1"/>
            </p:cNvSpPr>
            <p:nvPr/>
          </p:nvSpPr>
          <p:spPr bwMode="auto">
            <a:xfrm>
              <a:off x="4224" y="1632"/>
              <a:ext cx="480"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throw</a:t>
              </a:r>
            </a:p>
          </p:txBody>
        </p:sp>
        <p:sp>
          <p:nvSpPr>
            <p:cNvPr id="19484" name="Line 12">
              <a:extLst>
                <a:ext uri="{FF2B5EF4-FFF2-40B4-BE49-F238E27FC236}">
                  <a16:creationId xmlns:a16="http://schemas.microsoft.com/office/drawing/2014/main" id="{CC6BEFBF-3703-4836-8A00-30F3C79136D9}"/>
                </a:ext>
              </a:extLst>
            </p:cNvPr>
            <p:cNvSpPr>
              <a:spLocks noChangeShapeType="1"/>
            </p:cNvSpPr>
            <p:nvPr/>
          </p:nvSpPr>
          <p:spPr bwMode="auto">
            <a:xfrm>
              <a:off x="3888" y="1440"/>
              <a:ext cx="432" cy="624"/>
            </a:xfrm>
            <a:prstGeom prst="line">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sp>
          <p:nvSpPr>
            <p:cNvPr id="19485" name="Text Box 13">
              <a:extLst>
                <a:ext uri="{FF2B5EF4-FFF2-40B4-BE49-F238E27FC236}">
                  <a16:creationId xmlns:a16="http://schemas.microsoft.com/office/drawing/2014/main" id="{D6563B0D-594C-455B-A793-90D667A6EB68}"/>
                </a:ext>
              </a:extLst>
            </p:cNvPr>
            <p:cNvSpPr txBox="1">
              <a:spLocks noChangeArrowheads="1"/>
            </p:cNvSpPr>
            <p:nvPr/>
          </p:nvSpPr>
          <p:spPr bwMode="auto">
            <a:xfrm>
              <a:off x="3600" y="1728"/>
              <a:ext cx="480"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push pass</a:t>
              </a:r>
            </a:p>
          </p:txBody>
        </p:sp>
        <p:sp>
          <p:nvSpPr>
            <p:cNvPr id="19486" name="Text Box 14">
              <a:extLst>
                <a:ext uri="{FF2B5EF4-FFF2-40B4-BE49-F238E27FC236}">
                  <a16:creationId xmlns:a16="http://schemas.microsoft.com/office/drawing/2014/main" id="{B9598EF2-999B-4A5C-8EBC-093246261946}"/>
                </a:ext>
              </a:extLst>
            </p:cNvPr>
            <p:cNvSpPr txBox="1">
              <a:spLocks noChangeArrowheads="1"/>
            </p:cNvSpPr>
            <p:nvPr/>
          </p:nvSpPr>
          <p:spPr bwMode="auto">
            <a:xfrm>
              <a:off x="5040" y="1728"/>
              <a:ext cx="480"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push pass</a:t>
              </a:r>
            </a:p>
          </p:txBody>
        </p:sp>
        <p:sp>
          <p:nvSpPr>
            <p:cNvPr id="19487" name="Line 15">
              <a:extLst>
                <a:ext uri="{FF2B5EF4-FFF2-40B4-BE49-F238E27FC236}">
                  <a16:creationId xmlns:a16="http://schemas.microsoft.com/office/drawing/2014/main" id="{1892D168-7E15-4272-B95C-672D9FCAAC18}"/>
                </a:ext>
              </a:extLst>
            </p:cNvPr>
            <p:cNvSpPr>
              <a:spLocks noChangeShapeType="1"/>
            </p:cNvSpPr>
            <p:nvPr/>
          </p:nvSpPr>
          <p:spPr bwMode="auto">
            <a:xfrm flipH="1">
              <a:off x="4704" y="1440"/>
              <a:ext cx="576" cy="624"/>
            </a:xfrm>
            <a:prstGeom prst="line">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grpSp>
      <p:sp>
        <p:nvSpPr>
          <p:cNvPr id="19462" name="Rectangle 16">
            <a:extLst>
              <a:ext uri="{FF2B5EF4-FFF2-40B4-BE49-F238E27FC236}">
                <a16:creationId xmlns:a16="http://schemas.microsoft.com/office/drawing/2014/main" id="{47E0BE3F-77F9-4E11-B818-22CE282B1BEB}"/>
              </a:ext>
            </a:extLst>
          </p:cNvPr>
          <p:cNvSpPr>
            <a:spLocks noGrp="1" noChangeArrowheads="1"/>
          </p:cNvSpPr>
          <p:nvPr>
            <p:ph type="body" idx="1"/>
          </p:nvPr>
        </p:nvSpPr>
        <p:spPr>
          <a:xfrm>
            <a:off x="457200" y="914400"/>
            <a:ext cx="5105400" cy="5410200"/>
          </a:xfrm>
        </p:spPr>
        <p:txBody>
          <a:bodyPr/>
          <a:lstStyle/>
          <a:p>
            <a:pPr eaLnBrk="1" hangingPunct="1">
              <a:lnSpc>
                <a:spcPct val="90000"/>
              </a:lnSpc>
            </a:pPr>
            <a:r>
              <a:rPr lang="en-US" altLang="en-US"/>
              <a:t>During all throw-in drills, walk the line and correct technique</a:t>
            </a:r>
          </a:p>
          <a:p>
            <a:pPr eaLnBrk="1" hangingPunct="1">
              <a:lnSpc>
                <a:spcPct val="90000"/>
              </a:lnSpc>
            </a:pPr>
            <a:r>
              <a:rPr lang="en-US" altLang="en-US"/>
              <a:t>#1 3-way throw-in drill</a:t>
            </a:r>
          </a:p>
          <a:p>
            <a:pPr lvl="1" eaLnBrk="1" hangingPunct="1">
              <a:lnSpc>
                <a:spcPct val="90000"/>
              </a:lnSpc>
            </a:pPr>
            <a:r>
              <a:rPr lang="en-US" altLang="en-US"/>
              <a:t>Vary distance between P1 and receivers</a:t>
            </a:r>
          </a:p>
          <a:p>
            <a:pPr lvl="1" eaLnBrk="1" hangingPunct="1">
              <a:lnSpc>
                <a:spcPct val="90000"/>
              </a:lnSpc>
            </a:pPr>
            <a:r>
              <a:rPr lang="en-US" altLang="en-US"/>
              <a:t>Progression:  Rather than throwing right at P2 or P3, P1 leads P2 and P3 first to the left, then to the right</a:t>
            </a:r>
          </a:p>
          <a:p>
            <a:pPr lvl="1" eaLnBrk="1" hangingPunct="1">
              <a:lnSpc>
                <a:spcPct val="90000"/>
              </a:lnSpc>
            </a:pPr>
            <a:r>
              <a:rPr lang="en-US" altLang="en-US"/>
              <a:t>Switch positions after 10 repetitions</a:t>
            </a:r>
          </a:p>
          <a:p>
            <a:pPr eaLnBrk="1" hangingPunct="1">
              <a:lnSpc>
                <a:spcPct val="90000"/>
              </a:lnSpc>
            </a:pPr>
            <a:r>
              <a:rPr lang="en-US" altLang="en-US"/>
              <a:t>#2 3-way back and forth</a:t>
            </a:r>
          </a:p>
          <a:p>
            <a:pPr lvl="1" eaLnBrk="1" hangingPunct="1">
              <a:lnSpc>
                <a:spcPct val="90000"/>
              </a:lnSpc>
            </a:pPr>
            <a:r>
              <a:rPr lang="en-US" altLang="en-US"/>
              <a:t>P2 and P3 must not throw ball to P1 until P1 turns and yells “Ball” LOUDLY</a:t>
            </a:r>
          </a:p>
          <a:p>
            <a:pPr lvl="1" eaLnBrk="1" hangingPunct="1">
              <a:lnSpc>
                <a:spcPct val="90000"/>
              </a:lnSpc>
            </a:pPr>
            <a:r>
              <a:rPr lang="en-US" altLang="en-US"/>
              <a:t>P1 can hit ball first time or trap first but P1 must get ball under complete control before passing</a:t>
            </a:r>
          </a:p>
          <a:p>
            <a:pPr lvl="1" eaLnBrk="1" hangingPunct="1">
              <a:lnSpc>
                <a:spcPct val="90000"/>
              </a:lnSpc>
            </a:pPr>
            <a:r>
              <a:rPr lang="en-US" altLang="en-US"/>
              <a:t>Switch positions after 10 repetitions</a:t>
            </a:r>
          </a:p>
        </p:txBody>
      </p:sp>
      <p:grpSp>
        <p:nvGrpSpPr>
          <p:cNvPr id="19463" name="Group 17">
            <a:extLst>
              <a:ext uri="{FF2B5EF4-FFF2-40B4-BE49-F238E27FC236}">
                <a16:creationId xmlns:a16="http://schemas.microsoft.com/office/drawing/2014/main" id="{48E916AE-8665-4E94-94FA-53AA816D5947}"/>
              </a:ext>
            </a:extLst>
          </p:cNvPr>
          <p:cNvGrpSpPr>
            <a:grpSpLocks/>
          </p:cNvGrpSpPr>
          <p:nvPr/>
        </p:nvGrpSpPr>
        <p:grpSpPr bwMode="auto">
          <a:xfrm>
            <a:off x="5638800" y="4038600"/>
            <a:ext cx="3200400" cy="1905000"/>
            <a:chOff x="3552" y="2544"/>
            <a:chExt cx="2016" cy="1200"/>
          </a:xfrm>
        </p:grpSpPr>
        <p:sp>
          <p:nvSpPr>
            <p:cNvPr id="19464" name="Rectangle 18">
              <a:extLst>
                <a:ext uri="{FF2B5EF4-FFF2-40B4-BE49-F238E27FC236}">
                  <a16:creationId xmlns:a16="http://schemas.microsoft.com/office/drawing/2014/main" id="{D43AB7A2-6A4A-4909-9699-442F898A8A61}"/>
                </a:ext>
              </a:extLst>
            </p:cNvPr>
            <p:cNvSpPr>
              <a:spLocks noChangeArrowheads="1"/>
            </p:cNvSpPr>
            <p:nvPr/>
          </p:nvSpPr>
          <p:spPr bwMode="auto">
            <a:xfrm>
              <a:off x="3552" y="2544"/>
              <a:ext cx="2016" cy="1200"/>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9465" name="Text Box 19">
              <a:extLst>
                <a:ext uri="{FF2B5EF4-FFF2-40B4-BE49-F238E27FC236}">
                  <a16:creationId xmlns:a16="http://schemas.microsoft.com/office/drawing/2014/main" id="{42910FB7-0F29-4E96-A33F-FE09B62111A2}"/>
                </a:ext>
              </a:extLst>
            </p:cNvPr>
            <p:cNvSpPr txBox="1">
              <a:spLocks noChangeArrowheads="1"/>
            </p:cNvSpPr>
            <p:nvPr/>
          </p:nvSpPr>
          <p:spPr bwMode="auto">
            <a:xfrm>
              <a:off x="4368" y="3029"/>
              <a:ext cx="48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P1</a:t>
              </a:r>
              <a:r>
                <a:rPr lang="en-US" altLang="en-US" sz="1200"/>
                <a:t> passer</a:t>
              </a:r>
            </a:p>
          </p:txBody>
        </p:sp>
        <p:sp>
          <p:nvSpPr>
            <p:cNvPr id="19466" name="Text Box 20">
              <a:extLst>
                <a:ext uri="{FF2B5EF4-FFF2-40B4-BE49-F238E27FC236}">
                  <a16:creationId xmlns:a16="http://schemas.microsoft.com/office/drawing/2014/main" id="{537442AD-5E34-49DB-B170-F0CE04B88969}"/>
                </a:ext>
              </a:extLst>
            </p:cNvPr>
            <p:cNvSpPr txBox="1">
              <a:spLocks noChangeArrowheads="1"/>
            </p:cNvSpPr>
            <p:nvPr/>
          </p:nvSpPr>
          <p:spPr bwMode="auto">
            <a:xfrm>
              <a:off x="5232" y="3057"/>
              <a:ext cx="2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P3</a:t>
              </a:r>
            </a:p>
          </p:txBody>
        </p:sp>
        <p:sp>
          <p:nvSpPr>
            <p:cNvPr id="19467" name="Text Box 21">
              <a:extLst>
                <a:ext uri="{FF2B5EF4-FFF2-40B4-BE49-F238E27FC236}">
                  <a16:creationId xmlns:a16="http://schemas.microsoft.com/office/drawing/2014/main" id="{249C288D-6744-4BFA-A85B-D903B0FBC6B9}"/>
                </a:ext>
              </a:extLst>
            </p:cNvPr>
            <p:cNvSpPr txBox="1">
              <a:spLocks noChangeArrowheads="1"/>
            </p:cNvSpPr>
            <p:nvPr/>
          </p:nvSpPr>
          <p:spPr bwMode="auto">
            <a:xfrm>
              <a:off x="3600" y="3057"/>
              <a:ext cx="2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P2</a:t>
              </a:r>
            </a:p>
          </p:txBody>
        </p:sp>
        <p:cxnSp>
          <p:nvCxnSpPr>
            <p:cNvPr id="19468" name="AutoShape 22">
              <a:extLst>
                <a:ext uri="{FF2B5EF4-FFF2-40B4-BE49-F238E27FC236}">
                  <a16:creationId xmlns:a16="http://schemas.microsoft.com/office/drawing/2014/main" id="{5CD968E6-3DEE-43BF-BD78-5F5C564FF6B1}"/>
                </a:ext>
              </a:extLst>
            </p:cNvPr>
            <p:cNvCxnSpPr>
              <a:cxnSpLocks noChangeShapeType="1"/>
              <a:stCxn id="19466" idx="1"/>
              <a:endCxn id="19465" idx="3"/>
            </p:cNvCxnSpPr>
            <p:nvPr/>
          </p:nvCxnSpPr>
          <p:spPr bwMode="auto">
            <a:xfrm flipH="1">
              <a:off x="4848" y="3144"/>
              <a:ext cx="384" cy="0"/>
            </a:xfrm>
            <a:prstGeom prst="straightConnector1">
              <a:avLst/>
            </a:prstGeom>
            <a:noFill/>
            <a:ln w="38100">
              <a:solidFill>
                <a:schemeClr val="tx1"/>
              </a:solidFill>
              <a:prstDash val="dash"/>
              <a:round/>
              <a:headEnd/>
              <a:tailEnd type="arrow" w="lg" len="lg"/>
            </a:ln>
            <a:extLst>
              <a:ext uri="{909E8E84-426E-40DD-AFC4-6F175D3DCCD1}">
                <a14:hiddenFill xmlns:a14="http://schemas.microsoft.com/office/drawing/2010/main">
                  <a:noFill/>
                </a14:hiddenFill>
              </a:ext>
            </a:extLst>
          </p:spPr>
        </p:cxnSp>
        <p:cxnSp>
          <p:nvCxnSpPr>
            <p:cNvPr id="19469" name="AutoShape 23">
              <a:extLst>
                <a:ext uri="{FF2B5EF4-FFF2-40B4-BE49-F238E27FC236}">
                  <a16:creationId xmlns:a16="http://schemas.microsoft.com/office/drawing/2014/main" id="{02FF4776-3E4E-4377-B12C-03669CD38EA5}"/>
                </a:ext>
              </a:extLst>
            </p:cNvPr>
            <p:cNvCxnSpPr>
              <a:cxnSpLocks noChangeShapeType="1"/>
              <a:stCxn id="19467" idx="3"/>
              <a:endCxn id="19465" idx="1"/>
            </p:cNvCxnSpPr>
            <p:nvPr/>
          </p:nvCxnSpPr>
          <p:spPr bwMode="auto">
            <a:xfrm>
              <a:off x="3888" y="3144"/>
              <a:ext cx="480" cy="0"/>
            </a:xfrm>
            <a:prstGeom prst="straightConnector1">
              <a:avLst/>
            </a:prstGeom>
            <a:noFill/>
            <a:ln w="38100">
              <a:solidFill>
                <a:schemeClr val="tx1"/>
              </a:solidFill>
              <a:prstDash val="dash"/>
              <a:round/>
              <a:headEnd/>
              <a:tailEnd type="arrow" w="lg" len="lg"/>
            </a:ln>
            <a:extLst>
              <a:ext uri="{909E8E84-426E-40DD-AFC4-6F175D3DCCD1}">
                <a14:hiddenFill xmlns:a14="http://schemas.microsoft.com/office/drawing/2010/main">
                  <a:noFill/>
                </a14:hiddenFill>
              </a:ext>
            </a:extLst>
          </p:spPr>
        </p:cxnSp>
        <p:sp>
          <p:nvSpPr>
            <p:cNvPr id="19470" name="Text Box 24">
              <a:extLst>
                <a:ext uri="{FF2B5EF4-FFF2-40B4-BE49-F238E27FC236}">
                  <a16:creationId xmlns:a16="http://schemas.microsoft.com/office/drawing/2014/main" id="{19C6C999-2813-4267-B5B4-22D50BAD07CE}"/>
                </a:ext>
              </a:extLst>
            </p:cNvPr>
            <p:cNvSpPr txBox="1">
              <a:spLocks noChangeArrowheads="1"/>
            </p:cNvSpPr>
            <p:nvPr/>
          </p:nvSpPr>
          <p:spPr bwMode="auto">
            <a:xfrm>
              <a:off x="3840" y="2884"/>
              <a:ext cx="480"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throw</a:t>
              </a:r>
            </a:p>
          </p:txBody>
        </p:sp>
        <p:sp>
          <p:nvSpPr>
            <p:cNvPr id="19471" name="Line 25">
              <a:extLst>
                <a:ext uri="{FF2B5EF4-FFF2-40B4-BE49-F238E27FC236}">
                  <a16:creationId xmlns:a16="http://schemas.microsoft.com/office/drawing/2014/main" id="{48C8D120-AAAA-4BEE-8C90-0FA85510C707}"/>
                </a:ext>
              </a:extLst>
            </p:cNvPr>
            <p:cNvSpPr>
              <a:spLocks noChangeShapeType="1"/>
            </p:cNvSpPr>
            <p:nvPr/>
          </p:nvSpPr>
          <p:spPr bwMode="auto">
            <a:xfrm flipH="1">
              <a:off x="3840" y="3312"/>
              <a:ext cx="528" cy="0"/>
            </a:xfrm>
            <a:prstGeom prst="line">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sp>
          <p:nvSpPr>
            <p:cNvPr id="19472" name="Text Box 26">
              <a:extLst>
                <a:ext uri="{FF2B5EF4-FFF2-40B4-BE49-F238E27FC236}">
                  <a16:creationId xmlns:a16="http://schemas.microsoft.com/office/drawing/2014/main" id="{897FAF44-C0A1-459E-B7C9-4FE3ED08C9BE}"/>
                </a:ext>
              </a:extLst>
            </p:cNvPr>
            <p:cNvSpPr txBox="1">
              <a:spLocks noChangeArrowheads="1"/>
            </p:cNvSpPr>
            <p:nvPr/>
          </p:nvSpPr>
          <p:spPr bwMode="auto">
            <a:xfrm>
              <a:off x="3840" y="3408"/>
              <a:ext cx="480"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push pass</a:t>
              </a:r>
            </a:p>
          </p:txBody>
        </p:sp>
        <p:sp>
          <p:nvSpPr>
            <p:cNvPr id="19473" name="Text Box 27">
              <a:extLst>
                <a:ext uri="{FF2B5EF4-FFF2-40B4-BE49-F238E27FC236}">
                  <a16:creationId xmlns:a16="http://schemas.microsoft.com/office/drawing/2014/main" id="{330CABDC-CAB8-457E-A1A5-756C229AA266}"/>
                </a:ext>
              </a:extLst>
            </p:cNvPr>
            <p:cNvSpPr txBox="1">
              <a:spLocks noChangeArrowheads="1"/>
            </p:cNvSpPr>
            <p:nvPr/>
          </p:nvSpPr>
          <p:spPr bwMode="auto">
            <a:xfrm>
              <a:off x="4896" y="3408"/>
              <a:ext cx="480"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push pass</a:t>
              </a:r>
            </a:p>
          </p:txBody>
        </p:sp>
        <p:sp>
          <p:nvSpPr>
            <p:cNvPr id="19474" name="Line 28">
              <a:extLst>
                <a:ext uri="{FF2B5EF4-FFF2-40B4-BE49-F238E27FC236}">
                  <a16:creationId xmlns:a16="http://schemas.microsoft.com/office/drawing/2014/main" id="{FCB30943-40A6-4742-AE2C-D81F6D540BC4}"/>
                </a:ext>
              </a:extLst>
            </p:cNvPr>
            <p:cNvSpPr>
              <a:spLocks noChangeShapeType="1"/>
            </p:cNvSpPr>
            <p:nvPr/>
          </p:nvSpPr>
          <p:spPr bwMode="auto">
            <a:xfrm>
              <a:off x="4848" y="3312"/>
              <a:ext cx="384" cy="0"/>
            </a:xfrm>
            <a:prstGeom prst="line">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sp>
          <p:nvSpPr>
            <p:cNvPr id="19475" name="Text Box 29">
              <a:extLst>
                <a:ext uri="{FF2B5EF4-FFF2-40B4-BE49-F238E27FC236}">
                  <a16:creationId xmlns:a16="http://schemas.microsoft.com/office/drawing/2014/main" id="{65265B9A-767F-41F7-B527-80BCEDE472C3}"/>
                </a:ext>
              </a:extLst>
            </p:cNvPr>
            <p:cNvSpPr txBox="1">
              <a:spLocks noChangeArrowheads="1"/>
            </p:cNvSpPr>
            <p:nvPr/>
          </p:nvSpPr>
          <p:spPr bwMode="auto">
            <a:xfrm>
              <a:off x="4896" y="2880"/>
              <a:ext cx="480"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throw</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a:extLst>
              <a:ext uri="{FF2B5EF4-FFF2-40B4-BE49-F238E27FC236}">
                <a16:creationId xmlns:a16="http://schemas.microsoft.com/office/drawing/2014/main" id="{CC86D48A-0DFB-4A92-A9D8-CB54CDE42396}"/>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20483" name="Slide Number Placeholder 3">
            <a:extLst>
              <a:ext uri="{FF2B5EF4-FFF2-40B4-BE49-F238E27FC236}">
                <a16:creationId xmlns:a16="http://schemas.microsoft.com/office/drawing/2014/main" id="{793F61A8-77B0-4ABB-9274-F9DB5CA29E0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A41F045-8A92-4D5F-A88D-E99342FBC3B1}" type="slidenum">
              <a:rPr lang="en-US" altLang="en-US"/>
              <a:pPr eaLnBrk="1" hangingPunct="1"/>
              <a:t>19</a:t>
            </a:fld>
            <a:endParaRPr lang="en-US" altLang="en-US"/>
          </a:p>
        </p:txBody>
      </p:sp>
      <p:sp>
        <p:nvSpPr>
          <p:cNvPr id="20484" name="Rectangle 2">
            <a:extLst>
              <a:ext uri="{FF2B5EF4-FFF2-40B4-BE49-F238E27FC236}">
                <a16:creationId xmlns:a16="http://schemas.microsoft.com/office/drawing/2014/main" id="{B4C13463-915D-49AC-9C1C-F45CD6E3D30D}"/>
              </a:ext>
            </a:extLst>
          </p:cNvPr>
          <p:cNvSpPr>
            <a:spLocks noGrp="1" noChangeArrowheads="1"/>
          </p:cNvSpPr>
          <p:nvPr>
            <p:ph type="title"/>
          </p:nvPr>
        </p:nvSpPr>
        <p:spPr/>
        <p:txBody>
          <a:bodyPr/>
          <a:lstStyle/>
          <a:p>
            <a:pPr eaLnBrk="1" hangingPunct="1"/>
            <a:r>
              <a:rPr lang="en-US" altLang="en-US"/>
              <a:t>Helpful Hint on Throw-Ins</a:t>
            </a:r>
          </a:p>
        </p:txBody>
      </p:sp>
      <p:pic>
        <p:nvPicPr>
          <p:cNvPr id="20485" name="Picture 3" descr="throwin">
            <a:extLst>
              <a:ext uri="{FF2B5EF4-FFF2-40B4-BE49-F238E27FC236}">
                <a16:creationId xmlns:a16="http://schemas.microsoft.com/office/drawing/2014/main" id="{D3530F25-8A6F-4AC8-BC6F-F73ADFD984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914400"/>
            <a:ext cx="4648200" cy="542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a:extLst>
              <a:ext uri="{FF2B5EF4-FFF2-40B4-BE49-F238E27FC236}">
                <a16:creationId xmlns:a16="http://schemas.microsoft.com/office/drawing/2014/main" id="{E7F7EF55-139F-4953-BC4B-C8B3DD0C6DB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3075" name="Slide Number Placeholder 4">
            <a:extLst>
              <a:ext uri="{FF2B5EF4-FFF2-40B4-BE49-F238E27FC236}">
                <a16:creationId xmlns:a16="http://schemas.microsoft.com/office/drawing/2014/main" id="{2866F775-66B5-43D6-AF44-5D7357A1370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97208B-6E7D-4ED4-BA84-2DC9F9D0204E}" type="slidenum">
              <a:rPr lang="en-US" altLang="en-US"/>
              <a:pPr eaLnBrk="1" hangingPunct="1"/>
              <a:t>2</a:t>
            </a:fld>
            <a:endParaRPr lang="en-US" altLang="en-US"/>
          </a:p>
        </p:txBody>
      </p:sp>
      <p:sp>
        <p:nvSpPr>
          <p:cNvPr id="3076" name="Rectangle 2">
            <a:extLst>
              <a:ext uri="{FF2B5EF4-FFF2-40B4-BE49-F238E27FC236}">
                <a16:creationId xmlns:a16="http://schemas.microsoft.com/office/drawing/2014/main" id="{58F064D2-F61A-4E61-A194-CA5860E9B6EE}"/>
              </a:ext>
            </a:extLst>
          </p:cNvPr>
          <p:cNvSpPr>
            <a:spLocks noGrp="1" noChangeArrowheads="1"/>
          </p:cNvSpPr>
          <p:nvPr>
            <p:ph type="title"/>
          </p:nvPr>
        </p:nvSpPr>
        <p:spPr/>
        <p:txBody>
          <a:bodyPr/>
          <a:lstStyle/>
          <a:p>
            <a:pPr eaLnBrk="1" hangingPunct="1"/>
            <a:r>
              <a:rPr lang="en-US" altLang="en-US"/>
              <a:t>Introduction</a:t>
            </a:r>
          </a:p>
        </p:txBody>
      </p:sp>
      <p:sp>
        <p:nvSpPr>
          <p:cNvPr id="3077" name="Rectangle 3">
            <a:extLst>
              <a:ext uri="{FF2B5EF4-FFF2-40B4-BE49-F238E27FC236}">
                <a16:creationId xmlns:a16="http://schemas.microsoft.com/office/drawing/2014/main" id="{82A47823-007C-422B-B6B6-053690D10304}"/>
              </a:ext>
            </a:extLst>
          </p:cNvPr>
          <p:cNvSpPr>
            <a:spLocks noGrp="1" noChangeArrowheads="1"/>
          </p:cNvSpPr>
          <p:nvPr>
            <p:ph type="body" idx="1"/>
          </p:nvPr>
        </p:nvSpPr>
        <p:spPr/>
        <p:txBody>
          <a:bodyPr/>
          <a:lstStyle/>
          <a:p>
            <a:pPr eaLnBrk="1" hangingPunct="1"/>
            <a:r>
              <a:rPr lang="en-US" altLang="en-US"/>
              <a:t>This coaching guide bridges the gap between the official AYSO Under 10 coaching manual and the practical realities of coaching a team with just one game and hour of practice each week</a:t>
            </a:r>
          </a:p>
          <a:p>
            <a:pPr eaLnBrk="1" hangingPunct="1"/>
            <a:r>
              <a:rPr lang="en-US" altLang="en-US"/>
              <a:t>The guide features </a:t>
            </a:r>
          </a:p>
          <a:p>
            <a:pPr lvl="1" eaLnBrk="1" hangingPunct="1"/>
            <a:r>
              <a:rPr lang="en-US" altLang="en-US"/>
              <a:t>Keys to success</a:t>
            </a:r>
          </a:p>
          <a:p>
            <a:pPr lvl="1" eaLnBrk="1" hangingPunct="1"/>
            <a:r>
              <a:rPr lang="en-US" altLang="en-US"/>
              <a:t>How to organize a practice</a:t>
            </a:r>
          </a:p>
          <a:p>
            <a:pPr lvl="1" eaLnBrk="1" hangingPunct="1"/>
            <a:r>
              <a:rPr lang="en-US" altLang="en-US"/>
              <a:t>Practice plans for 10 weeks</a:t>
            </a:r>
          </a:p>
          <a:p>
            <a:pPr lvl="1" eaLnBrk="1" hangingPunct="1"/>
            <a:r>
              <a:rPr lang="en-US" altLang="en-US"/>
              <a:t>Tips on each of the exercises, drills and scrimmage games</a:t>
            </a:r>
          </a:p>
          <a:p>
            <a:pPr lvl="1" eaLnBrk="1" hangingPunct="1"/>
            <a:r>
              <a:rPr lang="en-US" altLang="en-US"/>
              <a:t>Goalkeeping 101</a:t>
            </a:r>
          </a:p>
          <a:p>
            <a:pPr lvl="1" eaLnBrk="1" hangingPunct="1"/>
            <a:r>
              <a:rPr lang="en-US" altLang="en-US"/>
              <a:t>How to coach a game</a:t>
            </a:r>
          </a:p>
          <a:p>
            <a:pPr eaLnBrk="1" hangingPunct="1"/>
            <a:r>
              <a:rPr lang="en-US" altLang="en-US"/>
              <a:t>The practice plans are </a:t>
            </a:r>
            <a:r>
              <a:rPr lang="en-US" altLang="en-US" u="sng"/>
              <a:t>mandatory</a:t>
            </a:r>
            <a:r>
              <a:rPr lang="en-US" altLang="en-US"/>
              <a:t> for coaches in their first or second year of coaching Under 10 and they are strongly recommended to more experienced coaches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a:extLst>
              <a:ext uri="{FF2B5EF4-FFF2-40B4-BE49-F238E27FC236}">
                <a16:creationId xmlns:a16="http://schemas.microsoft.com/office/drawing/2014/main" id="{7219E6D0-AD4B-4498-A3B4-A3AEB33E05A1}"/>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21507" name="Slide Number Placeholder 4">
            <a:extLst>
              <a:ext uri="{FF2B5EF4-FFF2-40B4-BE49-F238E27FC236}">
                <a16:creationId xmlns:a16="http://schemas.microsoft.com/office/drawing/2014/main" id="{F1B88E4E-A970-4D90-ACCB-A92D34355B9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51C295-1521-4211-91DF-24F7951ED0AA}" type="slidenum">
              <a:rPr lang="en-US" altLang="en-US"/>
              <a:pPr eaLnBrk="1" hangingPunct="1"/>
              <a:t>20</a:t>
            </a:fld>
            <a:endParaRPr lang="en-US" altLang="en-US"/>
          </a:p>
        </p:txBody>
      </p:sp>
      <p:sp>
        <p:nvSpPr>
          <p:cNvPr id="21508" name="Rectangle 2">
            <a:extLst>
              <a:ext uri="{FF2B5EF4-FFF2-40B4-BE49-F238E27FC236}">
                <a16:creationId xmlns:a16="http://schemas.microsoft.com/office/drawing/2014/main" id="{ED43D98D-4FD1-4F69-A21A-D4CCEE0F8D16}"/>
              </a:ext>
            </a:extLst>
          </p:cNvPr>
          <p:cNvSpPr>
            <a:spLocks noGrp="1" noChangeArrowheads="1"/>
          </p:cNvSpPr>
          <p:nvPr>
            <p:ph type="title"/>
          </p:nvPr>
        </p:nvSpPr>
        <p:spPr/>
        <p:txBody>
          <a:bodyPr/>
          <a:lstStyle/>
          <a:p>
            <a:pPr eaLnBrk="1" hangingPunct="1"/>
            <a:r>
              <a:rPr lang="en-US" altLang="en-US"/>
              <a:t>	Passing/Get Open Drills	Week 2</a:t>
            </a:r>
          </a:p>
        </p:txBody>
      </p:sp>
      <p:sp>
        <p:nvSpPr>
          <p:cNvPr id="21509" name="Rectangle 3">
            <a:extLst>
              <a:ext uri="{FF2B5EF4-FFF2-40B4-BE49-F238E27FC236}">
                <a16:creationId xmlns:a16="http://schemas.microsoft.com/office/drawing/2014/main" id="{4547DB67-0086-47AD-B2EF-321E60BDEA1C}"/>
              </a:ext>
            </a:extLst>
          </p:cNvPr>
          <p:cNvSpPr>
            <a:spLocks noGrp="1" noChangeArrowheads="1"/>
          </p:cNvSpPr>
          <p:nvPr>
            <p:ph type="body" idx="1"/>
          </p:nvPr>
        </p:nvSpPr>
        <p:spPr>
          <a:xfrm>
            <a:off x="457200" y="914400"/>
            <a:ext cx="5334000" cy="5715000"/>
          </a:xfrm>
        </p:spPr>
        <p:txBody>
          <a:bodyPr/>
          <a:lstStyle/>
          <a:p>
            <a:pPr eaLnBrk="1" hangingPunct="1">
              <a:lnSpc>
                <a:spcPct val="90000"/>
              </a:lnSpc>
            </a:pPr>
            <a:r>
              <a:rPr lang="en-US" altLang="en-US"/>
              <a:t>You may only have time for one of these</a:t>
            </a:r>
          </a:p>
          <a:p>
            <a:pPr eaLnBrk="1" hangingPunct="1">
              <a:lnSpc>
                <a:spcPct val="90000"/>
              </a:lnSpc>
            </a:pPr>
            <a:r>
              <a:rPr lang="en-US" altLang="en-US"/>
              <a:t>#1 Switching </a:t>
            </a:r>
          </a:p>
          <a:p>
            <a:pPr lvl="1" eaLnBrk="1" hangingPunct="1">
              <a:lnSpc>
                <a:spcPct val="90000"/>
              </a:lnSpc>
            </a:pPr>
            <a:r>
              <a:rPr lang="en-US" altLang="en-US"/>
              <a:t>P1 passes to R1; R1 passes back; then R1 and R2 trade places; receiver calls “Ball” before P1 passes</a:t>
            </a:r>
          </a:p>
          <a:p>
            <a:pPr lvl="1" eaLnBrk="1" hangingPunct="1">
              <a:lnSpc>
                <a:spcPct val="90000"/>
              </a:lnSpc>
            </a:pPr>
            <a:r>
              <a:rPr lang="en-US" altLang="en-US"/>
              <a:t>Progressions:</a:t>
            </a:r>
          </a:p>
          <a:p>
            <a:pPr lvl="2" eaLnBrk="1" hangingPunct="1">
              <a:lnSpc>
                <a:spcPct val="90000"/>
              </a:lnSpc>
            </a:pPr>
            <a:r>
              <a:rPr lang="en-US" altLang="en-US"/>
              <a:t>P1 passes ahead of R1 (“lead pass”); R1 and pass arrive at cone at same time</a:t>
            </a:r>
          </a:p>
          <a:p>
            <a:pPr lvl="2" eaLnBrk="1" hangingPunct="1">
              <a:lnSpc>
                <a:spcPct val="90000"/>
              </a:lnSpc>
            </a:pPr>
            <a:r>
              <a:rPr lang="en-US" altLang="en-US"/>
              <a:t>P1 passes to either receiver</a:t>
            </a:r>
          </a:p>
          <a:p>
            <a:pPr lvl="2" eaLnBrk="1" hangingPunct="1">
              <a:lnSpc>
                <a:spcPct val="90000"/>
              </a:lnSpc>
            </a:pPr>
            <a:r>
              <a:rPr lang="en-US" altLang="en-US"/>
              <a:t>P1 must do 360</a:t>
            </a:r>
            <a:r>
              <a:rPr lang="en-US" altLang="en-US">
                <a:cs typeface="Arial" panose="020B0604020202020204" pitchFamily="34" charset="0"/>
              </a:rPr>
              <a:t>° turn before passing</a:t>
            </a:r>
            <a:endParaRPr lang="en-US" altLang="en-US"/>
          </a:p>
          <a:p>
            <a:pPr eaLnBrk="1" hangingPunct="1">
              <a:lnSpc>
                <a:spcPct val="90000"/>
              </a:lnSpc>
            </a:pPr>
            <a:r>
              <a:rPr lang="en-US" altLang="en-US"/>
              <a:t>#2 Getting Open (more advanced)</a:t>
            </a:r>
          </a:p>
          <a:p>
            <a:pPr lvl="1" eaLnBrk="1" hangingPunct="1">
              <a:lnSpc>
                <a:spcPct val="90000"/>
              </a:lnSpc>
            </a:pPr>
            <a:r>
              <a:rPr lang="en-US" altLang="en-US"/>
              <a:t>D faces P1 but may not tackle</a:t>
            </a:r>
          </a:p>
          <a:p>
            <a:pPr lvl="1" eaLnBrk="1" hangingPunct="1">
              <a:lnSpc>
                <a:spcPct val="90000"/>
              </a:lnSpc>
            </a:pPr>
            <a:r>
              <a:rPr lang="en-US" altLang="en-US"/>
              <a:t>R makes quick changes of direction to get open – shuttle run is best</a:t>
            </a:r>
          </a:p>
          <a:p>
            <a:pPr lvl="1" eaLnBrk="1" hangingPunct="1">
              <a:lnSpc>
                <a:spcPct val="90000"/>
              </a:lnSpc>
            </a:pPr>
            <a:r>
              <a:rPr lang="en-US" altLang="en-US"/>
              <a:t>P1 passes to R when R is open in or (progression) on way to cone area</a:t>
            </a:r>
          </a:p>
        </p:txBody>
      </p:sp>
      <p:grpSp>
        <p:nvGrpSpPr>
          <p:cNvPr id="21510" name="Group 80">
            <a:extLst>
              <a:ext uri="{FF2B5EF4-FFF2-40B4-BE49-F238E27FC236}">
                <a16:creationId xmlns:a16="http://schemas.microsoft.com/office/drawing/2014/main" id="{AD35FAA2-4C77-45B8-B7C4-E19EF3E8B399}"/>
              </a:ext>
            </a:extLst>
          </p:cNvPr>
          <p:cNvGrpSpPr>
            <a:grpSpLocks/>
          </p:cNvGrpSpPr>
          <p:nvPr/>
        </p:nvGrpSpPr>
        <p:grpSpPr bwMode="auto">
          <a:xfrm>
            <a:off x="5715000" y="4114800"/>
            <a:ext cx="3200400" cy="1828800"/>
            <a:chOff x="3600" y="2928"/>
            <a:chExt cx="2016" cy="1152"/>
          </a:xfrm>
        </p:grpSpPr>
        <p:sp>
          <p:nvSpPr>
            <p:cNvPr id="21524" name="Rectangle 5">
              <a:extLst>
                <a:ext uri="{FF2B5EF4-FFF2-40B4-BE49-F238E27FC236}">
                  <a16:creationId xmlns:a16="http://schemas.microsoft.com/office/drawing/2014/main" id="{3F0373B5-8A5E-4FD7-952E-E5D9FDD81AE4}"/>
                </a:ext>
              </a:extLst>
            </p:cNvPr>
            <p:cNvSpPr>
              <a:spLocks noChangeArrowheads="1"/>
            </p:cNvSpPr>
            <p:nvPr/>
          </p:nvSpPr>
          <p:spPr bwMode="auto">
            <a:xfrm>
              <a:off x="3600" y="2928"/>
              <a:ext cx="2016" cy="1152"/>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cs typeface="Arial" panose="020B0604020202020204" pitchFamily="34" charset="0"/>
              </a:endParaRPr>
            </a:p>
          </p:txBody>
        </p:sp>
        <p:sp>
          <p:nvSpPr>
            <p:cNvPr id="21525" name="Line 14">
              <a:extLst>
                <a:ext uri="{FF2B5EF4-FFF2-40B4-BE49-F238E27FC236}">
                  <a16:creationId xmlns:a16="http://schemas.microsoft.com/office/drawing/2014/main" id="{0E6B981C-D77F-49C2-A287-BC81A14DFAE0}"/>
                </a:ext>
              </a:extLst>
            </p:cNvPr>
            <p:cNvSpPr>
              <a:spLocks noChangeShapeType="1"/>
            </p:cNvSpPr>
            <p:nvPr/>
          </p:nvSpPr>
          <p:spPr bwMode="auto">
            <a:xfrm flipH="1">
              <a:off x="4272" y="3264"/>
              <a:ext cx="1008"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26" name="Line 15">
              <a:extLst>
                <a:ext uri="{FF2B5EF4-FFF2-40B4-BE49-F238E27FC236}">
                  <a16:creationId xmlns:a16="http://schemas.microsoft.com/office/drawing/2014/main" id="{CC9EF063-3E93-461D-AB56-741932BE2FA0}"/>
                </a:ext>
              </a:extLst>
            </p:cNvPr>
            <p:cNvSpPr>
              <a:spLocks noChangeShapeType="1"/>
            </p:cNvSpPr>
            <p:nvPr/>
          </p:nvSpPr>
          <p:spPr bwMode="auto">
            <a:xfrm flipV="1">
              <a:off x="4272" y="3360"/>
              <a:ext cx="1008"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1527" name="Group 45">
              <a:extLst>
                <a:ext uri="{FF2B5EF4-FFF2-40B4-BE49-F238E27FC236}">
                  <a16:creationId xmlns:a16="http://schemas.microsoft.com/office/drawing/2014/main" id="{3C6D7FB2-56CA-4B7B-910C-C78212B91397}"/>
                </a:ext>
              </a:extLst>
            </p:cNvPr>
            <p:cNvGrpSpPr>
              <a:grpSpLocks/>
            </p:cNvGrpSpPr>
            <p:nvPr/>
          </p:nvGrpSpPr>
          <p:grpSpPr bwMode="auto">
            <a:xfrm>
              <a:off x="3657" y="3072"/>
              <a:ext cx="327" cy="480"/>
              <a:chOff x="3657" y="1488"/>
              <a:chExt cx="327" cy="480"/>
            </a:xfrm>
          </p:grpSpPr>
          <p:sp>
            <p:nvSpPr>
              <p:cNvPr id="21542" name="Text Box 25">
                <a:extLst>
                  <a:ext uri="{FF2B5EF4-FFF2-40B4-BE49-F238E27FC236}">
                    <a16:creationId xmlns:a16="http://schemas.microsoft.com/office/drawing/2014/main" id="{755CF308-5926-4C02-8AB7-11A0D80E230C}"/>
                  </a:ext>
                </a:extLst>
              </p:cNvPr>
              <p:cNvSpPr txBox="1">
                <a:spLocks noChangeArrowheads="1"/>
              </p:cNvSpPr>
              <p:nvPr/>
            </p:nvSpPr>
            <p:spPr bwMode="auto">
              <a:xfrm>
                <a:off x="3657" y="1655"/>
                <a:ext cx="8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cs typeface="Arial" panose="020B0604020202020204" pitchFamily="34" charset="0"/>
                  </a:rPr>
                  <a:t>●</a:t>
                </a:r>
              </a:p>
            </p:txBody>
          </p:sp>
          <p:sp>
            <p:nvSpPr>
              <p:cNvPr id="21543" name="Text Box 26">
                <a:extLst>
                  <a:ext uri="{FF2B5EF4-FFF2-40B4-BE49-F238E27FC236}">
                    <a16:creationId xmlns:a16="http://schemas.microsoft.com/office/drawing/2014/main" id="{A544351D-595B-4783-B22D-63B4DF8E02B8}"/>
                  </a:ext>
                </a:extLst>
              </p:cNvPr>
              <p:cNvSpPr txBox="1">
                <a:spLocks noChangeArrowheads="1"/>
              </p:cNvSpPr>
              <p:nvPr/>
            </p:nvSpPr>
            <p:spPr bwMode="auto">
              <a:xfrm>
                <a:off x="3657" y="1795"/>
                <a:ext cx="8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cs typeface="Arial" panose="020B0604020202020204" pitchFamily="34" charset="0"/>
                  </a:rPr>
                  <a:t>●</a:t>
                </a:r>
              </a:p>
            </p:txBody>
          </p:sp>
          <p:sp>
            <p:nvSpPr>
              <p:cNvPr id="21544" name="Text Box 28">
                <a:extLst>
                  <a:ext uri="{FF2B5EF4-FFF2-40B4-BE49-F238E27FC236}">
                    <a16:creationId xmlns:a16="http://schemas.microsoft.com/office/drawing/2014/main" id="{3C8E415B-98F4-4DFF-A27D-23C1A97DE000}"/>
                  </a:ext>
                </a:extLst>
              </p:cNvPr>
              <p:cNvSpPr txBox="1">
                <a:spLocks noChangeArrowheads="1"/>
              </p:cNvSpPr>
              <p:nvPr/>
            </p:nvSpPr>
            <p:spPr bwMode="auto">
              <a:xfrm>
                <a:off x="3897" y="1488"/>
                <a:ext cx="8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cs typeface="Arial" panose="020B0604020202020204" pitchFamily="34" charset="0"/>
                  </a:rPr>
                  <a:t>●</a:t>
                </a:r>
              </a:p>
            </p:txBody>
          </p:sp>
          <p:sp>
            <p:nvSpPr>
              <p:cNvPr id="21545" name="Text Box 29">
                <a:extLst>
                  <a:ext uri="{FF2B5EF4-FFF2-40B4-BE49-F238E27FC236}">
                    <a16:creationId xmlns:a16="http://schemas.microsoft.com/office/drawing/2014/main" id="{C43903C9-3D1E-4424-BD73-5FA8CA8CCFC6}"/>
                  </a:ext>
                </a:extLst>
              </p:cNvPr>
              <p:cNvSpPr txBox="1">
                <a:spLocks noChangeArrowheads="1"/>
              </p:cNvSpPr>
              <p:nvPr/>
            </p:nvSpPr>
            <p:spPr bwMode="auto">
              <a:xfrm>
                <a:off x="3753" y="1536"/>
                <a:ext cx="8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cs typeface="Arial" panose="020B0604020202020204" pitchFamily="34" charset="0"/>
                  </a:rPr>
                  <a:t>●</a:t>
                </a:r>
              </a:p>
            </p:txBody>
          </p:sp>
        </p:grpSp>
        <p:sp>
          <p:nvSpPr>
            <p:cNvPr id="21528" name="Text Box 30">
              <a:extLst>
                <a:ext uri="{FF2B5EF4-FFF2-40B4-BE49-F238E27FC236}">
                  <a16:creationId xmlns:a16="http://schemas.microsoft.com/office/drawing/2014/main" id="{20CCC901-1FF3-474C-86DA-A233EF7AAA75}"/>
                </a:ext>
              </a:extLst>
            </p:cNvPr>
            <p:cNvSpPr txBox="1">
              <a:spLocks noChangeArrowheads="1"/>
            </p:cNvSpPr>
            <p:nvPr/>
          </p:nvSpPr>
          <p:spPr bwMode="auto">
            <a:xfrm>
              <a:off x="5481" y="3239"/>
              <a:ext cx="8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cs typeface="Arial" panose="020B0604020202020204" pitchFamily="34" charset="0"/>
                </a:rPr>
                <a:t>●</a:t>
              </a:r>
            </a:p>
          </p:txBody>
        </p:sp>
        <p:sp>
          <p:nvSpPr>
            <p:cNvPr id="21529" name="Text Box 31">
              <a:extLst>
                <a:ext uri="{FF2B5EF4-FFF2-40B4-BE49-F238E27FC236}">
                  <a16:creationId xmlns:a16="http://schemas.microsoft.com/office/drawing/2014/main" id="{F7F54042-A356-4E69-8ACE-E2409B5DCCBF}"/>
                </a:ext>
              </a:extLst>
            </p:cNvPr>
            <p:cNvSpPr txBox="1">
              <a:spLocks noChangeArrowheads="1"/>
            </p:cNvSpPr>
            <p:nvPr/>
          </p:nvSpPr>
          <p:spPr bwMode="auto">
            <a:xfrm>
              <a:off x="5481" y="3379"/>
              <a:ext cx="8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cs typeface="Arial" panose="020B0604020202020204" pitchFamily="34" charset="0"/>
                </a:rPr>
                <a:t>●</a:t>
              </a:r>
            </a:p>
          </p:txBody>
        </p:sp>
        <p:sp>
          <p:nvSpPr>
            <p:cNvPr id="21530" name="Text Box 32">
              <a:extLst>
                <a:ext uri="{FF2B5EF4-FFF2-40B4-BE49-F238E27FC236}">
                  <a16:creationId xmlns:a16="http://schemas.microsoft.com/office/drawing/2014/main" id="{6778E67D-C26C-4D79-A393-48A696EE122D}"/>
                </a:ext>
              </a:extLst>
            </p:cNvPr>
            <p:cNvSpPr txBox="1">
              <a:spLocks noChangeArrowheads="1"/>
            </p:cNvSpPr>
            <p:nvPr/>
          </p:nvSpPr>
          <p:spPr bwMode="auto">
            <a:xfrm>
              <a:off x="5184" y="3072"/>
              <a:ext cx="8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cs typeface="Arial" panose="020B0604020202020204" pitchFamily="34" charset="0"/>
                </a:rPr>
                <a:t>●</a:t>
              </a:r>
            </a:p>
          </p:txBody>
        </p:sp>
        <p:sp>
          <p:nvSpPr>
            <p:cNvPr id="21531" name="Text Box 33">
              <a:extLst>
                <a:ext uri="{FF2B5EF4-FFF2-40B4-BE49-F238E27FC236}">
                  <a16:creationId xmlns:a16="http://schemas.microsoft.com/office/drawing/2014/main" id="{5D8965AD-9CFB-44E4-B583-9180D18A8BDE}"/>
                </a:ext>
              </a:extLst>
            </p:cNvPr>
            <p:cNvSpPr txBox="1">
              <a:spLocks noChangeArrowheads="1"/>
            </p:cNvSpPr>
            <p:nvPr/>
          </p:nvSpPr>
          <p:spPr bwMode="auto">
            <a:xfrm>
              <a:off x="5376" y="3120"/>
              <a:ext cx="8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cs typeface="Arial" panose="020B0604020202020204" pitchFamily="34" charset="0"/>
                </a:rPr>
                <a:t>●</a:t>
              </a:r>
            </a:p>
          </p:txBody>
        </p:sp>
        <p:sp>
          <p:nvSpPr>
            <p:cNvPr id="21532" name="Text Box 34">
              <a:extLst>
                <a:ext uri="{FF2B5EF4-FFF2-40B4-BE49-F238E27FC236}">
                  <a16:creationId xmlns:a16="http://schemas.microsoft.com/office/drawing/2014/main" id="{BF2CE6A2-8135-4D78-9419-B95A2B6EEBAE}"/>
                </a:ext>
              </a:extLst>
            </p:cNvPr>
            <p:cNvSpPr txBox="1">
              <a:spLocks noChangeArrowheads="1"/>
            </p:cNvSpPr>
            <p:nvPr/>
          </p:nvSpPr>
          <p:spPr bwMode="auto">
            <a:xfrm>
              <a:off x="4032" y="3792"/>
              <a:ext cx="8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cs typeface="Arial" panose="020B0604020202020204" pitchFamily="34" charset="0"/>
                </a:rPr>
                <a:t>●</a:t>
              </a:r>
            </a:p>
          </p:txBody>
        </p:sp>
        <p:sp>
          <p:nvSpPr>
            <p:cNvPr id="21533" name="Text Box 37">
              <a:extLst>
                <a:ext uri="{FF2B5EF4-FFF2-40B4-BE49-F238E27FC236}">
                  <a16:creationId xmlns:a16="http://schemas.microsoft.com/office/drawing/2014/main" id="{D8F9DC04-A5C5-4EE0-8EA7-5F80774EDFAE}"/>
                </a:ext>
              </a:extLst>
            </p:cNvPr>
            <p:cNvSpPr txBox="1">
              <a:spLocks noChangeArrowheads="1"/>
            </p:cNvSpPr>
            <p:nvPr/>
          </p:nvSpPr>
          <p:spPr bwMode="auto">
            <a:xfrm>
              <a:off x="5049" y="3763"/>
              <a:ext cx="8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cs typeface="Arial" panose="020B0604020202020204" pitchFamily="34" charset="0"/>
                </a:rPr>
                <a:t>●</a:t>
              </a:r>
            </a:p>
          </p:txBody>
        </p:sp>
        <p:sp>
          <p:nvSpPr>
            <p:cNvPr id="21534" name="Text Box 39">
              <a:extLst>
                <a:ext uri="{FF2B5EF4-FFF2-40B4-BE49-F238E27FC236}">
                  <a16:creationId xmlns:a16="http://schemas.microsoft.com/office/drawing/2014/main" id="{74D52647-044D-426F-B1C1-96393C403071}"/>
                </a:ext>
              </a:extLst>
            </p:cNvPr>
            <p:cNvSpPr txBox="1">
              <a:spLocks noChangeArrowheads="1"/>
            </p:cNvSpPr>
            <p:nvPr/>
          </p:nvSpPr>
          <p:spPr bwMode="auto">
            <a:xfrm>
              <a:off x="4478" y="3840"/>
              <a:ext cx="322" cy="230"/>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P1</a:t>
              </a:r>
              <a:endParaRPr lang="en-US" altLang="en-US" sz="1200"/>
            </a:p>
            <a:p>
              <a:pPr algn="ctr" eaLnBrk="1" hangingPunct="1">
                <a:lnSpc>
                  <a:spcPct val="80000"/>
                </a:lnSpc>
              </a:pPr>
              <a:r>
                <a:rPr lang="en-US" altLang="en-US" sz="1200"/>
                <a:t>passer</a:t>
              </a:r>
            </a:p>
          </p:txBody>
        </p:sp>
        <p:sp>
          <p:nvSpPr>
            <p:cNvPr id="21535" name="Text Box 40">
              <a:extLst>
                <a:ext uri="{FF2B5EF4-FFF2-40B4-BE49-F238E27FC236}">
                  <a16:creationId xmlns:a16="http://schemas.microsoft.com/office/drawing/2014/main" id="{5C1A7A9A-80CB-42A2-93AF-6899712AF023}"/>
                </a:ext>
              </a:extLst>
            </p:cNvPr>
            <p:cNvSpPr txBox="1">
              <a:spLocks noChangeArrowheads="1"/>
            </p:cNvSpPr>
            <p:nvPr/>
          </p:nvSpPr>
          <p:spPr bwMode="auto">
            <a:xfrm>
              <a:off x="4368" y="3466"/>
              <a:ext cx="48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D</a:t>
              </a:r>
              <a:endParaRPr lang="en-US" altLang="en-US" sz="1200"/>
            </a:p>
            <a:p>
              <a:pPr algn="ctr" eaLnBrk="1" hangingPunct="1">
                <a:lnSpc>
                  <a:spcPct val="80000"/>
                </a:lnSpc>
              </a:pPr>
              <a:r>
                <a:rPr lang="en-US" altLang="en-US" sz="1200"/>
                <a:t>defender</a:t>
              </a:r>
              <a:endParaRPr lang="en-US" altLang="en-US"/>
            </a:p>
          </p:txBody>
        </p:sp>
        <p:sp>
          <p:nvSpPr>
            <p:cNvPr id="21536" name="Text Box 42">
              <a:extLst>
                <a:ext uri="{FF2B5EF4-FFF2-40B4-BE49-F238E27FC236}">
                  <a16:creationId xmlns:a16="http://schemas.microsoft.com/office/drawing/2014/main" id="{43E48A52-0C50-4F5B-AC44-4D025CFC30FA}"/>
                </a:ext>
              </a:extLst>
            </p:cNvPr>
            <p:cNvSpPr txBox="1">
              <a:spLocks noChangeArrowheads="1"/>
            </p:cNvSpPr>
            <p:nvPr/>
          </p:nvSpPr>
          <p:spPr bwMode="auto">
            <a:xfrm>
              <a:off x="3792" y="3226"/>
              <a:ext cx="384" cy="230"/>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R</a:t>
              </a:r>
              <a:endParaRPr lang="en-US" altLang="en-US" sz="1200"/>
            </a:p>
            <a:p>
              <a:pPr algn="ctr" eaLnBrk="1" hangingPunct="1">
                <a:lnSpc>
                  <a:spcPct val="80000"/>
                </a:lnSpc>
              </a:pPr>
              <a:r>
                <a:rPr lang="en-US" altLang="en-US" sz="1200"/>
                <a:t>receiver</a:t>
              </a:r>
            </a:p>
          </p:txBody>
        </p:sp>
        <p:pic>
          <p:nvPicPr>
            <p:cNvPr id="21537" name="Picture 43" descr="ball_sml_ph">
              <a:extLst>
                <a:ext uri="{FF2B5EF4-FFF2-40B4-BE49-F238E27FC236}">
                  <a16:creationId xmlns:a16="http://schemas.microsoft.com/office/drawing/2014/main" id="{0F9E46A0-5898-4938-9589-BBE7E0815B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6" y="3840"/>
              <a:ext cx="9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38" name="Rectangle 44">
              <a:extLst>
                <a:ext uri="{FF2B5EF4-FFF2-40B4-BE49-F238E27FC236}">
                  <a16:creationId xmlns:a16="http://schemas.microsoft.com/office/drawing/2014/main" id="{F7D8D149-80BC-4DCE-9E1F-6DCAD00CA547}"/>
                </a:ext>
              </a:extLst>
            </p:cNvPr>
            <p:cNvSpPr>
              <a:spLocks noChangeArrowheads="1"/>
            </p:cNvSpPr>
            <p:nvPr/>
          </p:nvSpPr>
          <p:spPr bwMode="auto">
            <a:xfrm>
              <a:off x="3648" y="3859"/>
              <a:ext cx="16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#2</a:t>
              </a:r>
            </a:p>
          </p:txBody>
        </p:sp>
        <p:sp>
          <p:nvSpPr>
            <p:cNvPr id="21539" name="Rectangle 47">
              <a:extLst>
                <a:ext uri="{FF2B5EF4-FFF2-40B4-BE49-F238E27FC236}">
                  <a16:creationId xmlns:a16="http://schemas.microsoft.com/office/drawing/2014/main" id="{F248BD28-9A71-4B1C-99EB-E72F181C6F96}"/>
                </a:ext>
              </a:extLst>
            </p:cNvPr>
            <p:cNvSpPr>
              <a:spLocks noChangeArrowheads="1"/>
            </p:cNvSpPr>
            <p:nvPr/>
          </p:nvSpPr>
          <p:spPr bwMode="auto">
            <a:xfrm>
              <a:off x="5136" y="2976"/>
              <a:ext cx="42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cone area</a:t>
              </a:r>
            </a:p>
          </p:txBody>
        </p:sp>
        <p:sp>
          <p:nvSpPr>
            <p:cNvPr id="21540" name="Rectangle 48">
              <a:extLst>
                <a:ext uri="{FF2B5EF4-FFF2-40B4-BE49-F238E27FC236}">
                  <a16:creationId xmlns:a16="http://schemas.microsoft.com/office/drawing/2014/main" id="{6115070B-0A9B-4C36-B535-5C74F54CAF02}"/>
                </a:ext>
              </a:extLst>
            </p:cNvPr>
            <p:cNvSpPr>
              <a:spLocks noChangeArrowheads="1"/>
            </p:cNvSpPr>
            <p:nvPr/>
          </p:nvSpPr>
          <p:spPr bwMode="auto">
            <a:xfrm>
              <a:off x="3648" y="2976"/>
              <a:ext cx="42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cone area</a:t>
              </a:r>
            </a:p>
          </p:txBody>
        </p:sp>
        <p:sp>
          <p:nvSpPr>
            <p:cNvPr id="21541" name="Text Box 55">
              <a:extLst>
                <a:ext uri="{FF2B5EF4-FFF2-40B4-BE49-F238E27FC236}">
                  <a16:creationId xmlns:a16="http://schemas.microsoft.com/office/drawing/2014/main" id="{182FA1DA-C727-4A0D-8BCB-A3D201E79982}"/>
                </a:ext>
              </a:extLst>
            </p:cNvPr>
            <p:cNvSpPr txBox="1">
              <a:spLocks noChangeArrowheads="1"/>
            </p:cNvSpPr>
            <p:nvPr/>
          </p:nvSpPr>
          <p:spPr bwMode="auto">
            <a:xfrm>
              <a:off x="4176" y="2976"/>
              <a:ext cx="864" cy="92"/>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make wide enough</a:t>
              </a:r>
            </a:p>
          </p:txBody>
        </p:sp>
      </p:grpSp>
      <p:grpSp>
        <p:nvGrpSpPr>
          <p:cNvPr id="21511" name="Group 79">
            <a:extLst>
              <a:ext uri="{FF2B5EF4-FFF2-40B4-BE49-F238E27FC236}">
                <a16:creationId xmlns:a16="http://schemas.microsoft.com/office/drawing/2014/main" id="{E2FD1FE8-18D2-49A7-BBCB-04528DEE38E1}"/>
              </a:ext>
            </a:extLst>
          </p:cNvPr>
          <p:cNvGrpSpPr>
            <a:grpSpLocks/>
          </p:cNvGrpSpPr>
          <p:nvPr/>
        </p:nvGrpSpPr>
        <p:grpSpPr bwMode="auto">
          <a:xfrm>
            <a:off x="5715000" y="1066800"/>
            <a:ext cx="3200400" cy="1828800"/>
            <a:chOff x="3600" y="1728"/>
            <a:chExt cx="2016" cy="1152"/>
          </a:xfrm>
        </p:grpSpPr>
        <p:sp>
          <p:nvSpPr>
            <p:cNvPr id="21512" name="Rectangle 57">
              <a:extLst>
                <a:ext uri="{FF2B5EF4-FFF2-40B4-BE49-F238E27FC236}">
                  <a16:creationId xmlns:a16="http://schemas.microsoft.com/office/drawing/2014/main" id="{8C7428E9-DB38-4798-975B-CF4342719589}"/>
                </a:ext>
              </a:extLst>
            </p:cNvPr>
            <p:cNvSpPr>
              <a:spLocks noChangeArrowheads="1"/>
            </p:cNvSpPr>
            <p:nvPr/>
          </p:nvSpPr>
          <p:spPr bwMode="auto">
            <a:xfrm>
              <a:off x="3600" y="1728"/>
              <a:ext cx="2016" cy="1152"/>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1513" name="Text Box 58">
              <a:extLst>
                <a:ext uri="{FF2B5EF4-FFF2-40B4-BE49-F238E27FC236}">
                  <a16:creationId xmlns:a16="http://schemas.microsoft.com/office/drawing/2014/main" id="{E142E9D4-FD03-4584-A30D-91FB54D11A81}"/>
                </a:ext>
              </a:extLst>
            </p:cNvPr>
            <p:cNvSpPr txBox="1">
              <a:spLocks noChangeArrowheads="1"/>
            </p:cNvSpPr>
            <p:nvPr/>
          </p:nvSpPr>
          <p:spPr bwMode="auto">
            <a:xfrm>
              <a:off x="4314" y="2602"/>
              <a:ext cx="500" cy="230"/>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P1</a:t>
              </a:r>
              <a:endParaRPr lang="en-US" altLang="en-US" sz="1200"/>
            </a:p>
            <a:p>
              <a:pPr algn="ctr" eaLnBrk="1" hangingPunct="1">
                <a:lnSpc>
                  <a:spcPct val="80000"/>
                </a:lnSpc>
              </a:pPr>
              <a:r>
                <a:rPr lang="en-US" altLang="en-US" sz="1200"/>
                <a:t>passer</a:t>
              </a:r>
            </a:p>
          </p:txBody>
        </p:sp>
        <p:sp>
          <p:nvSpPr>
            <p:cNvPr id="21514" name="Text Box 60">
              <a:extLst>
                <a:ext uri="{FF2B5EF4-FFF2-40B4-BE49-F238E27FC236}">
                  <a16:creationId xmlns:a16="http://schemas.microsoft.com/office/drawing/2014/main" id="{D1A314EA-8664-426B-82F9-F089949BA6C0}"/>
                </a:ext>
              </a:extLst>
            </p:cNvPr>
            <p:cNvSpPr txBox="1">
              <a:spLocks noChangeArrowheads="1"/>
            </p:cNvSpPr>
            <p:nvPr/>
          </p:nvSpPr>
          <p:spPr bwMode="auto">
            <a:xfrm>
              <a:off x="3840" y="1767"/>
              <a:ext cx="384" cy="260"/>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pPr>
              <a:r>
                <a:rPr lang="en-US" altLang="en-US"/>
                <a:t>R1</a:t>
              </a:r>
              <a:br>
                <a:rPr lang="en-US" altLang="en-US" sz="1200"/>
              </a:br>
              <a:r>
                <a:rPr lang="en-US" altLang="en-US" sz="1200"/>
                <a:t>receiver</a:t>
              </a:r>
              <a:endParaRPr lang="en-US" altLang="en-US"/>
            </a:p>
          </p:txBody>
        </p:sp>
        <p:cxnSp>
          <p:nvCxnSpPr>
            <p:cNvPr id="21515" name="AutoShape 61">
              <a:extLst>
                <a:ext uri="{FF2B5EF4-FFF2-40B4-BE49-F238E27FC236}">
                  <a16:creationId xmlns:a16="http://schemas.microsoft.com/office/drawing/2014/main" id="{AF0250EA-93E4-417B-8F13-2E452F6E7ABB}"/>
                </a:ext>
              </a:extLst>
            </p:cNvPr>
            <p:cNvCxnSpPr>
              <a:cxnSpLocks noChangeShapeType="1"/>
              <a:stCxn id="21513" idx="0"/>
              <a:endCxn id="21514" idx="2"/>
            </p:cNvCxnSpPr>
            <p:nvPr/>
          </p:nvCxnSpPr>
          <p:spPr bwMode="auto">
            <a:xfrm flipH="1" flipV="1">
              <a:off x="4032" y="2027"/>
              <a:ext cx="532" cy="575"/>
            </a:xfrm>
            <a:prstGeom prst="straightConnector1">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cxnSp>
        <p:sp>
          <p:nvSpPr>
            <p:cNvPr id="21516" name="Rectangle 62">
              <a:extLst>
                <a:ext uri="{FF2B5EF4-FFF2-40B4-BE49-F238E27FC236}">
                  <a16:creationId xmlns:a16="http://schemas.microsoft.com/office/drawing/2014/main" id="{A3CC46CF-6A82-4F59-878F-35523F36EDB6}"/>
                </a:ext>
              </a:extLst>
            </p:cNvPr>
            <p:cNvSpPr>
              <a:spLocks noChangeArrowheads="1"/>
            </p:cNvSpPr>
            <p:nvPr/>
          </p:nvSpPr>
          <p:spPr bwMode="auto">
            <a:xfrm>
              <a:off x="3647" y="1767"/>
              <a:ext cx="224" cy="231"/>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21517" name="Rectangle 63">
              <a:extLst>
                <a:ext uri="{FF2B5EF4-FFF2-40B4-BE49-F238E27FC236}">
                  <a16:creationId xmlns:a16="http://schemas.microsoft.com/office/drawing/2014/main" id="{2ABBEC02-EBA9-4C2F-AF09-C5872E4FDD75}"/>
                </a:ext>
              </a:extLst>
            </p:cNvPr>
            <p:cNvSpPr>
              <a:spLocks noChangeArrowheads="1"/>
            </p:cNvSpPr>
            <p:nvPr/>
          </p:nvSpPr>
          <p:spPr bwMode="auto">
            <a:xfrm>
              <a:off x="5372" y="1767"/>
              <a:ext cx="224" cy="231"/>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21518" name="Rectangle 64">
              <a:extLst>
                <a:ext uri="{FF2B5EF4-FFF2-40B4-BE49-F238E27FC236}">
                  <a16:creationId xmlns:a16="http://schemas.microsoft.com/office/drawing/2014/main" id="{703F1EC1-6573-4378-8F7F-7AF334EA84C1}"/>
                </a:ext>
              </a:extLst>
            </p:cNvPr>
            <p:cNvSpPr>
              <a:spLocks noChangeArrowheads="1"/>
            </p:cNvSpPr>
            <p:nvPr/>
          </p:nvSpPr>
          <p:spPr bwMode="auto">
            <a:xfrm>
              <a:off x="4176" y="2535"/>
              <a:ext cx="224" cy="231"/>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21519" name="Rectangle 65">
              <a:extLst>
                <a:ext uri="{FF2B5EF4-FFF2-40B4-BE49-F238E27FC236}">
                  <a16:creationId xmlns:a16="http://schemas.microsoft.com/office/drawing/2014/main" id="{FD6264A1-1940-4930-8B11-8ED496655745}"/>
                </a:ext>
              </a:extLst>
            </p:cNvPr>
            <p:cNvSpPr>
              <a:spLocks noChangeArrowheads="1"/>
            </p:cNvSpPr>
            <p:nvPr/>
          </p:nvSpPr>
          <p:spPr bwMode="auto">
            <a:xfrm>
              <a:off x="4720" y="2535"/>
              <a:ext cx="224" cy="231"/>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21520" name="Line 66">
              <a:extLst>
                <a:ext uri="{FF2B5EF4-FFF2-40B4-BE49-F238E27FC236}">
                  <a16:creationId xmlns:a16="http://schemas.microsoft.com/office/drawing/2014/main" id="{95B8E682-3DEE-45E6-AF9E-70F57CF1D42D}"/>
                </a:ext>
              </a:extLst>
            </p:cNvPr>
            <p:cNvSpPr>
              <a:spLocks noChangeShapeType="1"/>
            </p:cNvSpPr>
            <p:nvPr/>
          </p:nvSpPr>
          <p:spPr bwMode="auto">
            <a:xfrm flipH="1">
              <a:off x="4254" y="1815"/>
              <a:ext cx="65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21" name="Line 67">
              <a:extLst>
                <a:ext uri="{FF2B5EF4-FFF2-40B4-BE49-F238E27FC236}">
                  <a16:creationId xmlns:a16="http://schemas.microsoft.com/office/drawing/2014/main" id="{13FA2201-45CC-4D02-B6D4-AE7F41D43C05}"/>
                </a:ext>
              </a:extLst>
            </p:cNvPr>
            <p:cNvSpPr>
              <a:spLocks noChangeShapeType="1"/>
            </p:cNvSpPr>
            <p:nvPr/>
          </p:nvSpPr>
          <p:spPr bwMode="auto">
            <a:xfrm flipV="1">
              <a:off x="4254" y="1911"/>
              <a:ext cx="65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22" name="Text Box 68">
              <a:extLst>
                <a:ext uri="{FF2B5EF4-FFF2-40B4-BE49-F238E27FC236}">
                  <a16:creationId xmlns:a16="http://schemas.microsoft.com/office/drawing/2014/main" id="{4DD3D9AD-3716-4F2D-B4DF-433C85218B20}"/>
                </a:ext>
              </a:extLst>
            </p:cNvPr>
            <p:cNvSpPr txBox="1">
              <a:spLocks noChangeArrowheads="1"/>
            </p:cNvSpPr>
            <p:nvPr/>
          </p:nvSpPr>
          <p:spPr bwMode="auto">
            <a:xfrm>
              <a:off x="4992" y="1776"/>
              <a:ext cx="384" cy="260"/>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pPr>
              <a:r>
                <a:rPr lang="en-US" altLang="en-US"/>
                <a:t>R2</a:t>
              </a:r>
              <a:br>
                <a:rPr lang="en-US" altLang="en-US" sz="1200"/>
              </a:br>
              <a:r>
                <a:rPr lang="en-US" altLang="en-US" sz="1200"/>
                <a:t>receiver</a:t>
              </a:r>
              <a:endParaRPr lang="en-US" altLang="en-US"/>
            </a:p>
          </p:txBody>
        </p:sp>
        <p:sp>
          <p:nvSpPr>
            <p:cNvPr id="21523" name="Rectangle 69">
              <a:extLst>
                <a:ext uri="{FF2B5EF4-FFF2-40B4-BE49-F238E27FC236}">
                  <a16:creationId xmlns:a16="http://schemas.microsoft.com/office/drawing/2014/main" id="{415CCB29-B2C7-4B31-ADD4-108683A3CA51}"/>
                </a:ext>
              </a:extLst>
            </p:cNvPr>
            <p:cNvSpPr>
              <a:spLocks noChangeArrowheads="1"/>
            </p:cNvSpPr>
            <p:nvPr/>
          </p:nvSpPr>
          <p:spPr bwMode="auto">
            <a:xfrm>
              <a:off x="3696" y="2035"/>
              <a:ext cx="16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#1</a:t>
              </a: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4">
            <a:extLst>
              <a:ext uri="{FF2B5EF4-FFF2-40B4-BE49-F238E27FC236}">
                <a16:creationId xmlns:a16="http://schemas.microsoft.com/office/drawing/2014/main" id="{AF4C022C-5824-489A-9D37-80BA2230901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22531" name="Slide Number Placeholder 5">
            <a:extLst>
              <a:ext uri="{FF2B5EF4-FFF2-40B4-BE49-F238E27FC236}">
                <a16:creationId xmlns:a16="http://schemas.microsoft.com/office/drawing/2014/main" id="{E56E72A3-E8D8-4966-8242-4A94BEA603C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F3FAF5-7D2D-4E1F-ACD3-F025472C77B2}" type="slidenum">
              <a:rPr lang="en-US" altLang="en-US"/>
              <a:pPr eaLnBrk="1" hangingPunct="1"/>
              <a:t>21</a:t>
            </a:fld>
            <a:endParaRPr lang="en-US" altLang="en-US"/>
          </a:p>
        </p:txBody>
      </p:sp>
      <p:sp>
        <p:nvSpPr>
          <p:cNvPr id="22532" name="Rectangle 2">
            <a:extLst>
              <a:ext uri="{FF2B5EF4-FFF2-40B4-BE49-F238E27FC236}">
                <a16:creationId xmlns:a16="http://schemas.microsoft.com/office/drawing/2014/main" id="{D475D80A-D5D1-4256-8D71-8769B0BA634A}"/>
              </a:ext>
            </a:extLst>
          </p:cNvPr>
          <p:cNvSpPr>
            <a:spLocks noGrp="1" noChangeArrowheads="1"/>
          </p:cNvSpPr>
          <p:nvPr>
            <p:ph type="title"/>
          </p:nvPr>
        </p:nvSpPr>
        <p:spPr/>
        <p:txBody>
          <a:bodyPr/>
          <a:lstStyle/>
          <a:p>
            <a:pPr eaLnBrk="1" hangingPunct="1"/>
            <a:r>
              <a:rPr lang="en-US" altLang="en-US"/>
              <a:t>	Handball Game	Week 2</a:t>
            </a:r>
          </a:p>
        </p:txBody>
      </p:sp>
      <p:sp>
        <p:nvSpPr>
          <p:cNvPr id="22533" name="Rectangle 3">
            <a:extLst>
              <a:ext uri="{FF2B5EF4-FFF2-40B4-BE49-F238E27FC236}">
                <a16:creationId xmlns:a16="http://schemas.microsoft.com/office/drawing/2014/main" id="{E38AA4E4-B45A-4B7B-914B-120B25FB1573}"/>
              </a:ext>
            </a:extLst>
          </p:cNvPr>
          <p:cNvSpPr>
            <a:spLocks noGrp="1" noChangeArrowheads="1"/>
          </p:cNvSpPr>
          <p:nvPr>
            <p:ph type="body" sz="half" idx="1"/>
          </p:nvPr>
        </p:nvSpPr>
        <p:spPr>
          <a:xfrm>
            <a:off x="457200" y="3886200"/>
            <a:ext cx="8458200" cy="2667000"/>
          </a:xfrm>
        </p:spPr>
        <p:txBody>
          <a:bodyPr/>
          <a:lstStyle/>
          <a:p>
            <a:pPr eaLnBrk="1" hangingPunct="1"/>
            <a:r>
              <a:rPr lang="en-US" altLang="en-US" sz="2000"/>
              <a:t>Keep field quite small (30 x 25 yards)</a:t>
            </a:r>
          </a:p>
          <a:p>
            <a:pPr eaLnBrk="1" hangingPunct="1"/>
            <a:r>
              <a:rPr lang="en-US" altLang="en-US" sz="2000"/>
              <a:t>Object is to find open space near (but not too close to) teammates</a:t>
            </a:r>
          </a:p>
          <a:p>
            <a:pPr eaLnBrk="1" hangingPunct="1"/>
            <a:r>
              <a:rPr lang="en-US" altLang="en-US" sz="2000"/>
              <a:t>To score, all players must catch ball, then throw to their “goal catcher”</a:t>
            </a:r>
          </a:p>
          <a:p>
            <a:pPr eaLnBrk="1" hangingPunct="1"/>
            <a:r>
              <a:rPr lang="en-US" altLang="en-US" sz="2000"/>
              <a:t>Stop play to stress need to spread out and OK to pass back</a:t>
            </a:r>
          </a:p>
          <a:p>
            <a:pPr eaLnBrk="1" hangingPunct="1"/>
            <a:r>
              <a:rPr lang="en-US" altLang="en-US" sz="2000"/>
              <a:t>No offside (so red forward is available for quick pass)</a:t>
            </a:r>
          </a:p>
          <a:p>
            <a:pPr eaLnBrk="1" hangingPunct="1"/>
            <a:r>
              <a:rPr lang="en-US" altLang="en-US" sz="2000"/>
              <a:t>Variation/progression:  Maximum of 3 steps before passing</a:t>
            </a:r>
          </a:p>
          <a:p>
            <a:pPr eaLnBrk="1" hangingPunct="1"/>
            <a:r>
              <a:rPr lang="en-US" altLang="en-US" sz="2000"/>
              <a:t>Progression:  Alternate throw in air, then roll on ground</a:t>
            </a:r>
          </a:p>
        </p:txBody>
      </p:sp>
      <p:grpSp>
        <p:nvGrpSpPr>
          <p:cNvPr id="22534" name="Group 163">
            <a:extLst>
              <a:ext uri="{FF2B5EF4-FFF2-40B4-BE49-F238E27FC236}">
                <a16:creationId xmlns:a16="http://schemas.microsoft.com/office/drawing/2014/main" id="{8F265300-E118-4CFA-AF77-991A14B17D5E}"/>
              </a:ext>
            </a:extLst>
          </p:cNvPr>
          <p:cNvGrpSpPr>
            <a:grpSpLocks/>
          </p:cNvGrpSpPr>
          <p:nvPr/>
        </p:nvGrpSpPr>
        <p:grpSpPr bwMode="auto">
          <a:xfrm>
            <a:off x="2362200" y="990600"/>
            <a:ext cx="4572000" cy="2819400"/>
            <a:chOff x="240" y="480"/>
            <a:chExt cx="2880" cy="1776"/>
          </a:xfrm>
        </p:grpSpPr>
        <p:grpSp>
          <p:nvGrpSpPr>
            <p:cNvPr id="22535" name="Group 156">
              <a:extLst>
                <a:ext uri="{FF2B5EF4-FFF2-40B4-BE49-F238E27FC236}">
                  <a16:creationId xmlns:a16="http://schemas.microsoft.com/office/drawing/2014/main" id="{0CA97862-AB85-4EE3-8C88-379BC554B86B}"/>
                </a:ext>
              </a:extLst>
            </p:cNvPr>
            <p:cNvGrpSpPr>
              <a:grpSpLocks/>
            </p:cNvGrpSpPr>
            <p:nvPr/>
          </p:nvGrpSpPr>
          <p:grpSpPr bwMode="auto">
            <a:xfrm>
              <a:off x="240" y="480"/>
              <a:ext cx="2880" cy="1776"/>
              <a:chOff x="240" y="480"/>
              <a:chExt cx="2880" cy="1776"/>
            </a:xfrm>
          </p:grpSpPr>
          <p:sp>
            <p:nvSpPr>
              <p:cNvPr id="22551" name="Rectangle 59">
                <a:extLst>
                  <a:ext uri="{FF2B5EF4-FFF2-40B4-BE49-F238E27FC236}">
                    <a16:creationId xmlns:a16="http://schemas.microsoft.com/office/drawing/2014/main" id="{1C31BD33-D9F6-472D-9537-BB231F5E33E6}"/>
                  </a:ext>
                </a:extLst>
              </p:cNvPr>
              <p:cNvSpPr>
                <a:spLocks noChangeArrowheads="1"/>
              </p:cNvSpPr>
              <p:nvPr/>
            </p:nvSpPr>
            <p:spPr bwMode="auto">
              <a:xfrm>
                <a:off x="240" y="480"/>
                <a:ext cx="2880" cy="1764"/>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2552" name="Line 60">
                <a:extLst>
                  <a:ext uri="{FF2B5EF4-FFF2-40B4-BE49-F238E27FC236}">
                    <a16:creationId xmlns:a16="http://schemas.microsoft.com/office/drawing/2014/main" id="{0D6DF27C-282B-4E37-B3A8-A04CE682CD07}"/>
                  </a:ext>
                </a:extLst>
              </p:cNvPr>
              <p:cNvSpPr>
                <a:spLocks noChangeShapeType="1"/>
              </p:cNvSpPr>
              <p:nvPr/>
            </p:nvSpPr>
            <p:spPr bwMode="auto">
              <a:xfrm>
                <a:off x="1680" y="480"/>
                <a:ext cx="0" cy="1776"/>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grpSp>
        <p:pic>
          <p:nvPicPr>
            <p:cNvPr id="22536" name="Picture 66" descr="player_red">
              <a:extLst>
                <a:ext uri="{FF2B5EF4-FFF2-40B4-BE49-F238E27FC236}">
                  <a16:creationId xmlns:a16="http://schemas.microsoft.com/office/drawing/2014/main" id="{81EEABF2-5CBB-4BCB-B65A-527B22A2AC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 y="1002"/>
              <a:ext cx="242"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7" name="Picture 67" descr="player_red">
              <a:extLst>
                <a:ext uri="{FF2B5EF4-FFF2-40B4-BE49-F238E27FC236}">
                  <a16:creationId xmlns:a16="http://schemas.microsoft.com/office/drawing/2014/main" id="{73A8281F-628D-4489-AC7B-E3A53CA616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 y="1530"/>
              <a:ext cx="24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8" name="Picture 68" descr="player_blue">
              <a:extLst>
                <a:ext uri="{FF2B5EF4-FFF2-40B4-BE49-F238E27FC236}">
                  <a16:creationId xmlns:a16="http://schemas.microsoft.com/office/drawing/2014/main" id="{9DB805A8-8E8D-4ACF-BF6F-50FF55A69E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8" y="762"/>
              <a:ext cx="24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9" name="Picture 104" descr="player_red">
              <a:extLst>
                <a:ext uri="{FF2B5EF4-FFF2-40B4-BE49-F238E27FC236}">
                  <a16:creationId xmlns:a16="http://schemas.microsoft.com/office/drawing/2014/main" id="{C2B8DA07-995A-4B55-A276-B9E0E05CFB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 y="1146"/>
              <a:ext cx="24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0" name="Picture 70" descr="player_blue">
              <a:extLst>
                <a:ext uri="{FF2B5EF4-FFF2-40B4-BE49-F238E27FC236}">
                  <a16:creationId xmlns:a16="http://schemas.microsoft.com/office/drawing/2014/main" id="{88B57DDB-1C82-4073-AE0E-4477BA2D95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 y="714"/>
              <a:ext cx="242"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1" name="Picture 106" descr="player_blue">
              <a:extLst>
                <a:ext uri="{FF2B5EF4-FFF2-40B4-BE49-F238E27FC236}">
                  <a16:creationId xmlns:a16="http://schemas.microsoft.com/office/drawing/2014/main" id="{83EE21E4-9142-4BF5-AD5C-9D6C0E54FA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 y="1290"/>
              <a:ext cx="24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2" name="Picture 107" descr="player_red_white_bg_20895">
              <a:extLst>
                <a:ext uri="{FF2B5EF4-FFF2-40B4-BE49-F238E27FC236}">
                  <a16:creationId xmlns:a16="http://schemas.microsoft.com/office/drawing/2014/main" id="{ACFB7ECC-B720-411F-97B2-B06C5B39C6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 y="810"/>
              <a:ext cx="230"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3" name="Picture 125">
              <a:extLst>
                <a:ext uri="{FF2B5EF4-FFF2-40B4-BE49-F238E27FC236}">
                  <a16:creationId xmlns:a16="http://schemas.microsoft.com/office/drawing/2014/main" id="{FB9ACABC-206E-4954-A0D4-348993241FE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6" y="1176"/>
              <a:ext cx="336"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4" name="Picture 127">
              <a:extLst>
                <a:ext uri="{FF2B5EF4-FFF2-40B4-BE49-F238E27FC236}">
                  <a16:creationId xmlns:a16="http://schemas.microsoft.com/office/drawing/2014/main" id="{ACD9F7CC-B8CF-43EB-A530-41B65AE2A47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8" y="1338"/>
              <a:ext cx="240"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5" name="Picture 63" descr="ball_sml_ph">
              <a:extLst>
                <a:ext uri="{FF2B5EF4-FFF2-40B4-BE49-F238E27FC236}">
                  <a16:creationId xmlns:a16="http://schemas.microsoft.com/office/drawing/2014/main" id="{361F714F-34A1-4175-9B96-E8637BA875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00" y="906"/>
              <a:ext cx="96"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6" name="Rectangle 128">
              <a:extLst>
                <a:ext uri="{FF2B5EF4-FFF2-40B4-BE49-F238E27FC236}">
                  <a16:creationId xmlns:a16="http://schemas.microsoft.com/office/drawing/2014/main" id="{267DA3BA-091E-4E5E-996A-57A6B719F9FD}"/>
                </a:ext>
              </a:extLst>
            </p:cNvPr>
            <p:cNvSpPr>
              <a:spLocks noChangeArrowheads="1"/>
            </p:cNvSpPr>
            <p:nvPr/>
          </p:nvSpPr>
          <p:spPr bwMode="auto">
            <a:xfrm>
              <a:off x="384" y="2037"/>
              <a:ext cx="521"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goal catcher</a:t>
              </a:r>
            </a:p>
          </p:txBody>
        </p:sp>
        <p:sp>
          <p:nvSpPr>
            <p:cNvPr id="22547" name="Rectangle 129">
              <a:extLst>
                <a:ext uri="{FF2B5EF4-FFF2-40B4-BE49-F238E27FC236}">
                  <a16:creationId xmlns:a16="http://schemas.microsoft.com/office/drawing/2014/main" id="{33411E2A-E995-4830-9D38-6A533D52A00A}"/>
                </a:ext>
              </a:extLst>
            </p:cNvPr>
            <p:cNvSpPr>
              <a:spLocks noChangeArrowheads="1"/>
            </p:cNvSpPr>
            <p:nvPr/>
          </p:nvSpPr>
          <p:spPr bwMode="auto">
            <a:xfrm>
              <a:off x="2407" y="2039"/>
              <a:ext cx="521"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goal catcher</a:t>
              </a:r>
            </a:p>
          </p:txBody>
        </p:sp>
        <p:cxnSp>
          <p:nvCxnSpPr>
            <p:cNvPr id="22548" name="AutoShape 130">
              <a:extLst>
                <a:ext uri="{FF2B5EF4-FFF2-40B4-BE49-F238E27FC236}">
                  <a16:creationId xmlns:a16="http://schemas.microsoft.com/office/drawing/2014/main" id="{7C27DCEC-7697-4108-9723-0DC9B32AE6E9}"/>
                </a:ext>
              </a:extLst>
            </p:cNvPr>
            <p:cNvCxnSpPr>
              <a:cxnSpLocks noChangeShapeType="1"/>
              <a:stCxn id="22547" idx="0"/>
            </p:cNvCxnSpPr>
            <p:nvPr/>
          </p:nvCxnSpPr>
          <p:spPr bwMode="auto">
            <a:xfrm flipH="1" flipV="1">
              <a:off x="2664" y="1548"/>
              <a:ext cx="4" cy="491"/>
            </a:xfrm>
            <a:prstGeom prst="straightConnector1">
              <a:avLst/>
            </a:prstGeom>
            <a:noFill/>
            <a:ln w="15875">
              <a:solidFill>
                <a:schemeClr val="tx1"/>
              </a:solidFill>
              <a:round/>
              <a:headEnd/>
              <a:tailEnd type="triangle" w="lg" len="med"/>
            </a:ln>
            <a:extLst>
              <a:ext uri="{909E8E84-426E-40DD-AFC4-6F175D3DCCD1}">
                <a14:hiddenFill xmlns:a14="http://schemas.microsoft.com/office/drawing/2010/main">
                  <a:noFill/>
                </a14:hiddenFill>
              </a:ext>
            </a:extLst>
          </p:spPr>
        </p:cxnSp>
        <p:cxnSp>
          <p:nvCxnSpPr>
            <p:cNvPr id="22549" name="AutoShape 131">
              <a:extLst>
                <a:ext uri="{FF2B5EF4-FFF2-40B4-BE49-F238E27FC236}">
                  <a16:creationId xmlns:a16="http://schemas.microsoft.com/office/drawing/2014/main" id="{E3DAD774-EFF6-4376-920E-0414C64984F7}"/>
                </a:ext>
              </a:extLst>
            </p:cNvPr>
            <p:cNvCxnSpPr>
              <a:cxnSpLocks noChangeShapeType="1"/>
              <a:stCxn id="22546" idx="0"/>
            </p:cNvCxnSpPr>
            <p:nvPr/>
          </p:nvCxnSpPr>
          <p:spPr bwMode="auto">
            <a:xfrm flipV="1">
              <a:off x="645" y="1572"/>
              <a:ext cx="3" cy="465"/>
            </a:xfrm>
            <a:prstGeom prst="straightConnector1">
              <a:avLst/>
            </a:prstGeom>
            <a:noFill/>
            <a:ln w="15875">
              <a:solidFill>
                <a:schemeClr val="tx1"/>
              </a:solidFill>
              <a:round/>
              <a:headEnd/>
              <a:tailEnd type="triangle" w="lg" len="med"/>
            </a:ln>
            <a:extLst>
              <a:ext uri="{909E8E84-426E-40DD-AFC4-6F175D3DCCD1}">
                <a14:hiddenFill xmlns:a14="http://schemas.microsoft.com/office/drawing/2010/main">
                  <a:noFill/>
                </a14:hiddenFill>
              </a:ext>
            </a:extLst>
          </p:spPr>
        </p:cxnSp>
        <p:pic>
          <p:nvPicPr>
            <p:cNvPr id="22550" name="Picture 126">
              <a:extLst>
                <a:ext uri="{FF2B5EF4-FFF2-40B4-BE49-F238E27FC236}">
                  <a16:creationId xmlns:a16="http://schemas.microsoft.com/office/drawing/2014/main" id="{1E1B303A-A009-4342-884D-99FE9522D5C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0" y="1200"/>
              <a:ext cx="336"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a:extLst>
              <a:ext uri="{FF2B5EF4-FFF2-40B4-BE49-F238E27FC236}">
                <a16:creationId xmlns:a16="http://schemas.microsoft.com/office/drawing/2014/main" id="{326CEE9F-D884-479F-89A6-9B8256A2A75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23555" name="Slide Number Placeholder 4">
            <a:extLst>
              <a:ext uri="{FF2B5EF4-FFF2-40B4-BE49-F238E27FC236}">
                <a16:creationId xmlns:a16="http://schemas.microsoft.com/office/drawing/2014/main" id="{41759004-EB9F-48DF-9112-D0C09AAFA6F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2F2A8C-88E6-48CE-8E08-B3909EB2441B}" type="slidenum">
              <a:rPr lang="en-US" altLang="en-US"/>
              <a:pPr eaLnBrk="1" hangingPunct="1"/>
              <a:t>22</a:t>
            </a:fld>
            <a:endParaRPr lang="en-US" altLang="en-US"/>
          </a:p>
        </p:txBody>
      </p:sp>
      <p:sp>
        <p:nvSpPr>
          <p:cNvPr id="23556" name="Rectangle 2">
            <a:extLst>
              <a:ext uri="{FF2B5EF4-FFF2-40B4-BE49-F238E27FC236}">
                <a16:creationId xmlns:a16="http://schemas.microsoft.com/office/drawing/2014/main" id="{A1C15DE2-D2FF-4058-A71F-60FCB5B46231}"/>
              </a:ext>
            </a:extLst>
          </p:cNvPr>
          <p:cNvSpPr>
            <a:spLocks noGrp="1" noChangeArrowheads="1"/>
          </p:cNvSpPr>
          <p:nvPr>
            <p:ph type="title"/>
          </p:nvPr>
        </p:nvSpPr>
        <p:spPr/>
        <p:txBody>
          <a:bodyPr/>
          <a:lstStyle/>
          <a:p>
            <a:pPr eaLnBrk="1" hangingPunct="1"/>
            <a:r>
              <a:rPr lang="en-US" altLang="en-US" sz="1800"/>
              <a:t>	</a:t>
            </a:r>
            <a:r>
              <a:rPr lang="en-US" altLang="en-US"/>
              <a:t>Theme: “Passing”	 Week 3</a:t>
            </a:r>
          </a:p>
        </p:txBody>
      </p:sp>
      <p:sp>
        <p:nvSpPr>
          <p:cNvPr id="23557" name="Rectangle 3">
            <a:extLst>
              <a:ext uri="{FF2B5EF4-FFF2-40B4-BE49-F238E27FC236}">
                <a16:creationId xmlns:a16="http://schemas.microsoft.com/office/drawing/2014/main" id="{724DA264-D63C-4427-B334-1540FBF96D50}"/>
              </a:ext>
            </a:extLst>
          </p:cNvPr>
          <p:cNvSpPr>
            <a:spLocks noGrp="1" noChangeArrowheads="1"/>
          </p:cNvSpPr>
          <p:nvPr>
            <p:ph type="body" idx="1"/>
          </p:nvPr>
        </p:nvSpPr>
        <p:spPr>
          <a:xfrm>
            <a:off x="457200" y="914400"/>
            <a:ext cx="8458200" cy="4267200"/>
          </a:xfrm>
          <a:noFill/>
        </p:spPr>
        <p:txBody>
          <a:bodyPr tIns="0" bIns="0"/>
          <a:lstStyle/>
          <a:p>
            <a:pPr eaLnBrk="1" hangingPunct="1">
              <a:spcBef>
                <a:spcPct val="10000"/>
              </a:spcBef>
            </a:pPr>
            <a:r>
              <a:rPr lang="en-US" altLang="en-US" sz="2000"/>
              <a:t>Dribble, Turn, Pass (warm up – 10 minutes) (use set up #1 next slide)</a:t>
            </a:r>
          </a:p>
          <a:p>
            <a:pPr lvl="1" eaLnBrk="1" hangingPunct="1">
              <a:spcBef>
                <a:spcPct val="0"/>
              </a:spcBef>
            </a:pPr>
            <a:r>
              <a:rPr lang="en-US" altLang="en-US" sz="1800"/>
              <a:t>Players pair off 10-15 yards apart; P1 dribbles up to P2, does inside cut, dribbles back, stops (using sole of foot), turns, passes to P2; P2 does same</a:t>
            </a:r>
          </a:p>
          <a:p>
            <a:pPr lvl="1" eaLnBrk="1" hangingPunct="1">
              <a:spcBef>
                <a:spcPct val="0"/>
              </a:spcBef>
            </a:pPr>
            <a:r>
              <a:rPr lang="en-US" altLang="en-US" sz="1800"/>
              <a:t>Inside cut first time with right foot, next time with left foot</a:t>
            </a:r>
          </a:p>
          <a:p>
            <a:pPr lvl="1" eaLnBrk="1" hangingPunct="1">
              <a:spcBef>
                <a:spcPct val="0"/>
              </a:spcBef>
            </a:pPr>
            <a:r>
              <a:rPr lang="en-US" altLang="en-US" sz="1800"/>
              <a:t>Then outside cut, first with right foot then with left</a:t>
            </a:r>
          </a:p>
          <a:p>
            <a:pPr eaLnBrk="1" hangingPunct="1">
              <a:spcBef>
                <a:spcPct val="0"/>
              </a:spcBef>
            </a:pPr>
            <a:r>
              <a:rPr lang="en-US" altLang="en-US" sz="2000"/>
              <a:t>Passing drills  (see diagrams next slide) (15 minutes)</a:t>
            </a:r>
          </a:p>
          <a:p>
            <a:pPr lvl="1" eaLnBrk="1" hangingPunct="1">
              <a:spcBef>
                <a:spcPct val="0"/>
              </a:spcBef>
            </a:pPr>
            <a:r>
              <a:rPr lang="en-US" altLang="en-US" sz="1800"/>
              <a:t>Players pair off.   Players pass ball to each other using push pass and jog in place when not passing or receiving.  Go down line checking technique</a:t>
            </a:r>
          </a:p>
          <a:p>
            <a:pPr lvl="1" eaLnBrk="1" hangingPunct="1">
              <a:spcBef>
                <a:spcPct val="0"/>
              </a:spcBef>
            </a:pPr>
            <a:r>
              <a:rPr lang="en-US" altLang="en-US" sz="1800"/>
              <a:t>Next, players form groups of 3, 1 is the passer, the other 2 receivers</a:t>
            </a:r>
          </a:p>
          <a:p>
            <a:pPr lvl="1" eaLnBrk="1" hangingPunct="1">
              <a:spcBef>
                <a:spcPct val="0"/>
              </a:spcBef>
            </a:pPr>
            <a:r>
              <a:rPr lang="en-US" altLang="en-US" sz="1800"/>
              <a:t>Add passive defender.   If D intercepts, passer becomes defender. </a:t>
            </a:r>
          </a:p>
          <a:p>
            <a:pPr eaLnBrk="1" hangingPunct="1">
              <a:spcBef>
                <a:spcPct val="0"/>
              </a:spcBef>
            </a:pPr>
            <a:r>
              <a:rPr lang="en-US" altLang="en-US" sz="2000"/>
              <a:t>Scrimmage: Zone game  (20 minutes)</a:t>
            </a:r>
          </a:p>
          <a:p>
            <a:pPr lvl="1" eaLnBrk="1" hangingPunct="1">
              <a:spcBef>
                <a:spcPct val="0"/>
              </a:spcBef>
            </a:pPr>
            <a:r>
              <a:rPr lang="en-US" altLang="en-US" sz="1800"/>
              <a:t>Lay field out in 3 sections – see diagram and instructions 2 pages ahead</a:t>
            </a:r>
          </a:p>
          <a:p>
            <a:pPr lvl="1" eaLnBrk="1" hangingPunct="1">
              <a:spcBef>
                <a:spcPct val="0"/>
              </a:spcBef>
            </a:pPr>
            <a:r>
              <a:rPr lang="en-US" altLang="en-US" sz="1800"/>
              <a:t>Players split into 2 teams of 5</a:t>
            </a:r>
          </a:p>
          <a:p>
            <a:pPr lvl="1" eaLnBrk="1" hangingPunct="1">
              <a:spcBef>
                <a:spcPct val="0"/>
              </a:spcBef>
            </a:pPr>
            <a:r>
              <a:rPr lang="en-US" altLang="en-US" sz="1800"/>
              <a:t>Accurate passing and getting open!  </a:t>
            </a:r>
          </a:p>
          <a:p>
            <a:pPr eaLnBrk="1" hangingPunct="1">
              <a:spcBef>
                <a:spcPct val="0"/>
              </a:spcBef>
            </a:pPr>
            <a:r>
              <a:rPr lang="en-US" altLang="en-US" sz="2000"/>
              <a:t>Passing/Shooting Drill (10 minutes) </a:t>
            </a:r>
          </a:p>
        </p:txBody>
      </p:sp>
      <p:grpSp>
        <p:nvGrpSpPr>
          <p:cNvPr id="23558" name="Group 47">
            <a:extLst>
              <a:ext uri="{FF2B5EF4-FFF2-40B4-BE49-F238E27FC236}">
                <a16:creationId xmlns:a16="http://schemas.microsoft.com/office/drawing/2014/main" id="{573D3032-EFD0-40EA-A753-747C9D5076B6}"/>
              </a:ext>
            </a:extLst>
          </p:cNvPr>
          <p:cNvGrpSpPr>
            <a:grpSpLocks/>
          </p:cNvGrpSpPr>
          <p:nvPr/>
        </p:nvGrpSpPr>
        <p:grpSpPr bwMode="auto">
          <a:xfrm>
            <a:off x="5449888" y="4572000"/>
            <a:ext cx="3495675" cy="1828800"/>
            <a:chOff x="3433" y="2880"/>
            <a:chExt cx="2202" cy="1152"/>
          </a:xfrm>
        </p:grpSpPr>
        <p:grpSp>
          <p:nvGrpSpPr>
            <p:cNvPr id="23571" name="Group 5">
              <a:extLst>
                <a:ext uri="{FF2B5EF4-FFF2-40B4-BE49-F238E27FC236}">
                  <a16:creationId xmlns:a16="http://schemas.microsoft.com/office/drawing/2014/main" id="{AF2D09D9-5F64-48CE-A730-773F745707E7}"/>
                </a:ext>
              </a:extLst>
            </p:cNvPr>
            <p:cNvGrpSpPr>
              <a:grpSpLocks/>
            </p:cNvGrpSpPr>
            <p:nvPr/>
          </p:nvGrpSpPr>
          <p:grpSpPr bwMode="auto">
            <a:xfrm>
              <a:off x="3453" y="2880"/>
              <a:ext cx="2163" cy="1109"/>
              <a:chOff x="2949" y="325"/>
              <a:chExt cx="2303" cy="1296"/>
            </a:xfrm>
          </p:grpSpPr>
          <p:sp>
            <p:nvSpPr>
              <p:cNvPr id="23580" name="Rectangle 6">
                <a:extLst>
                  <a:ext uri="{FF2B5EF4-FFF2-40B4-BE49-F238E27FC236}">
                    <a16:creationId xmlns:a16="http://schemas.microsoft.com/office/drawing/2014/main" id="{A87ABD3E-3A41-4424-A3FD-32F020409318}"/>
                  </a:ext>
                </a:extLst>
              </p:cNvPr>
              <p:cNvSpPr>
                <a:spLocks noChangeArrowheads="1"/>
              </p:cNvSpPr>
              <p:nvPr/>
            </p:nvSpPr>
            <p:spPr bwMode="auto">
              <a:xfrm rot="-5400000">
                <a:off x="3501" y="-227"/>
                <a:ext cx="1200" cy="2303"/>
              </a:xfrm>
              <a:prstGeom prst="rect">
                <a:avLst/>
              </a:prstGeom>
              <a:solidFill>
                <a:srgbClr val="99FF33"/>
              </a:solidFill>
              <a:ln w="76200">
                <a:solidFill>
                  <a:srgbClr val="99FF33"/>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581" name="Rectangle 7">
                <a:extLst>
                  <a:ext uri="{FF2B5EF4-FFF2-40B4-BE49-F238E27FC236}">
                    <a16:creationId xmlns:a16="http://schemas.microsoft.com/office/drawing/2014/main" id="{C53D8E99-009B-4A2E-B498-5A2230B77633}"/>
                  </a:ext>
                </a:extLst>
              </p:cNvPr>
              <p:cNvSpPr>
                <a:spLocks noChangeArrowheads="1"/>
              </p:cNvSpPr>
              <p:nvPr/>
            </p:nvSpPr>
            <p:spPr bwMode="auto">
              <a:xfrm rot="-5400000">
                <a:off x="3669" y="85"/>
                <a:ext cx="864" cy="2015"/>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582" name="Rectangle 8">
                <a:extLst>
                  <a:ext uri="{FF2B5EF4-FFF2-40B4-BE49-F238E27FC236}">
                    <a16:creationId xmlns:a16="http://schemas.microsoft.com/office/drawing/2014/main" id="{656DC7BD-BE54-4926-A1C8-3F111E95198D}"/>
                  </a:ext>
                </a:extLst>
              </p:cNvPr>
              <p:cNvSpPr>
                <a:spLocks noChangeArrowheads="1"/>
              </p:cNvSpPr>
              <p:nvPr/>
            </p:nvSpPr>
            <p:spPr bwMode="auto">
              <a:xfrm rot="-5400000">
                <a:off x="3918" y="690"/>
                <a:ext cx="345" cy="1324"/>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583" name="Oval 9">
                <a:extLst>
                  <a:ext uri="{FF2B5EF4-FFF2-40B4-BE49-F238E27FC236}">
                    <a16:creationId xmlns:a16="http://schemas.microsoft.com/office/drawing/2014/main" id="{74CF6282-26B3-42DB-A15B-41CE18CF8EC4}"/>
                  </a:ext>
                </a:extLst>
              </p:cNvPr>
              <p:cNvSpPr>
                <a:spLocks noChangeArrowheads="1"/>
              </p:cNvSpPr>
              <p:nvPr/>
            </p:nvSpPr>
            <p:spPr bwMode="auto">
              <a:xfrm rot="-5400000">
                <a:off x="4071" y="901"/>
                <a:ext cx="58" cy="58"/>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584" name="Rectangle 10" descr="Dotted grid">
                <a:extLst>
                  <a:ext uri="{FF2B5EF4-FFF2-40B4-BE49-F238E27FC236}">
                    <a16:creationId xmlns:a16="http://schemas.microsoft.com/office/drawing/2014/main" id="{9524B731-5FA7-408A-9875-6A0F7F998CC6}"/>
                  </a:ext>
                </a:extLst>
              </p:cNvPr>
              <p:cNvSpPr>
                <a:spLocks noChangeArrowheads="1"/>
              </p:cNvSpPr>
              <p:nvPr/>
            </p:nvSpPr>
            <p:spPr bwMode="auto">
              <a:xfrm rot="-5400000">
                <a:off x="4039" y="1366"/>
                <a:ext cx="106" cy="40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23572" name="Text Box 12">
              <a:extLst>
                <a:ext uri="{FF2B5EF4-FFF2-40B4-BE49-F238E27FC236}">
                  <a16:creationId xmlns:a16="http://schemas.microsoft.com/office/drawing/2014/main" id="{A51AC1A3-4B47-451B-B5F9-CF70A55DB1E0}"/>
                </a:ext>
              </a:extLst>
            </p:cNvPr>
            <p:cNvSpPr txBox="1">
              <a:spLocks noChangeArrowheads="1"/>
            </p:cNvSpPr>
            <p:nvPr/>
          </p:nvSpPr>
          <p:spPr bwMode="auto">
            <a:xfrm>
              <a:off x="4711" y="3912"/>
              <a:ext cx="11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P2</a:t>
              </a:r>
            </a:p>
          </p:txBody>
        </p:sp>
        <p:sp>
          <p:nvSpPr>
            <p:cNvPr id="23573" name="Line 13">
              <a:extLst>
                <a:ext uri="{FF2B5EF4-FFF2-40B4-BE49-F238E27FC236}">
                  <a16:creationId xmlns:a16="http://schemas.microsoft.com/office/drawing/2014/main" id="{029F8910-6646-4308-B1CE-29FBABA218E2}"/>
                </a:ext>
              </a:extLst>
            </p:cNvPr>
            <p:cNvSpPr>
              <a:spLocks noChangeShapeType="1"/>
            </p:cNvSpPr>
            <p:nvPr/>
          </p:nvSpPr>
          <p:spPr bwMode="auto">
            <a:xfrm>
              <a:off x="3433" y="3907"/>
              <a:ext cx="136" cy="0"/>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4" name="Line 14">
              <a:extLst>
                <a:ext uri="{FF2B5EF4-FFF2-40B4-BE49-F238E27FC236}">
                  <a16:creationId xmlns:a16="http://schemas.microsoft.com/office/drawing/2014/main" id="{C5844B25-F550-4B7C-9F33-E93CEB3CF97B}"/>
                </a:ext>
              </a:extLst>
            </p:cNvPr>
            <p:cNvSpPr>
              <a:spLocks noChangeShapeType="1"/>
            </p:cNvSpPr>
            <p:nvPr/>
          </p:nvSpPr>
          <p:spPr bwMode="auto">
            <a:xfrm>
              <a:off x="5500" y="3907"/>
              <a:ext cx="135" cy="0"/>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5" name="Text Box 15">
              <a:extLst>
                <a:ext uri="{FF2B5EF4-FFF2-40B4-BE49-F238E27FC236}">
                  <a16:creationId xmlns:a16="http://schemas.microsoft.com/office/drawing/2014/main" id="{148FC85F-EA0C-435B-A5E0-2E2EF5D93DA8}"/>
                </a:ext>
              </a:extLst>
            </p:cNvPr>
            <p:cNvSpPr txBox="1">
              <a:spLocks noChangeArrowheads="1"/>
            </p:cNvSpPr>
            <p:nvPr/>
          </p:nvSpPr>
          <p:spPr bwMode="auto">
            <a:xfrm>
              <a:off x="4446" y="3816"/>
              <a:ext cx="13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GK</a:t>
              </a:r>
            </a:p>
          </p:txBody>
        </p:sp>
        <p:pic>
          <p:nvPicPr>
            <p:cNvPr id="23576" name="Picture 22" descr="ball_sml_ph">
              <a:extLst>
                <a:ext uri="{FF2B5EF4-FFF2-40B4-BE49-F238E27FC236}">
                  <a16:creationId xmlns:a16="http://schemas.microsoft.com/office/drawing/2014/main" id="{D76DD842-B528-4D3E-9B2C-8AC82F88A0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2" y="3840"/>
              <a:ext cx="90"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77" name="Picture 23" descr="ball_sml_ph">
              <a:extLst>
                <a:ext uri="{FF2B5EF4-FFF2-40B4-BE49-F238E27FC236}">
                  <a16:creationId xmlns:a16="http://schemas.microsoft.com/office/drawing/2014/main" id="{748C6517-CFD9-475A-88D7-271CE39FC4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0" y="3947"/>
              <a:ext cx="90"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78" name="Picture 24" descr="ball_sml_ph">
              <a:extLst>
                <a:ext uri="{FF2B5EF4-FFF2-40B4-BE49-F238E27FC236}">
                  <a16:creationId xmlns:a16="http://schemas.microsoft.com/office/drawing/2014/main" id="{0123CDBD-507B-4776-92FB-8A03D8EF55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4" y="3360"/>
              <a:ext cx="9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79" name="Picture 25" descr="ball_sml_ph">
              <a:extLst>
                <a:ext uri="{FF2B5EF4-FFF2-40B4-BE49-F238E27FC236}">
                  <a16:creationId xmlns:a16="http://schemas.microsoft.com/office/drawing/2014/main" id="{B0CACAA9-3D61-4663-B4A9-00F958ABD0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4" y="3953"/>
              <a:ext cx="9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559" name="Rectangle 29">
            <a:extLst>
              <a:ext uri="{FF2B5EF4-FFF2-40B4-BE49-F238E27FC236}">
                <a16:creationId xmlns:a16="http://schemas.microsoft.com/office/drawing/2014/main" id="{D8016DC4-0BE9-45D0-821A-DF0111583A9A}"/>
              </a:ext>
            </a:extLst>
          </p:cNvPr>
          <p:cNvSpPr>
            <a:spLocks noChangeArrowheads="1"/>
          </p:cNvSpPr>
          <p:nvPr/>
        </p:nvSpPr>
        <p:spPr bwMode="auto">
          <a:xfrm>
            <a:off x="457200" y="5181600"/>
            <a:ext cx="525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Arial" panose="020B0604020202020204" pitchFamily="34" charset="0"/>
              </a:defRPr>
            </a:lvl1pPr>
            <a:lvl2pPr marL="744538" indent="-282575"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eaLnBrk="1" hangingPunct="1">
              <a:buFontTx/>
              <a:buBlip>
                <a:blip r:embed="rId3"/>
              </a:buBlip>
            </a:pPr>
            <a:r>
              <a:rPr lang="en-US" altLang="en-US"/>
              <a:t>P1 runs out from goal, rounds cones</a:t>
            </a:r>
          </a:p>
          <a:p>
            <a:pPr lvl="1" eaLnBrk="1" hangingPunct="1">
              <a:buFontTx/>
              <a:buBlip>
                <a:blip r:embed="rId3"/>
              </a:buBlip>
            </a:pPr>
            <a:r>
              <a:rPr lang="en-US" altLang="en-US"/>
              <a:t>P2 passes ball to P1, who shoots</a:t>
            </a:r>
          </a:p>
          <a:p>
            <a:pPr lvl="1" eaLnBrk="1" hangingPunct="1">
              <a:buFontTx/>
              <a:buBlip>
                <a:blip r:embed="rId3"/>
              </a:buBlip>
            </a:pPr>
            <a:r>
              <a:rPr lang="en-US" altLang="en-US"/>
              <a:t>P2 now runs out, P3 passes, P2 shoots, etc.</a:t>
            </a:r>
          </a:p>
          <a:p>
            <a:pPr lvl="1" eaLnBrk="1" hangingPunct="1">
              <a:buFontTx/>
              <a:buBlip>
                <a:blip r:embed="rId3"/>
              </a:buBlip>
            </a:pPr>
            <a:r>
              <a:rPr lang="en-US" altLang="en-US"/>
              <a:t>Make it a game:  P1-P4 have 2 minutes, then Q1-Q4; most goals wins</a:t>
            </a:r>
          </a:p>
        </p:txBody>
      </p:sp>
      <p:sp>
        <p:nvSpPr>
          <p:cNvPr id="23560" name="Rectangle 35">
            <a:extLst>
              <a:ext uri="{FF2B5EF4-FFF2-40B4-BE49-F238E27FC236}">
                <a16:creationId xmlns:a16="http://schemas.microsoft.com/office/drawing/2014/main" id="{F703C150-4E33-4117-8D5E-0DF57153069D}"/>
              </a:ext>
            </a:extLst>
          </p:cNvPr>
          <p:cNvSpPr>
            <a:spLocks noChangeArrowheads="1"/>
          </p:cNvSpPr>
          <p:nvPr/>
        </p:nvSpPr>
        <p:spPr bwMode="auto">
          <a:xfrm>
            <a:off x="6629400" y="4953000"/>
            <a:ext cx="1714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3561" name="Rectangle 36">
            <a:extLst>
              <a:ext uri="{FF2B5EF4-FFF2-40B4-BE49-F238E27FC236}">
                <a16:creationId xmlns:a16="http://schemas.microsoft.com/office/drawing/2014/main" id="{51EA488E-B424-40D1-B069-E8CAEDC36405}"/>
              </a:ext>
            </a:extLst>
          </p:cNvPr>
          <p:cNvSpPr>
            <a:spLocks noChangeArrowheads="1"/>
          </p:cNvSpPr>
          <p:nvPr/>
        </p:nvSpPr>
        <p:spPr bwMode="auto">
          <a:xfrm>
            <a:off x="6629400" y="5257800"/>
            <a:ext cx="1714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3562" name="Rectangle 37">
            <a:extLst>
              <a:ext uri="{FF2B5EF4-FFF2-40B4-BE49-F238E27FC236}">
                <a16:creationId xmlns:a16="http://schemas.microsoft.com/office/drawing/2014/main" id="{33D09887-9C90-45E3-9A6B-3D57258F7A06}"/>
              </a:ext>
            </a:extLst>
          </p:cNvPr>
          <p:cNvSpPr>
            <a:spLocks noChangeArrowheads="1"/>
          </p:cNvSpPr>
          <p:nvPr/>
        </p:nvSpPr>
        <p:spPr bwMode="auto">
          <a:xfrm>
            <a:off x="7505700" y="4953000"/>
            <a:ext cx="1714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3563" name="Rectangle 38">
            <a:extLst>
              <a:ext uri="{FF2B5EF4-FFF2-40B4-BE49-F238E27FC236}">
                <a16:creationId xmlns:a16="http://schemas.microsoft.com/office/drawing/2014/main" id="{EE0FC190-8B82-4316-A619-69D35C1D795D}"/>
              </a:ext>
            </a:extLst>
          </p:cNvPr>
          <p:cNvSpPr>
            <a:spLocks noChangeArrowheads="1"/>
          </p:cNvSpPr>
          <p:nvPr/>
        </p:nvSpPr>
        <p:spPr bwMode="auto">
          <a:xfrm>
            <a:off x="7524750" y="5257800"/>
            <a:ext cx="1714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3564" name="Text Box 39">
            <a:extLst>
              <a:ext uri="{FF2B5EF4-FFF2-40B4-BE49-F238E27FC236}">
                <a16:creationId xmlns:a16="http://schemas.microsoft.com/office/drawing/2014/main" id="{15C4013B-A9E5-43C1-8689-D640481CADB9}"/>
              </a:ext>
            </a:extLst>
          </p:cNvPr>
          <p:cNvSpPr txBox="1">
            <a:spLocks noChangeArrowheads="1"/>
          </p:cNvSpPr>
          <p:nvPr/>
        </p:nvSpPr>
        <p:spPr bwMode="auto">
          <a:xfrm>
            <a:off x="7010400" y="4838700"/>
            <a:ext cx="18573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P1</a:t>
            </a:r>
          </a:p>
        </p:txBody>
      </p:sp>
      <p:sp>
        <p:nvSpPr>
          <p:cNvPr id="23565" name="Text Box 40">
            <a:extLst>
              <a:ext uri="{FF2B5EF4-FFF2-40B4-BE49-F238E27FC236}">
                <a16:creationId xmlns:a16="http://schemas.microsoft.com/office/drawing/2014/main" id="{53ACC6CE-4732-4C06-A259-E537138B8569}"/>
              </a:ext>
            </a:extLst>
          </p:cNvPr>
          <p:cNvSpPr txBox="1">
            <a:spLocks noChangeArrowheads="1"/>
          </p:cNvSpPr>
          <p:nvPr/>
        </p:nvSpPr>
        <p:spPr bwMode="auto">
          <a:xfrm>
            <a:off x="7707313" y="4822825"/>
            <a:ext cx="18573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P1</a:t>
            </a:r>
          </a:p>
        </p:txBody>
      </p:sp>
      <p:sp>
        <p:nvSpPr>
          <p:cNvPr id="23566" name="Text Box 41">
            <a:extLst>
              <a:ext uri="{FF2B5EF4-FFF2-40B4-BE49-F238E27FC236}">
                <a16:creationId xmlns:a16="http://schemas.microsoft.com/office/drawing/2014/main" id="{A1B34C07-782F-414F-AD1E-DA86A0BB09D6}"/>
              </a:ext>
            </a:extLst>
          </p:cNvPr>
          <p:cNvSpPr txBox="1">
            <a:spLocks noChangeArrowheads="1"/>
          </p:cNvSpPr>
          <p:nvPr/>
        </p:nvSpPr>
        <p:spPr bwMode="auto">
          <a:xfrm>
            <a:off x="7815263" y="5837238"/>
            <a:ext cx="1857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P1</a:t>
            </a:r>
          </a:p>
        </p:txBody>
      </p:sp>
      <p:sp>
        <p:nvSpPr>
          <p:cNvPr id="23567" name="Freeform 42">
            <a:extLst>
              <a:ext uri="{FF2B5EF4-FFF2-40B4-BE49-F238E27FC236}">
                <a16:creationId xmlns:a16="http://schemas.microsoft.com/office/drawing/2014/main" id="{57E8C5E8-7FE2-44FC-B4EE-5D3ED326AE33}"/>
              </a:ext>
            </a:extLst>
          </p:cNvPr>
          <p:cNvSpPr>
            <a:spLocks/>
          </p:cNvSpPr>
          <p:nvPr/>
        </p:nvSpPr>
        <p:spPr bwMode="auto">
          <a:xfrm>
            <a:off x="7162800" y="4800600"/>
            <a:ext cx="863600" cy="1066800"/>
          </a:xfrm>
          <a:custGeom>
            <a:avLst/>
            <a:gdLst>
              <a:gd name="T0" fmla="*/ 762000 w 544"/>
              <a:gd name="T1" fmla="*/ 1066800 h 688"/>
              <a:gd name="T2" fmla="*/ 838200 w 544"/>
              <a:gd name="T3" fmla="*/ 843516 h 688"/>
              <a:gd name="T4" fmla="*/ 838200 w 544"/>
              <a:gd name="T5" fmla="*/ 545805 h 688"/>
              <a:gd name="T6" fmla="*/ 685800 w 544"/>
              <a:gd name="T7" fmla="*/ 173665 h 688"/>
              <a:gd name="T8" fmla="*/ 304800 w 544"/>
              <a:gd name="T9" fmla="*/ 24809 h 688"/>
              <a:gd name="T10" fmla="*/ 0 w 544"/>
              <a:gd name="T11" fmla="*/ 24809 h 688"/>
              <a:gd name="T12" fmla="*/ 0 60000 65536"/>
              <a:gd name="T13" fmla="*/ 0 60000 65536"/>
              <a:gd name="T14" fmla="*/ 0 60000 65536"/>
              <a:gd name="T15" fmla="*/ 0 60000 65536"/>
              <a:gd name="T16" fmla="*/ 0 60000 65536"/>
              <a:gd name="T17" fmla="*/ 0 60000 65536"/>
              <a:gd name="T18" fmla="*/ 0 w 544"/>
              <a:gd name="T19" fmla="*/ 0 h 688"/>
              <a:gd name="T20" fmla="*/ 544 w 544"/>
              <a:gd name="T21" fmla="*/ 688 h 688"/>
            </a:gdLst>
            <a:ahLst/>
            <a:cxnLst>
              <a:cxn ang="T12">
                <a:pos x="T0" y="T1"/>
              </a:cxn>
              <a:cxn ang="T13">
                <a:pos x="T2" y="T3"/>
              </a:cxn>
              <a:cxn ang="T14">
                <a:pos x="T4" y="T5"/>
              </a:cxn>
              <a:cxn ang="T15">
                <a:pos x="T6" y="T7"/>
              </a:cxn>
              <a:cxn ang="T16">
                <a:pos x="T8" y="T9"/>
              </a:cxn>
              <a:cxn ang="T17">
                <a:pos x="T10" y="T11"/>
              </a:cxn>
            </a:cxnLst>
            <a:rect l="T18" t="T19" r="T20" b="T21"/>
            <a:pathLst>
              <a:path w="544" h="688">
                <a:moveTo>
                  <a:pt x="480" y="688"/>
                </a:moveTo>
                <a:cubicBezTo>
                  <a:pt x="500" y="644"/>
                  <a:pt x="520" y="600"/>
                  <a:pt x="528" y="544"/>
                </a:cubicBezTo>
                <a:cubicBezTo>
                  <a:pt x="536" y="488"/>
                  <a:pt x="544" y="424"/>
                  <a:pt x="528" y="352"/>
                </a:cubicBezTo>
                <a:cubicBezTo>
                  <a:pt x="512" y="280"/>
                  <a:pt x="488" y="168"/>
                  <a:pt x="432" y="112"/>
                </a:cubicBezTo>
                <a:cubicBezTo>
                  <a:pt x="376" y="56"/>
                  <a:pt x="264" y="32"/>
                  <a:pt x="192" y="16"/>
                </a:cubicBezTo>
                <a:cubicBezTo>
                  <a:pt x="120" y="0"/>
                  <a:pt x="60" y="8"/>
                  <a:pt x="0" y="16"/>
                </a:cubicBezTo>
              </a:path>
            </a:pathLst>
          </a:custGeom>
          <a:noFill/>
          <a:ln w="15875" cap="flat">
            <a:solidFill>
              <a:schemeClr val="tx1"/>
            </a:solidFill>
            <a:prstDash val="dash"/>
            <a:round/>
            <a:headEnd/>
            <a:tailEnd type="arrow" w="lg" len="med"/>
          </a:ln>
          <a:extLst>
            <a:ext uri="{909E8E84-426E-40DD-AFC4-6F175D3DCCD1}">
              <a14:hiddenFill xmlns:a14="http://schemas.microsoft.com/office/drawing/2010/main">
                <a:solidFill>
                  <a:srgbClr val="FFFFFF"/>
                </a:solidFill>
              </a14:hiddenFill>
            </a:ext>
          </a:extLst>
        </p:spPr>
        <p:txBody>
          <a:bodyPr/>
          <a:lstStyle/>
          <a:p>
            <a:endParaRPr lang="en-US"/>
          </a:p>
        </p:txBody>
      </p:sp>
      <p:cxnSp>
        <p:nvCxnSpPr>
          <p:cNvPr id="23568" name="AutoShape 44">
            <a:extLst>
              <a:ext uri="{FF2B5EF4-FFF2-40B4-BE49-F238E27FC236}">
                <a16:creationId xmlns:a16="http://schemas.microsoft.com/office/drawing/2014/main" id="{D243216E-7BA6-4016-A86B-4CB8825FBBFD}"/>
              </a:ext>
            </a:extLst>
          </p:cNvPr>
          <p:cNvCxnSpPr>
            <a:cxnSpLocks noChangeShapeType="1"/>
            <a:stCxn id="23572" idx="0"/>
          </p:cNvCxnSpPr>
          <p:nvPr/>
        </p:nvCxnSpPr>
        <p:spPr bwMode="auto">
          <a:xfrm flipH="1" flipV="1">
            <a:off x="7158038" y="5459413"/>
            <a:ext cx="414337" cy="75088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3569" name="Text Box 45">
            <a:extLst>
              <a:ext uri="{FF2B5EF4-FFF2-40B4-BE49-F238E27FC236}">
                <a16:creationId xmlns:a16="http://schemas.microsoft.com/office/drawing/2014/main" id="{BD4A0287-CEBD-4833-A895-B31F2D82903F}"/>
              </a:ext>
            </a:extLst>
          </p:cNvPr>
          <p:cNvSpPr txBox="1">
            <a:spLocks noChangeArrowheads="1"/>
          </p:cNvSpPr>
          <p:nvPr/>
        </p:nvSpPr>
        <p:spPr bwMode="auto">
          <a:xfrm>
            <a:off x="7707313" y="6346825"/>
            <a:ext cx="18573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P3</a:t>
            </a:r>
          </a:p>
        </p:txBody>
      </p:sp>
      <p:sp>
        <p:nvSpPr>
          <p:cNvPr id="23570" name="Text Box 46">
            <a:extLst>
              <a:ext uri="{FF2B5EF4-FFF2-40B4-BE49-F238E27FC236}">
                <a16:creationId xmlns:a16="http://schemas.microsoft.com/office/drawing/2014/main" id="{1C35902C-A678-4951-BFE0-C352803A344C}"/>
              </a:ext>
            </a:extLst>
          </p:cNvPr>
          <p:cNvSpPr txBox="1">
            <a:spLocks noChangeArrowheads="1"/>
          </p:cNvSpPr>
          <p:nvPr/>
        </p:nvSpPr>
        <p:spPr bwMode="auto">
          <a:xfrm>
            <a:off x="7859713" y="6499225"/>
            <a:ext cx="18573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P4</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a:extLst>
              <a:ext uri="{FF2B5EF4-FFF2-40B4-BE49-F238E27FC236}">
                <a16:creationId xmlns:a16="http://schemas.microsoft.com/office/drawing/2014/main" id="{416E7D43-D8FC-48CC-932D-47D6590CE88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24579" name="Slide Number Placeholder 4">
            <a:extLst>
              <a:ext uri="{FF2B5EF4-FFF2-40B4-BE49-F238E27FC236}">
                <a16:creationId xmlns:a16="http://schemas.microsoft.com/office/drawing/2014/main" id="{2A31473C-3D36-4EF1-9845-05458AE31D7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80013A-E3B8-47BD-AFD8-B9D027BAA777}" type="slidenum">
              <a:rPr lang="en-US" altLang="en-US"/>
              <a:pPr eaLnBrk="1" hangingPunct="1"/>
              <a:t>23</a:t>
            </a:fld>
            <a:endParaRPr lang="en-US" altLang="en-US"/>
          </a:p>
        </p:txBody>
      </p:sp>
      <p:sp>
        <p:nvSpPr>
          <p:cNvPr id="24580" name="Rectangle 2">
            <a:extLst>
              <a:ext uri="{FF2B5EF4-FFF2-40B4-BE49-F238E27FC236}">
                <a16:creationId xmlns:a16="http://schemas.microsoft.com/office/drawing/2014/main" id="{FDF61951-A36B-46B7-99CE-7D05A4967FA2}"/>
              </a:ext>
            </a:extLst>
          </p:cNvPr>
          <p:cNvSpPr>
            <a:spLocks noGrp="1" noChangeArrowheads="1"/>
          </p:cNvSpPr>
          <p:nvPr>
            <p:ph type="title"/>
          </p:nvPr>
        </p:nvSpPr>
        <p:spPr/>
        <p:txBody>
          <a:bodyPr/>
          <a:lstStyle/>
          <a:p>
            <a:pPr eaLnBrk="1" hangingPunct="1"/>
            <a:r>
              <a:rPr lang="en-US" altLang="en-US"/>
              <a:t>Week 3 Pointers – Passing</a:t>
            </a:r>
          </a:p>
        </p:txBody>
      </p:sp>
      <p:grpSp>
        <p:nvGrpSpPr>
          <p:cNvPr id="24581" name="Group 83">
            <a:extLst>
              <a:ext uri="{FF2B5EF4-FFF2-40B4-BE49-F238E27FC236}">
                <a16:creationId xmlns:a16="http://schemas.microsoft.com/office/drawing/2014/main" id="{F6897924-76CB-49EE-98A7-3997CB5CA280}"/>
              </a:ext>
            </a:extLst>
          </p:cNvPr>
          <p:cNvGrpSpPr>
            <a:grpSpLocks/>
          </p:cNvGrpSpPr>
          <p:nvPr/>
        </p:nvGrpSpPr>
        <p:grpSpPr bwMode="auto">
          <a:xfrm>
            <a:off x="5645150" y="2667000"/>
            <a:ext cx="3200400" cy="1828800"/>
            <a:chOff x="3556" y="1680"/>
            <a:chExt cx="2016" cy="1152"/>
          </a:xfrm>
        </p:grpSpPr>
        <p:sp>
          <p:nvSpPr>
            <p:cNvPr id="24612" name="Rectangle 7">
              <a:extLst>
                <a:ext uri="{FF2B5EF4-FFF2-40B4-BE49-F238E27FC236}">
                  <a16:creationId xmlns:a16="http://schemas.microsoft.com/office/drawing/2014/main" id="{AD82D4BD-A637-4401-B03A-7C916FC4EB96}"/>
                </a:ext>
              </a:extLst>
            </p:cNvPr>
            <p:cNvSpPr>
              <a:spLocks noChangeArrowheads="1"/>
            </p:cNvSpPr>
            <p:nvPr/>
          </p:nvSpPr>
          <p:spPr bwMode="auto">
            <a:xfrm>
              <a:off x="3556" y="1680"/>
              <a:ext cx="2016" cy="1152"/>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4613" name="Text Box 8">
              <a:extLst>
                <a:ext uri="{FF2B5EF4-FFF2-40B4-BE49-F238E27FC236}">
                  <a16:creationId xmlns:a16="http://schemas.microsoft.com/office/drawing/2014/main" id="{F078C35F-1753-4900-96C5-DB6A81518BE6}"/>
                </a:ext>
              </a:extLst>
            </p:cNvPr>
            <p:cNvSpPr txBox="1">
              <a:spLocks noChangeArrowheads="1"/>
            </p:cNvSpPr>
            <p:nvPr/>
          </p:nvSpPr>
          <p:spPr bwMode="auto">
            <a:xfrm>
              <a:off x="4270" y="2554"/>
              <a:ext cx="500" cy="230"/>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P1</a:t>
              </a:r>
              <a:endParaRPr lang="en-US" altLang="en-US" sz="1200"/>
            </a:p>
            <a:p>
              <a:pPr algn="ctr" eaLnBrk="1" hangingPunct="1">
                <a:lnSpc>
                  <a:spcPct val="80000"/>
                </a:lnSpc>
              </a:pPr>
              <a:r>
                <a:rPr lang="en-US" altLang="en-US" sz="1200"/>
                <a:t>passer</a:t>
              </a:r>
            </a:p>
          </p:txBody>
        </p:sp>
        <p:sp>
          <p:nvSpPr>
            <p:cNvPr id="24614" name="Text Box 9">
              <a:extLst>
                <a:ext uri="{FF2B5EF4-FFF2-40B4-BE49-F238E27FC236}">
                  <a16:creationId xmlns:a16="http://schemas.microsoft.com/office/drawing/2014/main" id="{1807F13E-8A0A-428C-8BAD-037B4CE73EB8}"/>
                </a:ext>
              </a:extLst>
            </p:cNvPr>
            <p:cNvSpPr txBox="1">
              <a:spLocks noChangeArrowheads="1"/>
            </p:cNvSpPr>
            <p:nvPr/>
          </p:nvSpPr>
          <p:spPr bwMode="auto">
            <a:xfrm>
              <a:off x="4959" y="1719"/>
              <a:ext cx="301" cy="173"/>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P3</a:t>
              </a:r>
            </a:p>
          </p:txBody>
        </p:sp>
        <p:sp>
          <p:nvSpPr>
            <p:cNvPr id="24615" name="Text Box 10">
              <a:extLst>
                <a:ext uri="{FF2B5EF4-FFF2-40B4-BE49-F238E27FC236}">
                  <a16:creationId xmlns:a16="http://schemas.microsoft.com/office/drawing/2014/main" id="{8500B3DC-08D7-4106-A7DF-71C4441B6397}"/>
                </a:ext>
              </a:extLst>
            </p:cNvPr>
            <p:cNvSpPr txBox="1">
              <a:spLocks noChangeArrowheads="1"/>
            </p:cNvSpPr>
            <p:nvPr/>
          </p:nvSpPr>
          <p:spPr bwMode="auto">
            <a:xfrm>
              <a:off x="3859" y="1719"/>
              <a:ext cx="301" cy="173"/>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P2</a:t>
              </a:r>
            </a:p>
          </p:txBody>
        </p:sp>
        <p:cxnSp>
          <p:nvCxnSpPr>
            <p:cNvPr id="24616" name="AutoShape 12">
              <a:extLst>
                <a:ext uri="{FF2B5EF4-FFF2-40B4-BE49-F238E27FC236}">
                  <a16:creationId xmlns:a16="http://schemas.microsoft.com/office/drawing/2014/main" id="{708E254B-50B6-4EB2-A6C0-779DF57778CE}"/>
                </a:ext>
              </a:extLst>
            </p:cNvPr>
            <p:cNvCxnSpPr>
              <a:cxnSpLocks noChangeShapeType="1"/>
              <a:stCxn id="24613" idx="0"/>
              <a:endCxn id="24615" idx="2"/>
            </p:cNvCxnSpPr>
            <p:nvPr/>
          </p:nvCxnSpPr>
          <p:spPr bwMode="auto">
            <a:xfrm flipH="1" flipV="1">
              <a:off x="4010" y="1892"/>
              <a:ext cx="510" cy="662"/>
            </a:xfrm>
            <a:prstGeom prst="straightConnector1">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cxnSp>
        <p:sp>
          <p:nvSpPr>
            <p:cNvPr id="24617" name="Rectangle 19">
              <a:extLst>
                <a:ext uri="{FF2B5EF4-FFF2-40B4-BE49-F238E27FC236}">
                  <a16:creationId xmlns:a16="http://schemas.microsoft.com/office/drawing/2014/main" id="{FB0D839B-BE2A-451D-BE73-7CC9DA90B632}"/>
                </a:ext>
              </a:extLst>
            </p:cNvPr>
            <p:cNvSpPr>
              <a:spLocks noChangeArrowheads="1"/>
            </p:cNvSpPr>
            <p:nvPr/>
          </p:nvSpPr>
          <p:spPr bwMode="auto">
            <a:xfrm>
              <a:off x="3603" y="1719"/>
              <a:ext cx="224" cy="231"/>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24618" name="Rectangle 20">
              <a:extLst>
                <a:ext uri="{FF2B5EF4-FFF2-40B4-BE49-F238E27FC236}">
                  <a16:creationId xmlns:a16="http://schemas.microsoft.com/office/drawing/2014/main" id="{F069173E-9C41-4213-9E5F-26747EA5890B}"/>
                </a:ext>
              </a:extLst>
            </p:cNvPr>
            <p:cNvSpPr>
              <a:spLocks noChangeArrowheads="1"/>
            </p:cNvSpPr>
            <p:nvPr/>
          </p:nvSpPr>
          <p:spPr bwMode="auto">
            <a:xfrm>
              <a:off x="5328" y="1719"/>
              <a:ext cx="224" cy="231"/>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24619" name="Rectangle 21">
              <a:extLst>
                <a:ext uri="{FF2B5EF4-FFF2-40B4-BE49-F238E27FC236}">
                  <a16:creationId xmlns:a16="http://schemas.microsoft.com/office/drawing/2014/main" id="{5BB3D5A0-11F8-4056-92CE-00AED037DE36}"/>
                </a:ext>
              </a:extLst>
            </p:cNvPr>
            <p:cNvSpPr>
              <a:spLocks noChangeArrowheads="1"/>
            </p:cNvSpPr>
            <p:nvPr/>
          </p:nvSpPr>
          <p:spPr bwMode="auto">
            <a:xfrm>
              <a:off x="4132" y="2487"/>
              <a:ext cx="224" cy="231"/>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24620" name="Rectangle 22">
              <a:extLst>
                <a:ext uri="{FF2B5EF4-FFF2-40B4-BE49-F238E27FC236}">
                  <a16:creationId xmlns:a16="http://schemas.microsoft.com/office/drawing/2014/main" id="{2CB0DE9B-0AB4-4E4E-9FD2-EF97FB058DE2}"/>
                </a:ext>
              </a:extLst>
            </p:cNvPr>
            <p:cNvSpPr>
              <a:spLocks noChangeArrowheads="1"/>
            </p:cNvSpPr>
            <p:nvPr/>
          </p:nvSpPr>
          <p:spPr bwMode="auto">
            <a:xfrm>
              <a:off x="4676" y="2487"/>
              <a:ext cx="224" cy="231"/>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24621" name="Line 24">
              <a:extLst>
                <a:ext uri="{FF2B5EF4-FFF2-40B4-BE49-F238E27FC236}">
                  <a16:creationId xmlns:a16="http://schemas.microsoft.com/office/drawing/2014/main" id="{D617C78E-C53F-4CF1-B1BC-B154FA274081}"/>
                </a:ext>
              </a:extLst>
            </p:cNvPr>
            <p:cNvSpPr>
              <a:spLocks noChangeShapeType="1"/>
            </p:cNvSpPr>
            <p:nvPr/>
          </p:nvSpPr>
          <p:spPr bwMode="auto">
            <a:xfrm flipH="1">
              <a:off x="4210" y="1767"/>
              <a:ext cx="65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22" name="Line 25">
              <a:extLst>
                <a:ext uri="{FF2B5EF4-FFF2-40B4-BE49-F238E27FC236}">
                  <a16:creationId xmlns:a16="http://schemas.microsoft.com/office/drawing/2014/main" id="{96C26621-FC4D-48C9-9C38-690365057681}"/>
                </a:ext>
              </a:extLst>
            </p:cNvPr>
            <p:cNvSpPr>
              <a:spLocks noChangeShapeType="1"/>
            </p:cNvSpPr>
            <p:nvPr/>
          </p:nvSpPr>
          <p:spPr bwMode="auto">
            <a:xfrm flipV="1">
              <a:off x="4210" y="1863"/>
              <a:ext cx="65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4582" name="Group 85">
            <a:extLst>
              <a:ext uri="{FF2B5EF4-FFF2-40B4-BE49-F238E27FC236}">
                <a16:creationId xmlns:a16="http://schemas.microsoft.com/office/drawing/2014/main" id="{070DD763-B02E-4353-B6D0-81C6E038C1C6}"/>
              </a:ext>
            </a:extLst>
          </p:cNvPr>
          <p:cNvGrpSpPr>
            <a:grpSpLocks/>
          </p:cNvGrpSpPr>
          <p:nvPr/>
        </p:nvGrpSpPr>
        <p:grpSpPr bwMode="auto">
          <a:xfrm>
            <a:off x="5670550" y="4618038"/>
            <a:ext cx="3200400" cy="1828800"/>
            <a:chOff x="3572" y="2909"/>
            <a:chExt cx="2016" cy="1152"/>
          </a:xfrm>
        </p:grpSpPr>
        <p:sp>
          <p:nvSpPr>
            <p:cNvPr id="24601" name="Rectangle 27">
              <a:extLst>
                <a:ext uri="{FF2B5EF4-FFF2-40B4-BE49-F238E27FC236}">
                  <a16:creationId xmlns:a16="http://schemas.microsoft.com/office/drawing/2014/main" id="{527E0361-F5F9-464D-9E12-3E30C24FB6FC}"/>
                </a:ext>
              </a:extLst>
            </p:cNvPr>
            <p:cNvSpPr>
              <a:spLocks noChangeArrowheads="1"/>
            </p:cNvSpPr>
            <p:nvPr/>
          </p:nvSpPr>
          <p:spPr bwMode="auto">
            <a:xfrm>
              <a:off x="3572" y="2909"/>
              <a:ext cx="2016" cy="1152"/>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4602" name="Text Box 28">
              <a:extLst>
                <a:ext uri="{FF2B5EF4-FFF2-40B4-BE49-F238E27FC236}">
                  <a16:creationId xmlns:a16="http://schemas.microsoft.com/office/drawing/2014/main" id="{601E0CED-4747-47D6-9BA3-B20103A019D0}"/>
                </a:ext>
              </a:extLst>
            </p:cNvPr>
            <p:cNvSpPr txBox="1">
              <a:spLocks noChangeArrowheads="1"/>
            </p:cNvSpPr>
            <p:nvPr/>
          </p:nvSpPr>
          <p:spPr bwMode="auto">
            <a:xfrm>
              <a:off x="4286" y="3792"/>
              <a:ext cx="500" cy="230"/>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P1</a:t>
              </a:r>
              <a:endParaRPr lang="en-US" altLang="en-US" sz="1200"/>
            </a:p>
            <a:p>
              <a:pPr algn="ctr" eaLnBrk="1" hangingPunct="1">
                <a:lnSpc>
                  <a:spcPct val="80000"/>
                </a:lnSpc>
              </a:pPr>
              <a:r>
                <a:rPr lang="en-US" altLang="en-US" sz="1200"/>
                <a:t>passer</a:t>
              </a:r>
            </a:p>
          </p:txBody>
        </p:sp>
        <p:sp>
          <p:nvSpPr>
            <p:cNvPr id="24603" name="Text Box 29">
              <a:extLst>
                <a:ext uri="{FF2B5EF4-FFF2-40B4-BE49-F238E27FC236}">
                  <a16:creationId xmlns:a16="http://schemas.microsoft.com/office/drawing/2014/main" id="{A0A33428-B165-41A1-B760-5B7C98B9323A}"/>
                </a:ext>
              </a:extLst>
            </p:cNvPr>
            <p:cNvSpPr txBox="1">
              <a:spLocks noChangeArrowheads="1"/>
            </p:cNvSpPr>
            <p:nvPr/>
          </p:nvSpPr>
          <p:spPr bwMode="auto">
            <a:xfrm>
              <a:off x="4975" y="2957"/>
              <a:ext cx="301" cy="173"/>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P3</a:t>
              </a:r>
            </a:p>
          </p:txBody>
        </p:sp>
        <p:sp>
          <p:nvSpPr>
            <p:cNvPr id="24604" name="Text Box 30">
              <a:extLst>
                <a:ext uri="{FF2B5EF4-FFF2-40B4-BE49-F238E27FC236}">
                  <a16:creationId xmlns:a16="http://schemas.microsoft.com/office/drawing/2014/main" id="{1A6A04A5-8B40-4632-AD32-4C0CCDCE9D09}"/>
                </a:ext>
              </a:extLst>
            </p:cNvPr>
            <p:cNvSpPr txBox="1">
              <a:spLocks noChangeArrowheads="1"/>
            </p:cNvSpPr>
            <p:nvPr/>
          </p:nvSpPr>
          <p:spPr bwMode="auto">
            <a:xfrm>
              <a:off x="3875" y="2957"/>
              <a:ext cx="301" cy="173"/>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P2</a:t>
              </a:r>
            </a:p>
          </p:txBody>
        </p:sp>
        <p:cxnSp>
          <p:nvCxnSpPr>
            <p:cNvPr id="24605" name="AutoShape 31">
              <a:extLst>
                <a:ext uri="{FF2B5EF4-FFF2-40B4-BE49-F238E27FC236}">
                  <a16:creationId xmlns:a16="http://schemas.microsoft.com/office/drawing/2014/main" id="{212D456C-47E0-4F3E-B53B-1B7D32F1A87F}"/>
                </a:ext>
              </a:extLst>
            </p:cNvPr>
            <p:cNvCxnSpPr>
              <a:cxnSpLocks noChangeShapeType="1"/>
              <a:stCxn id="24602" idx="0"/>
              <a:endCxn id="24604" idx="2"/>
            </p:cNvCxnSpPr>
            <p:nvPr/>
          </p:nvCxnSpPr>
          <p:spPr bwMode="auto">
            <a:xfrm flipH="1" flipV="1">
              <a:off x="4026" y="3130"/>
              <a:ext cx="510" cy="662"/>
            </a:xfrm>
            <a:prstGeom prst="straightConnector1">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cxnSp>
        <p:sp>
          <p:nvSpPr>
            <p:cNvPr id="24606" name="Rectangle 32">
              <a:extLst>
                <a:ext uri="{FF2B5EF4-FFF2-40B4-BE49-F238E27FC236}">
                  <a16:creationId xmlns:a16="http://schemas.microsoft.com/office/drawing/2014/main" id="{6FC3E64B-931E-4BDC-B5F0-C20ECC734A31}"/>
                </a:ext>
              </a:extLst>
            </p:cNvPr>
            <p:cNvSpPr>
              <a:spLocks noChangeArrowheads="1"/>
            </p:cNvSpPr>
            <p:nvPr/>
          </p:nvSpPr>
          <p:spPr bwMode="auto">
            <a:xfrm>
              <a:off x="3619" y="2957"/>
              <a:ext cx="224" cy="231"/>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24607" name="Rectangle 33">
              <a:extLst>
                <a:ext uri="{FF2B5EF4-FFF2-40B4-BE49-F238E27FC236}">
                  <a16:creationId xmlns:a16="http://schemas.microsoft.com/office/drawing/2014/main" id="{EFBB6851-0B58-4FC0-8001-F7355080FC0C}"/>
                </a:ext>
              </a:extLst>
            </p:cNvPr>
            <p:cNvSpPr>
              <a:spLocks noChangeArrowheads="1"/>
            </p:cNvSpPr>
            <p:nvPr/>
          </p:nvSpPr>
          <p:spPr bwMode="auto">
            <a:xfrm>
              <a:off x="5346" y="2957"/>
              <a:ext cx="224" cy="231"/>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24608" name="Rectangle 34">
              <a:extLst>
                <a:ext uri="{FF2B5EF4-FFF2-40B4-BE49-F238E27FC236}">
                  <a16:creationId xmlns:a16="http://schemas.microsoft.com/office/drawing/2014/main" id="{8E50445E-709C-465B-9E38-8F6FBA13CAE6}"/>
                </a:ext>
              </a:extLst>
            </p:cNvPr>
            <p:cNvSpPr>
              <a:spLocks noChangeArrowheads="1"/>
            </p:cNvSpPr>
            <p:nvPr/>
          </p:nvSpPr>
          <p:spPr bwMode="auto">
            <a:xfrm>
              <a:off x="4148" y="3725"/>
              <a:ext cx="224" cy="231"/>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24609" name="Rectangle 35">
              <a:extLst>
                <a:ext uri="{FF2B5EF4-FFF2-40B4-BE49-F238E27FC236}">
                  <a16:creationId xmlns:a16="http://schemas.microsoft.com/office/drawing/2014/main" id="{A59F98C6-105C-4242-915E-EFB5E3125C7F}"/>
                </a:ext>
              </a:extLst>
            </p:cNvPr>
            <p:cNvSpPr>
              <a:spLocks noChangeArrowheads="1"/>
            </p:cNvSpPr>
            <p:nvPr/>
          </p:nvSpPr>
          <p:spPr bwMode="auto">
            <a:xfrm>
              <a:off x="4692" y="3725"/>
              <a:ext cx="224" cy="231"/>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cxnSp>
          <p:nvCxnSpPr>
            <p:cNvPr id="24610" name="AutoShape 44">
              <a:extLst>
                <a:ext uri="{FF2B5EF4-FFF2-40B4-BE49-F238E27FC236}">
                  <a16:creationId xmlns:a16="http://schemas.microsoft.com/office/drawing/2014/main" id="{3F3922BF-2F5E-4A97-8D85-BE57A1C3D65E}"/>
                </a:ext>
              </a:extLst>
            </p:cNvPr>
            <p:cNvCxnSpPr>
              <a:cxnSpLocks noChangeShapeType="1"/>
              <a:stCxn id="24602" idx="0"/>
              <a:endCxn id="24603" idx="2"/>
            </p:cNvCxnSpPr>
            <p:nvPr/>
          </p:nvCxnSpPr>
          <p:spPr bwMode="auto">
            <a:xfrm flipV="1">
              <a:off x="4536" y="3130"/>
              <a:ext cx="590" cy="662"/>
            </a:xfrm>
            <a:prstGeom prst="straightConnector1">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cxnSp>
        <p:sp>
          <p:nvSpPr>
            <p:cNvPr id="24611" name="Text Box 38">
              <a:extLst>
                <a:ext uri="{FF2B5EF4-FFF2-40B4-BE49-F238E27FC236}">
                  <a16:creationId xmlns:a16="http://schemas.microsoft.com/office/drawing/2014/main" id="{B97E670E-FB45-4FDB-BEA4-88DD25160A59}"/>
                </a:ext>
              </a:extLst>
            </p:cNvPr>
            <p:cNvSpPr txBox="1">
              <a:spLocks noChangeArrowheads="1"/>
            </p:cNvSpPr>
            <p:nvPr/>
          </p:nvSpPr>
          <p:spPr bwMode="auto">
            <a:xfrm>
              <a:off x="4320" y="3264"/>
              <a:ext cx="480"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D</a:t>
              </a:r>
              <a:endParaRPr lang="en-US" altLang="en-US" sz="1200"/>
            </a:p>
            <a:p>
              <a:pPr algn="ctr" eaLnBrk="1" hangingPunct="1">
                <a:lnSpc>
                  <a:spcPct val="80000"/>
                </a:lnSpc>
              </a:pPr>
              <a:r>
                <a:rPr lang="en-US" altLang="en-US" sz="1200"/>
                <a:t>passive defender</a:t>
              </a:r>
              <a:endParaRPr lang="en-US" altLang="en-US"/>
            </a:p>
          </p:txBody>
        </p:sp>
      </p:grpSp>
      <p:sp>
        <p:nvSpPr>
          <p:cNvPr id="24583" name="Rectangle 48">
            <a:extLst>
              <a:ext uri="{FF2B5EF4-FFF2-40B4-BE49-F238E27FC236}">
                <a16:creationId xmlns:a16="http://schemas.microsoft.com/office/drawing/2014/main" id="{C2E34630-CF49-43CB-A20F-62120FB60E95}"/>
              </a:ext>
            </a:extLst>
          </p:cNvPr>
          <p:cNvSpPr>
            <a:spLocks noChangeArrowheads="1"/>
          </p:cNvSpPr>
          <p:nvPr/>
        </p:nvSpPr>
        <p:spPr bwMode="auto">
          <a:xfrm>
            <a:off x="5962650" y="3443288"/>
            <a:ext cx="438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#2</a:t>
            </a:r>
          </a:p>
        </p:txBody>
      </p:sp>
      <p:sp>
        <p:nvSpPr>
          <p:cNvPr id="24584" name="Rectangle 49">
            <a:extLst>
              <a:ext uri="{FF2B5EF4-FFF2-40B4-BE49-F238E27FC236}">
                <a16:creationId xmlns:a16="http://schemas.microsoft.com/office/drawing/2014/main" id="{C5B5F035-A94C-42DB-A2E8-076430313DEC}"/>
              </a:ext>
            </a:extLst>
          </p:cNvPr>
          <p:cNvSpPr>
            <a:spLocks noChangeArrowheads="1"/>
          </p:cNvSpPr>
          <p:nvPr/>
        </p:nvSpPr>
        <p:spPr bwMode="auto">
          <a:xfrm>
            <a:off x="5962650" y="5500688"/>
            <a:ext cx="438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#3</a:t>
            </a:r>
          </a:p>
        </p:txBody>
      </p:sp>
      <p:sp>
        <p:nvSpPr>
          <p:cNvPr id="24585" name="Line 53">
            <a:extLst>
              <a:ext uri="{FF2B5EF4-FFF2-40B4-BE49-F238E27FC236}">
                <a16:creationId xmlns:a16="http://schemas.microsoft.com/office/drawing/2014/main" id="{89CEA3B4-446D-4B0D-9576-B9DEF1B3B34E}"/>
              </a:ext>
            </a:extLst>
          </p:cNvPr>
          <p:cNvSpPr>
            <a:spLocks noChangeShapeType="1"/>
          </p:cNvSpPr>
          <p:nvPr/>
        </p:nvSpPr>
        <p:spPr bwMode="auto">
          <a:xfrm flipH="1">
            <a:off x="5943600" y="6096000"/>
            <a:ext cx="685800" cy="0"/>
          </a:xfrm>
          <a:prstGeom prst="line">
            <a:avLst/>
          </a:prstGeom>
          <a:noFill/>
          <a:ln w="15875">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6" name="Line 54">
            <a:extLst>
              <a:ext uri="{FF2B5EF4-FFF2-40B4-BE49-F238E27FC236}">
                <a16:creationId xmlns:a16="http://schemas.microsoft.com/office/drawing/2014/main" id="{D86639EF-3072-49C2-AA1C-FC7489037083}"/>
              </a:ext>
            </a:extLst>
          </p:cNvPr>
          <p:cNvSpPr>
            <a:spLocks noChangeShapeType="1"/>
          </p:cNvSpPr>
          <p:nvPr/>
        </p:nvSpPr>
        <p:spPr bwMode="auto">
          <a:xfrm>
            <a:off x="7772400" y="6096000"/>
            <a:ext cx="838200" cy="0"/>
          </a:xfrm>
          <a:prstGeom prst="line">
            <a:avLst/>
          </a:prstGeom>
          <a:noFill/>
          <a:ln w="15875">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72">
            <a:extLst>
              <a:ext uri="{FF2B5EF4-FFF2-40B4-BE49-F238E27FC236}">
                <a16:creationId xmlns:a16="http://schemas.microsoft.com/office/drawing/2014/main" id="{BBF7DA9C-B187-45A0-98E1-532EA39F67E8}"/>
              </a:ext>
            </a:extLst>
          </p:cNvPr>
          <p:cNvSpPr>
            <a:spLocks noChangeShapeType="1"/>
          </p:cNvSpPr>
          <p:nvPr/>
        </p:nvSpPr>
        <p:spPr bwMode="auto">
          <a:xfrm flipH="1">
            <a:off x="6661150" y="4724400"/>
            <a:ext cx="1036638"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Line 73">
            <a:extLst>
              <a:ext uri="{FF2B5EF4-FFF2-40B4-BE49-F238E27FC236}">
                <a16:creationId xmlns:a16="http://schemas.microsoft.com/office/drawing/2014/main" id="{FE67B9FF-C929-4232-9FF7-1619F7CB7004}"/>
              </a:ext>
            </a:extLst>
          </p:cNvPr>
          <p:cNvSpPr>
            <a:spLocks noChangeShapeType="1"/>
          </p:cNvSpPr>
          <p:nvPr/>
        </p:nvSpPr>
        <p:spPr bwMode="auto">
          <a:xfrm flipV="1">
            <a:off x="6661150" y="4876800"/>
            <a:ext cx="1036638"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9" name="Text Box 74">
            <a:extLst>
              <a:ext uri="{FF2B5EF4-FFF2-40B4-BE49-F238E27FC236}">
                <a16:creationId xmlns:a16="http://schemas.microsoft.com/office/drawing/2014/main" id="{69D71B26-EF2E-426D-AA9E-D23EAFE08CCD}"/>
              </a:ext>
            </a:extLst>
          </p:cNvPr>
          <p:cNvSpPr txBox="1">
            <a:spLocks noChangeArrowheads="1"/>
          </p:cNvSpPr>
          <p:nvPr/>
        </p:nvSpPr>
        <p:spPr bwMode="auto">
          <a:xfrm>
            <a:off x="6629400" y="4927600"/>
            <a:ext cx="12192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pPr>
            <a:r>
              <a:rPr lang="en-US" altLang="en-US" sz="1200"/>
              <a:t>P2 &amp; P3 switch after each pass</a:t>
            </a:r>
          </a:p>
        </p:txBody>
      </p:sp>
      <p:sp>
        <p:nvSpPr>
          <p:cNvPr id="24590" name="Text Box 75">
            <a:extLst>
              <a:ext uri="{FF2B5EF4-FFF2-40B4-BE49-F238E27FC236}">
                <a16:creationId xmlns:a16="http://schemas.microsoft.com/office/drawing/2014/main" id="{60B49DE1-F1FD-432E-9789-98825FD68B23}"/>
              </a:ext>
            </a:extLst>
          </p:cNvPr>
          <p:cNvSpPr txBox="1">
            <a:spLocks noChangeArrowheads="1"/>
          </p:cNvSpPr>
          <p:nvPr/>
        </p:nvSpPr>
        <p:spPr bwMode="auto">
          <a:xfrm>
            <a:off x="6629400" y="3022600"/>
            <a:ext cx="12192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pPr>
            <a:r>
              <a:rPr lang="en-US" altLang="en-US" sz="1200"/>
              <a:t>P2 &amp; P3 switch after each pass</a:t>
            </a:r>
          </a:p>
        </p:txBody>
      </p:sp>
      <p:pic>
        <p:nvPicPr>
          <p:cNvPr id="24591" name="Picture 76" descr="ball_sml_ph">
            <a:extLst>
              <a:ext uri="{FF2B5EF4-FFF2-40B4-BE49-F238E27FC236}">
                <a16:creationId xmlns:a16="http://schemas.microsoft.com/office/drawing/2014/main" id="{6ECB1BAB-4C99-42E3-B6CE-417F78665E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5791200"/>
            <a:ext cx="228600"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2" name="Picture 77" descr="ball_sml_ph">
            <a:extLst>
              <a:ext uri="{FF2B5EF4-FFF2-40B4-BE49-F238E27FC236}">
                <a16:creationId xmlns:a16="http://schemas.microsoft.com/office/drawing/2014/main" id="{E4794B9A-016C-4554-97C8-2FF36266FE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3886200"/>
            <a:ext cx="228600"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593" name="Group 82">
            <a:extLst>
              <a:ext uri="{FF2B5EF4-FFF2-40B4-BE49-F238E27FC236}">
                <a16:creationId xmlns:a16="http://schemas.microsoft.com/office/drawing/2014/main" id="{4074C81A-EE0F-44D9-9277-326D6693CCF3}"/>
              </a:ext>
            </a:extLst>
          </p:cNvPr>
          <p:cNvGrpSpPr>
            <a:grpSpLocks/>
          </p:cNvGrpSpPr>
          <p:nvPr/>
        </p:nvGrpSpPr>
        <p:grpSpPr bwMode="auto">
          <a:xfrm>
            <a:off x="5638800" y="914400"/>
            <a:ext cx="3200400" cy="1644650"/>
            <a:chOff x="3556" y="589"/>
            <a:chExt cx="2016" cy="1036"/>
          </a:xfrm>
        </p:grpSpPr>
        <p:sp>
          <p:nvSpPr>
            <p:cNvPr id="24595" name="Rectangle 5">
              <a:extLst>
                <a:ext uri="{FF2B5EF4-FFF2-40B4-BE49-F238E27FC236}">
                  <a16:creationId xmlns:a16="http://schemas.microsoft.com/office/drawing/2014/main" id="{6B0511FC-E7B4-40C1-B9BA-25D30AFCE973}"/>
                </a:ext>
              </a:extLst>
            </p:cNvPr>
            <p:cNvSpPr>
              <a:spLocks noChangeArrowheads="1"/>
            </p:cNvSpPr>
            <p:nvPr/>
          </p:nvSpPr>
          <p:spPr bwMode="auto">
            <a:xfrm>
              <a:off x="3556" y="589"/>
              <a:ext cx="2016" cy="1036"/>
            </a:xfrm>
            <a:prstGeom prst="rect">
              <a:avLst/>
            </a:prstGeom>
            <a:solidFill>
              <a:srgbClr val="99FF33"/>
            </a:solidFill>
            <a:ln w="9525">
              <a:solidFill>
                <a:schemeClr val="tx1"/>
              </a:solidFill>
              <a:miter lim="800000"/>
              <a:headEnd/>
              <a:tailEnd/>
            </a:ln>
          </p:spPr>
          <p:txBody>
            <a:bodyPr lIns="0" tIns="0" rIns="0" bIns="0" anchor="ctr"/>
            <a:lstStyle>
              <a:lvl1pPr eaLnBrk="0" hangingPunct="0">
                <a:tabLst>
                  <a:tab pos="227013" algn="l"/>
                  <a:tab pos="1376363" algn="l"/>
                </a:tabLst>
                <a:defRPr>
                  <a:solidFill>
                    <a:schemeClr val="tx1"/>
                  </a:solidFill>
                  <a:latin typeface="Arial" panose="020B0604020202020204" pitchFamily="34" charset="0"/>
                </a:defRPr>
              </a:lvl1pPr>
              <a:lvl2pPr marL="742950" indent="-285750" eaLnBrk="0" hangingPunct="0">
                <a:tabLst>
                  <a:tab pos="227013" algn="l"/>
                  <a:tab pos="1376363" algn="l"/>
                </a:tabLst>
                <a:defRPr>
                  <a:solidFill>
                    <a:schemeClr val="tx1"/>
                  </a:solidFill>
                  <a:latin typeface="Arial" panose="020B0604020202020204" pitchFamily="34" charset="0"/>
                </a:defRPr>
              </a:lvl2pPr>
              <a:lvl3pPr marL="1143000" indent="-228600" eaLnBrk="0" hangingPunct="0">
                <a:tabLst>
                  <a:tab pos="227013" algn="l"/>
                  <a:tab pos="1376363" algn="l"/>
                </a:tabLst>
                <a:defRPr>
                  <a:solidFill>
                    <a:schemeClr val="tx1"/>
                  </a:solidFill>
                  <a:latin typeface="Arial" panose="020B0604020202020204" pitchFamily="34" charset="0"/>
                </a:defRPr>
              </a:lvl3pPr>
              <a:lvl4pPr marL="1600200" indent="-228600" eaLnBrk="0" hangingPunct="0">
                <a:tabLst>
                  <a:tab pos="227013" algn="l"/>
                  <a:tab pos="1376363" algn="l"/>
                </a:tabLst>
                <a:defRPr>
                  <a:solidFill>
                    <a:schemeClr val="tx1"/>
                  </a:solidFill>
                  <a:latin typeface="Arial" panose="020B0604020202020204" pitchFamily="34" charset="0"/>
                </a:defRPr>
              </a:lvl4pPr>
              <a:lvl5pPr marL="2057400" indent="-228600" eaLnBrk="0" hangingPunct="0">
                <a:tabLst>
                  <a:tab pos="227013" algn="l"/>
                  <a:tab pos="1376363"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227013" algn="l"/>
                  <a:tab pos="1376363"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227013" algn="l"/>
                  <a:tab pos="1376363"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227013" algn="l"/>
                  <a:tab pos="1376363"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227013" algn="l"/>
                  <a:tab pos="1376363" algn="l"/>
                </a:tabLst>
                <a:defRPr>
                  <a:solidFill>
                    <a:schemeClr val="tx1"/>
                  </a:solidFill>
                  <a:latin typeface="Arial" panose="020B0604020202020204" pitchFamily="34" charset="0"/>
                </a:defRPr>
              </a:lvl9pPr>
            </a:lstStyle>
            <a:p>
              <a:pPr algn="ctr"/>
              <a:r>
                <a:rPr lang="en-US" altLang="en-US">
                  <a:sym typeface="Wingdings 3" panose="05040102010807070707" pitchFamily="18" charset="2"/>
                </a:rPr>
                <a:t> </a:t>
              </a:r>
              <a:r>
                <a:rPr lang="en-US" altLang="en-US">
                  <a:sym typeface="Wingdings" panose="05000000000000000000" pitchFamily="2" charset="2"/>
                </a:rPr>
                <a:t> </a:t>
              </a:r>
              <a:r>
                <a:rPr lang="en-US" altLang="en-US">
                  <a:sym typeface="Wingdings 3" panose="05040102010807070707" pitchFamily="18" charset="2"/>
                </a:rPr>
                <a:t>  P   </a:t>
              </a:r>
              <a:r>
                <a:rPr lang="en-US" altLang="en-US">
                  <a:sym typeface="Wingdings" panose="05000000000000000000" pitchFamily="2" charset="2"/>
                </a:rPr>
                <a:t>  </a:t>
              </a:r>
              <a:r>
                <a:rPr lang="en-US" altLang="en-US">
                  <a:sym typeface="Wingdings 3" panose="05040102010807070707" pitchFamily="18" charset="2"/>
                </a:rPr>
                <a:t> P   </a:t>
              </a:r>
              <a:r>
                <a:rPr lang="en-US" altLang="en-US">
                  <a:sym typeface="Wingdings" panose="05000000000000000000" pitchFamily="2" charset="2"/>
                </a:rPr>
                <a:t></a:t>
              </a:r>
              <a:r>
                <a:rPr lang="en-US" altLang="en-US">
                  <a:sym typeface="Wingdings 3" panose="05040102010807070707" pitchFamily="18" charset="2"/>
                </a:rPr>
                <a:t>   P   </a:t>
              </a:r>
              <a:r>
                <a:rPr lang="en-US" altLang="en-US">
                  <a:sym typeface="Wingdings" panose="05000000000000000000" pitchFamily="2" charset="2"/>
                </a:rPr>
                <a:t>   </a:t>
              </a:r>
              <a:r>
                <a:rPr lang="en-US" altLang="en-US">
                  <a:sym typeface="Wingdings 3" panose="05040102010807070707" pitchFamily="18" charset="2"/>
                </a:rPr>
                <a:t>P   </a:t>
              </a:r>
              <a:r>
                <a:rPr lang="en-US" altLang="en-US">
                  <a:sym typeface="Wingdings" panose="05000000000000000000" pitchFamily="2" charset="2"/>
                </a:rPr>
                <a:t></a:t>
              </a:r>
            </a:p>
            <a:p>
              <a:pPr algn="ctr"/>
              <a:r>
                <a:rPr lang="en-US" altLang="en-US" sz="2400">
                  <a:latin typeface="WPIconicSymbolsA" charset="0"/>
                  <a:ea typeface="Times New Roman" panose="02020603050405020304" pitchFamily="18" charset="0"/>
                  <a:cs typeface="WPIconicSymbolsA" charset="0"/>
                  <a:sym typeface="Wingdings 3" panose="05040102010807070707" pitchFamily="18" charset="2"/>
                </a:rPr>
                <a:t></a:t>
              </a:r>
              <a:r>
                <a:rPr lang="en-US" altLang="en-US" sz="2400">
                  <a:ea typeface="Times New Roman" panose="02020603050405020304" pitchFamily="18" charset="0"/>
                  <a:cs typeface="WPIconicSymbolsA" charset="0"/>
                </a:rPr>
                <a:t> </a:t>
              </a:r>
              <a:r>
                <a:rPr lang="en-US" altLang="en-US">
                  <a:ea typeface="Times New Roman" panose="02020603050405020304" pitchFamily="18" charset="0"/>
                  <a:cs typeface="Arial" panose="020B0604020202020204" pitchFamily="34" charset="0"/>
                  <a:sym typeface="Wingdings 3" panose="05040102010807070707" pitchFamily="18" charset="2"/>
                </a:rPr>
                <a:t>3-4 yards 		</a:t>
              </a:r>
              <a:endParaRPr lang="en-US" altLang="en-US">
                <a:sym typeface="Wingdings 3" panose="05040102010807070707" pitchFamily="18" charset="2"/>
              </a:endParaRPr>
            </a:p>
            <a:p>
              <a:pPr algn="ctr"/>
              <a:r>
                <a:rPr lang="en-US" altLang="en-US" sz="2400">
                  <a:latin typeface="WPIconicSymbolsA" charset="0"/>
                  <a:cs typeface="Times New Roman" panose="02020603050405020304" pitchFamily="18" charset="0"/>
                  <a:sym typeface="Wingdings 3" panose="05040102010807070707" pitchFamily="18" charset="2"/>
                </a:rPr>
                <a:t>		</a:t>
              </a:r>
              <a:r>
                <a:rPr lang="en-US" altLang="en-US" sz="2400">
                  <a:cs typeface="Times New Roman" panose="02020603050405020304" pitchFamily="18" charset="0"/>
                </a:rPr>
                <a:t> </a:t>
              </a:r>
              <a:r>
                <a:rPr lang="en-US" altLang="en-US">
                  <a:cs typeface="Times New Roman" panose="02020603050405020304" pitchFamily="18" charset="0"/>
                  <a:sym typeface="Wingdings 3" panose="05040102010807070707" pitchFamily="18" charset="2"/>
                </a:rPr>
                <a:t>10-15 yards</a:t>
              </a:r>
            </a:p>
            <a:p>
              <a:pPr algn="ctr"/>
              <a:endParaRPr lang="en-US" altLang="en-US">
                <a:sym typeface="Wingdings 3" panose="05040102010807070707" pitchFamily="18" charset="2"/>
              </a:endParaRPr>
            </a:p>
            <a:p>
              <a:pPr algn="ctr"/>
              <a:r>
                <a:rPr lang="en-US" altLang="en-US">
                  <a:sym typeface="Wingdings 3" panose="05040102010807070707" pitchFamily="18" charset="2"/>
                </a:rPr>
                <a:t> </a:t>
              </a:r>
              <a:r>
                <a:rPr lang="en-US" altLang="en-US">
                  <a:sym typeface="Wingdings" panose="05000000000000000000" pitchFamily="2" charset="2"/>
                </a:rPr>
                <a:t> </a:t>
              </a:r>
              <a:r>
                <a:rPr lang="en-US" altLang="en-US">
                  <a:sym typeface="Wingdings 3" panose="05040102010807070707" pitchFamily="18" charset="2"/>
                </a:rPr>
                <a:t>  P   </a:t>
              </a:r>
              <a:r>
                <a:rPr lang="en-US" altLang="en-US">
                  <a:sym typeface="Wingdings" panose="05000000000000000000" pitchFamily="2" charset="2"/>
                </a:rPr>
                <a:t>  </a:t>
              </a:r>
              <a:r>
                <a:rPr lang="en-US" altLang="en-US">
                  <a:sym typeface="Wingdings 3" panose="05040102010807070707" pitchFamily="18" charset="2"/>
                </a:rPr>
                <a:t> P   </a:t>
              </a:r>
              <a:r>
                <a:rPr lang="en-US" altLang="en-US">
                  <a:sym typeface="Wingdings" panose="05000000000000000000" pitchFamily="2" charset="2"/>
                </a:rPr>
                <a:t></a:t>
              </a:r>
              <a:r>
                <a:rPr lang="en-US" altLang="en-US">
                  <a:sym typeface="Wingdings 3" panose="05040102010807070707" pitchFamily="18" charset="2"/>
                </a:rPr>
                <a:t>   P   </a:t>
              </a:r>
              <a:r>
                <a:rPr lang="en-US" altLang="en-US">
                  <a:sym typeface="Wingdings" panose="05000000000000000000" pitchFamily="2" charset="2"/>
                </a:rPr>
                <a:t>   </a:t>
              </a:r>
              <a:r>
                <a:rPr lang="en-US" altLang="en-US">
                  <a:sym typeface="Wingdings 3" panose="05040102010807070707" pitchFamily="18" charset="2"/>
                </a:rPr>
                <a:t>P   </a:t>
              </a:r>
              <a:r>
                <a:rPr lang="en-US" altLang="en-US">
                  <a:sym typeface="Wingdings" panose="05000000000000000000" pitchFamily="2" charset="2"/>
                </a:rPr>
                <a:t></a:t>
              </a:r>
            </a:p>
          </p:txBody>
        </p:sp>
        <p:sp>
          <p:nvSpPr>
            <p:cNvPr id="24596" name="Rectangle 50">
              <a:extLst>
                <a:ext uri="{FF2B5EF4-FFF2-40B4-BE49-F238E27FC236}">
                  <a16:creationId xmlns:a16="http://schemas.microsoft.com/office/drawing/2014/main" id="{5143A1FC-3A25-47BE-8122-E882B07823FF}"/>
                </a:ext>
              </a:extLst>
            </p:cNvPr>
            <p:cNvSpPr>
              <a:spLocks noChangeArrowheads="1"/>
            </p:cNvSpPr>
            <p:nvPr/>
          </p:nvSpPr>
          <p:spPr bwMode="auto">
            <a:xfrm>
              <a:off x="3756" y="1017"/>
              <a:ext cx="2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#1</a:t>
              </a:r>
            </a:p>
          </p:txBody>
        </p:sp>
        <p:pic>
          <p:nvPicPr>
            <p:cNvPr id="24597" name="Picture 78" descr="ball_sml_ph">
              <a:extLst>
                <a:ext uri="{FF2B5EF4-FFF2-40B4-BE49-F238E27FC236}">
                  <a16:creationId xmlns:a16="http://schemas.microsoft.com/office/drawing/2014/main" id="{192EB674-563F-41D0-8D95-73DBA18CA8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 y="1296"/>
              <a:ext cx="14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8" name="Picture 79" descr="ball_sml_ph">
              <a:extLst>
                <a:ext uri="{FF2B5EF4-FFF2-40B4-BE49-F238E27FC236}">
                  <a16:creationId xmlns:a16="http://schemas.microsoft.com/office/drawing/2014/main" id="{99FA399E-AF12-4BA6-A48F-0E83880C21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0" y="1296"/>
              <a:ext cx="14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9" name="Picture 80" descr="ball_sml_ph">
              <a:extLst>
                <a:ext uri="{FF2B5EF4-FFF2-40B4-BE49-F238E27FC236}">
                  <a16:creationId xmlns:a16="http://schemas.microsoft.com/office/drawing/2014/main" id="{6FE7CA38-F864-4FC8-8FCF-0C661763DE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2" y="1296"/>
              <a:ext cx="14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00" name="Picture 81" descr="ball_sml_ph">
              <a:extLst>
                <a:ext uri="{FF2B5EF4-FFF2-40B4-BE49-F238E27FC236}">
                  <a16:creationId xmlns:a16="http://schemas.microsoft.com/office/drawing/2014/main" id="{6828A9B7-6D02-4D16-A1E9-9E6D0D9B7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4" y="1296"/>
              <a:ext cx="14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594" name="Rectangle 3">
            <a:extLst>
              <a:ext uri="{FF2B5EF4-FFF2-40B4-BE49-F238E27FC236}">
                <a16:creationId xmlns:a16="http://schemas.microsoft.com/office/drawing/2014/main" id="{60D8F156-2D6A-4674-AFD0-6D40A01D4A72}"/>
              </a:ext>
            </a:extLst>
          </p:cNvPr>
          <p:cNvSpPr>
            <a:spLocks noGrp="1" noChangeArrowheads="1"/>
          </p:cNvSpPr>
          <p:nvPr>
            <p:ph type="body" idx="1"/>
          </p:nvPr>
        </p:nvSpPr>
        <p:spPr>
          <a:xfrm>
            <a:off x="457200" y="914400"/>
            <a:ext cx="5334000" cy="5638800"/>
          </a:xfrm>
          <a:noFill/>
        </p:spPr>
        <p:txBody>
          <a:bodyPr tIns="0" bIns="0"/>
          <a:lstStyle/>
          <a:p>
            <a:pPr eaLnBrk="1" hangingPunct="1">
              <a:lnSpc>
                <a:spcPct val="90000"/>
              </a:lnSpc>
            </a:pPr>
            <a:r>
              <a:rPr lang="en-US" altLang="en-US" sz="2000"/>
              <a:t>#1 - Set up for dribbling/passing warm-up</a:t>
            </a:r>
          </a:p>
          <a:p>
            <a:pPr lvl="1" eaLnBrk="1" hangingPunct="1">
              <a:lnSpc>
                <a:spcPct val="90000"/>
              </a:lnSpc>
            </a:pPr>
            <a:r>
              <a:rPr lang="en-US" altLang="en-US" sz="1800"/>
              <a:t>Use cones (</a:t>
            </a:r>
            <a:r>
              <a:rPr lang="en-US" altLang="en-US" sz="1800">
                <a:sym typeface="Wingdings" panose="05000000000000000000" pitchFamily="2" charset="2"/>
              </a:rPr>
              <a:t> in the diagrams)</a:t>
            </a:r>
            <a:endParaRPr lang="en-US" altLang="en-US" sz="1800"/>
          </a:p>
          <a:p>
            <a:pPr lvl="1" eaLnBrk="1" hangingPunct="1">
              <a:lnSpc>
                <a:spcPct val="90000"/>
              </a:lnSpc>
            </a:pPr>
            <a:r>
              <a:rPr lang="en-US" altLang="en-US" sz="1800"/>
              <a:t>Players should start and end between cones</a:t>
            </a:r>
          </a:p>
          <a:p>
            <a:pPr eaLnBrk="1" hangingPunct="1">
              <a:lnSpc>
                <a:spcPct val="90000"/>
              </a:lnSpc>
            </a:pPr>
            <a:r>
              <a:rPr lang="en-US" altLang="en-US" sz="2000"/>
              <a:t>Passing drills</a:t>
            </a:r>
          </a:p>
          <a:p>
            <a:pPr lvl="1" eaLnBrk="1" hangingPunct="1">
              <a:lnSpc>
                <a:spcPct val="90000"/>
              </a:lnSpc>
            </a:pPr>
            <a:r>
              <a:rPr lang="en-US" altLang="en-US" sz="1800"/>
              <a:t>#2 P1 passes to P2; P2 passes back; then P2 and P3 switch places; receiver calls “Ball” before P1 passes</a:t>
            </a:r>
          </a:p>
          <a:p>
            <a:pPr lvl="1" eaLnBrk="1" hangingPunct="1">
              <a:lnSpc>
                <a:spcPct val="90000"/>
              </a:lnSpc>
            </a:pPr>
            <a:r>
              <a:rPr lang="en-US" altLang="en-US" sz="1800"/>
              <a:t>Progressions:</a:t>
            </a:r>
          </a:p>
          <a:p>
            <a:pPr lvl="2" eaLnBrk="1" hangingPunct="1">
              <a:lnSpc>
                <a:spcPct val="90000"/>
              </a:lnSpc>
            </a:pPr>
            <a:r>
              <a:rPr lang="en-US" altLang="en-US" sz="1600"/>
              <a:t>P1makes lead passes to cone ahead of P2</a:t>
            </a:r>
          </a:p>
          <a:p>
            <a:pPr lvl="2" eaLnBrk="1" hangingPunct="1">
              <a:lnSpc>
                <a:spcPct val="90000"/>
              </a:lnSpc>
            </a:pPr>
            <a:r>
              <a:rPr lang="en-US" altLang="en-US" sz="1600"/>
              <a:t>P1 passes to either receiver</a:t>
            </a:r>
          </a:p>
          <a:p>
            <a:pPr lvl="2" eaLnBrk="1" hangingPunct="1">
              <a:lnSpc>
                <a:spcPct val="90000"/>
              </a:lnSpc>
            </a:pPr>
            <a:r>
              <a:rPr lang="en-US" altLang="en-US" sz="1600"/>
              <a:t>P1 must do 360</a:t>
            </a:r>
            <a:r>
              <a:rPr lang="en-US" altLang="en-US" sz="1600">
                <a:cs typeface="Arial" panose="020B0604020202020204" pitchFamily="34" charset="0"/>
              </a:rPr>
              <a:t>° turn before passing</a:t>
            </a:r>
          </a:p>
          <a:p>
            <a:pPr lvl="1" eaLnBrk="1" hangingPunct="1">
              <a:lnSpc>
                <a:spcPct val="90000"/>
              </a:lnSpc>
            </a:pPr>
            <a:r>
              <a:rPr lang="en-US" altLang="en-US" sz="1800"/>
              <a:t>#3 - Add a passive defender in middle</a:t>
            </a:r>
          </a:p>
          <a:p>
            <a:pPr lvl="2" eaLnBrk="1" hangingPunct="1">
              <a:lnSpc>
                <a:spcPct val="90000"/>
              </a:lnSpc>
            </a:pPr>
            <a:r>
              <a:rPr lang="en-US" altLang="en-US" sz="1600"/>
              <a:t>Defender may only get ball hit right at him/her</a:t>
            </a:r>
          </a:p>
          <a:p>
            <a:pPr lvl="2" eaLnBrk="1" hangingPunct="1">
              <a:lnSpc>
                <a:spcPct val="90000"/>
              </a:lnSpc>
            </a:pPr>
            <a:r>
              <a:rPr lang="en-US" altLang="en-US" sz="1600"/>
              <a:t>P2 and P3 must stay within cones</a:t>
            </a:r>
          </a:p>
          <a:p>
            <a:pPr lvl="2" eaLnBrk="1" hangingPunct="1">
              <a:lnSpc>
                <a:spcPct val="90000"/>
              </a:lnSpc>
            </a:pPr>
            <a:r>
              <a:rPr lang="en-US" altLang="en-US" sz="1600"/>
              <a:t>Then do it with no P3; P2 switches sides</a:t>
            </a:r>
          </a:p>
          <a:p>
            <a:pPr lvl="2" eaLnBrk="1" hangingPunct="1">
              <a:lnSpc>
                <a:spcPct val="90000"/>
              </a:lnSpc>
            </a:pPr>
            <a:r>
              <a:rPr lang="en-US" altLang="en-US" sz="1600"/>
              <a:t>Progression: Widen cones and have P1 move side to side.  D does not move</a:t>
            </a:r>
          </a:p>
          <a:p>
            <a:pPr eaLnBrk="1" hangingPunct="1">
              <a:lnSpc>
                <a:spcPct val="90000"/>
              </a:lnSpc>
            </a:pPr>
            <a:r>
              <a:rPr lang="en-US" altLang="en-US" sz="2000"/>
              <a:t>In all scrimmages, stress that </a:t>
            </a:r>
            <a:r>
              <a:rPr lang="en-US" altLang="en-US" sz="2000" u="sng"/>
              <a:t>it’s OK to pass back to an open teammate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a:extLst>
              <a:ext uri="{FF2B5EF4-FFF2-40B4-BE49-F238E27FC236}">
                <a16:creationId xmlns:a16="http://schemas.microsoft.com/office/drawing/2014/main" id="{9CF109B6-C268-4D10-865F-3AC435F1AA55}"/>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25603" name="Slide Number Placeholder 4">
            <a:extLst>
              <a:ext uri="{FF2B5EF4-FFF2-40B4-BE49-F238E27FC236}">
                <a16:creationId xmlns:a16="http://schemas.microsoft.com/office/drawing/2014/main" id="{0CEC6C12-0810-4FBB-9E01-61F71F4E05D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FBD818D-4427-439E-A60D-1C2F15FB6ADB}" type="slidenum">
              <a:rPr lang="en-US" altLang="en-US"/>
              <a:pPr eaLnBrk="1" hangingPunct="1"/>
              <a:t>24</a:t>
            </a:fld>
            <a:endParaRPr lang="en-US" altLang="en-US"/>
          </a:p>
        </p:txBody>
      </p:sp>
      <p:sp>
        <p:nvSpPr>
          <p:cNvPr id="25604" name="Rectangle 2">
            <a:extLst>
              <a:ext uri="{FF2B5EF4-FFF2-40B4-BE49-F238E27FC236}">
                <a16:creationId xmlns:a16="http://schemas.microsoft.com/office/drawing/2014/main" id="{84922BA1-DA5C-4D3C-86DD-7A016244077F}"/>
              </a:ext>
            </a:extLst>
          </p:cNvPr>
          <p:cNvSpPr>
            <a:spLocks noGrp="1" noChangeArrowheads="1"/>
          </p:cNvSpPr>
          <p:nvPr>
            <p:ph type="title"/>
          </p:nvPr>
        </p:nvSpPr>
        <p:spPr/>
        <p:txBody>
          <a:bodyPr/>
          <a:lstStyle/>
          <a:p>
            <a:pPr eaLnBrk="1" hangingPunct="1"/>
            <a:r>
              <a:rPr lang="en-US" altLang="en-US"/>
              <a:t>	Three Zone Game	Week 3</a:t>
            </a:r>
          </a:p>
        </p:txBody>
      </p:sp>
      <p:sp>
        <p:nvSpPr>
          <p:cNvPr id="25605" name="Rectangle 40">
            <a:extLst>
              <a:ext uri="{FF2B5EF4-FFF2-40B4-BE49-F238E27FC236}">
                <a16:creationId xmlns:a16="http://schemas.microsoft.com/office/drawing/2014/main" id="{1E209052-355A-434F-815B-125F6BFA22DA}"/>
              </a:ext>
            </a:extLst>
          </p:cNvPr>
          <p:cNvSpPr>
            <a:spLocks noGrp="1" noChangeArrowheads="1"/>
          </p:cNvSpPr>
          <p:nvPr>
            <p:ph type="body" idx="1"/>
          </p:nvPr>
        </p:nvSpPr>
        <p:spPr>
          <a:xfrm>
            <a:off x="457200" y="4572000"/>
            <a:ext cx="8458200" cy="2057400"/>
          </a:xfrm>
        </p:spPr>
        <p:txBody>
          <a:bodyPr/>
          <a:lstStyle/>
          <a:p>
            <a:pPr eaLnBrk="1" hangingPunct="1">
              <a:lnSpc>
                <a:spcPct val="90000"/>
              </a:lnSpc>
            </a:pPr>
            <a:r>
              <a:rPr lang="en-US" altLang="en-US" sz="2000"/>
              <a:t>Use flat cones (</a:t>
            </a:r>
            <a:r>
              <a:rPr lang="en-US" altLang="en-US" sz="2000">
                <a:sym typeface="Wingdings" panose="05000000000000000000" pitchFamily="2" charset="2"/>
              </a:rPr>
              <a:t></a:t>
            </a:r>
            <a:r>
              <a:rPr lang="en-US" altLang="en-US" sz="2000"/>
              <a:t>) to mark three equal size zones (wide as possible)</a:t>
            </a:r>
          </a:p>
          <a:p>
            <a:pPr eaLnBrk="1" hangingPunct="1">
              <a:lnSpc>
                <a:spcPct val="90000"/>
              </a:lnSpc>
            </a:pPr>
            <a:r>
              <a:rPr lang="en-US" altLang="en-US" sz="2000"/>
              <a:t>Blue attacks left. Red attacks right; </a:t>
            </a:r>
            <a:r>
              <a:rPr lang="en-US" altLang="en-US" sz="2000" u="sng"/>
              <a:t>no goalkeepers</a:t>
            </a:r>
          </a:p>
          <a:p>
            <a:pPr eaLnBrk="1" hangingPunct="1">
              <a:lnSpc>
                <a:spcPct val="90000"/>
              </a:lnSpc>
            </a:pPr>
            <a:r>
              <a:rPr lang="en-US" altLang="en-US" sz="2000"/>
              <a:t>Every player </a:t>
            </a:r>
            <a:r>
              <a:rPr lang="en-US" altLang="en-US" sz="2000" u="sng"/>
              <a:t>must</a:t>
            </a:r>
            <a:r>
              <a:rPr lang="en-US" altLang="en-US" sz="2000"/>
              <a:t> stay in own zone; rotate players</a:t>
            </a:r>
          </a:p>
          <a:p>
            <a:pPr eaLnBrk="1" hangingPunct="1">
              <a:lnSpc>
                <a:spcPct val="90000"/>
              </a:lnSpc>
            </a:pPr>
            <a:r>
              <a:rPr lang="en-US" altLang="en-US" sz="2000"/>
              <a:t>Coach players to pass to teammate in next zone</a:t>
            </a:r>
          </a:p>
          <a:p>
            <a:pPr eaLnBrk="1" hangingPunct="1">
              <a:lnSpc>
                <a:spcPct val="90000"/>
              </a:lnSpc>
            </a:pPr>
            <a:r>
              <a:rPr lang="en-US" altLang="en-US" sz="2000"/>
              <a:t>You can add a restriction – pass only to player in own zone or next zone</a:t>
            </a:r>
          </a:p>
          <a:p>
            <a:pPr eaLnBrk="1" hangingPunct="1">
              <a:lnSpc>
                <a:spcPct val="90000"/>
              </a:lnSpc>
            </a:pPr>
            <a:r>
              <a:rPr lang="en-US" altLang="en-US" sz="2000"/>
              <a:t>Note that in attack zone, attackers outnumber defense 2 to 1</a:t>
            </a:r>
          </a:p>
        </p:txBody>
      </p:sp>
      <p:grpSp>
        <p:nvGrpSpPr>
          <p:cNvPr id="25606" name="Group 77">
            <a:extLst>
              <a:ext uri="{FF2B5EF4-FFF2-40B4-BE49-F238E27FC236}">
                <a16:creationId xmlns:a16="http://schemas.microsoft.com/office/drawing/2014/main" id="{67E7E5E8-462C-4909-A90F-BBEFB8A07822}"/>
              </a:ext>
            </a:extLst>
          </p:cNvPr>
          <p:cNvGrpSpPr>
            <a:grpSpLocks/>
          </p:cNvGrpSpPr>
          <p:nvPr/>
        </p:nvGrpSpPr>
        <p:grpSpPr bwMode="auto">
          <a:xfrm>
            <a:off x="1219200" y="609600"/>
            <a:ext cx="6721475" cy="3962400"/>
            <a:chOff x="768" y="384"/>
            <a:chExt cx="4234" cy="2496"/>
          </a:xfrm>
        </p:grpSpPr>
        <p:sp>
          <p:nvSpPr>
            <p:cNvPr id="25607" name="Rectangle 6">
              <a:extLst>
                <a:ext uri="{FF2B5EF4-FFF2-40B4-BE49-F238E27FC236}">
                  <a16:creationId xmlns:a16="http://schemas.microsoft.com/office/drawing/2014/main" id="{3A640325-A277-46E6-ADC3-84B4E46EFDF8}"/>
                </a:ext>
              </a:extLst>
            </p:cNvPr>
            <p:cNvSpPr>
              <a:spLocks noChangeArrowheads="1"/>
            </p:cNvSpPr>
            <p:nvPr/>
          </p:nvSpPr>
          <p:spPr bwMode="auto">
            <a:xfrm>
              <a:off x="864" y="480"/>
              <a:ext cx="4032" cy="230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5608" name="Line 32">
              <a:extLst>
                <a:ext uri="{FF2B5EF4-FFF2-40B4-BE49-F238E27FC236}">
                  <a16:creationId xmlns:a16="http://schemas.microsoft.com/office/drawing/2014/main" id="{27254A70-3641-4E30-B3D7-186FA12E2FF7}"/>
                </a:ext>
              </a:extLst>
            </p:cNvPr>
            <p:cNvSpPr>
              <a:spLocks noChangeShapeType="1"/>
            </p:cNvSpPr>
            <p:nvPr/>
          </p:nvSpPr>
          <p:spPr bwMode="auto">
            <a:xfrm>
              <a:off x="2205" y="480"/>
              <a:ext cx="0" cy="2304"/>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9" name="Line 33">
              <a:extLst>
                <a:ext uri="{FF2B5EF4-FFF2-40B4-BE49-F238E27FC236}">
                  <a16:creationId xmlns:a16="http://schemas.microsoft.com/office/drawing/2014/main" id="{BFF0B196-3FF5-40A7-9802-6E1495EC381E}"/>
                </a:ext>
              </a:extLst>
            </p:cNvPr>
            <p:cNvSpPr>
              <a:spLocks noChangeShapeType="1"/>
            </p:cNvSpPr>
            <p:nvPr/>
          </p:nvSpPr>
          <p:spPr bwMode="auto">
            <a:xfrm>
              <a:off x="3552" y="480"/>
              <a:ext cx="0" cy="2304"/>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0" name="Text Box 41">
              <a:extLst>
                <a:ext uri="{FF2B5EF4-FFF2-40B4-BE49-F238E27FC236}">
                  <a16:creationId xmlns:a16="http://schemas.microsoft.com/office/drawing/2014/main" id="{F4637572-7FE1-4947-AF33-FB1EC403C5FA}"/>
                </a:ext>
              </a:extLst>
            </p:cNvPr>
            <p:cNvSpPr txBox="1">
              <a:spLocks noChangeArrowheads="1"/>
            </p:cNvSpPr>
            <p:nvPr/>
          </p:nvSpPr>
          <p:spPr bwMode="auto">
            <a:xfrm>
              <a:off x="1025" y="672"/>
              <a:ext cx="93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Blue attack zone</a:t>
              </a:r>
            </a:p>
            <a:p>
              <a:pPr algn="ctr" eaLnBrk="1" hangingPunct="1"/>
              <a:r>
                <a:rPr lang="en-US" altLang="en-US" sz="1400"/>
                <a:t>Red defense zone </a:t>
              </a:r>
              <a:endParaRPr lang="en-US" altLang="en-US"/>
            </a:p>
          </p:txBody>
        </p:sp>
        <p:sp>
          <p:nvSpPr>
            <p:cNvPr id="25611" name="Text Box 42">
              <a:extLst>
                <a:ext uri="{FF2B5EF4-FFF2-40B4-BE49-F238E27FC236}">
                  <a16:creationId xmlns:a16="http://schemas.microsoft.com/office/drawing/2014/main" id="{FD11AC40-91BF-4264-8C28-EED60ACE3FAE}"/>
                </a:ext>
              </a:extLst>
            </p:cNvPr>
            <p:cNvSpPr txBox="1">
              <a:spLocks noChangeArrowheads="1"/>
            </p:cNvSpPr>
            <p:nvPr/>
          </p:nvSpPr>
          <p:spPr bwMode="auto">
            <a:xfrm>
              <a:off x="3694" y="672"/>
              <a:ext cx="956"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Red attack zone</a:t>
              </a:r>
            </a:p>
            <a:p>
              <a:pPr algn="ctr" eaLnBrk="1" hangingPunct="1"/>
              <a:r>
                <a:rPr lang="en-US" altLang="en-US" sz="1400"/>
                <a:t>Blue defense zone </a:t>
              </a:r>
              <a:endParaRPr lang="en-US" altLang="en-US"/>
            </a:p>
          </p:txBody>
        </p:sp>
        <p:sp>
          <p:nvSpPr>
            <p:cNvPr id="25612" name="Text Box 43">
              <a:extLst>
                <a:ext uri="{FF2B5EF4-FFF2-40B4-BE49-F238E27FC236}">
                  <a16:creationId xmlns:a16="http://schemas.microsoft.com/office/drawing/2014/main" id="{72B55998-0367-410F-9773-3D7CCBC480C8}"/>
                </a:ext>
              </a:extLst>
            </p:cNvPr>
            <p:cNvSpPr txBox="1">
              <a:spLocks noChangeArrowheads="1"/>
            </p:cNvSpPr>
            <p:nvPr/>
          </p:nvSpPr>
          <p:spPr bwMode="auto">
            <a:xfrm>
              <a:off x="2724" y="672"/>
              <a:ext cx="41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Midfield </a:t>
              </a:r>
              <a:endParaRPr lang="en-US" altLang="en-US"/>
            </a:p>
          </p:txBody>
        </p:sp>
        <p:pic>
          <p:nvPicPr>
            <p:cNvPr id="25613" name="Picture 46" descr="player_red">
              <a:extLst>
                <a:ext uri="{FF2B5EF4-FFF2-40B4-BE49-F238E27FC236}">
                  <a16:creationId xmlns:a16="http://schemas.microsoft.com/office/drawing/2014/main" id="{83EF6194-8AB3-4F8F-A3CC-E7759FBBB9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 y="1680"/>
              <a:ext cx="2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4" name="Picture 47" descr="player_blue">
              <a:extLst>
                <a:ext uri="{FF2B5EF4-FFF2-40B4-BE49-F238E27FC236}">
                  <a16:creationId xmlns:a16="http://schemas.microsoft.com/office/drawing/2014/main" id="{05C9D7B0-59FB-44BA-90FF-E44829C48D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2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5" name="Picture 48" descr="player_red">
              <a:extLst>
                <a:ext uri="{FF2B5EF4-FFF2-40B4-BE49-F238E27FC236}">
                  <a16:creationId xmlns:a16="http://schemas.microsoft.com/office/drawing/2014/main" id="{2F7FAEB1-9717-4442-9E85-22EFB3E094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 y="2352"/>
              <a:ext cx="2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6" name="Picture 49" descr="player_red">
              <a:extLst>
                <a:ext uri="{FF2B5EF4-FFF2-40B4-BE49-F238E27FC236}">
                  <a16:creationId xmlns:a16="http://schemas.microsoft.com/office/drawing/2014/main" id="{47CBA50C-20C1-4891-B1C8-0FE30403A5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 y="1296"/>
              <a:ext cx="2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7" name="Picture 50" descr="player_red">
              <a:extLst>
                <a:ext uri="{FF2B5EF4-FFF2-40B4-BE49-F238E27FC236}">
                  <a16:creationId xmlns:a16="http://schemas.microsoft.com/office/drawing/2014/main" id="{B2DF24B3-EFA2-420C-A936-77656744E7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2160"/>
              <a:ext cx="2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8" name="Picture 51" descr="player_red">
              <a:extLst>
                <a:ext uri="{FF2B5EF4-FFF2-40B4-BE49-F238E27FC236}">
                  <a16:creationId xmlns:a16="http://schemas.microsoft.com/office/drawing/2014/main" id="{34CA9E6E-1D7C-49F9-B48A-3AB4435189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1200"/>
              <a:ext cx="2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9" name="Picture 52" descr="player_blue">
              <a:extLst>
                <a:ext uri="{FF2B5EF4-FFF2-40B4-BE49-F238E27FC236}">
                  <a16:creationId xmlns:a16="http://schemas.microsoft.com/office/drawing/2014/main" id="{D9084579-A232-43C6-99DB-198DD10CFA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6" y="1824"/>
              <a:ext cx="2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0" name="Picture 53" descr="player_blue">
              <a:extLst>
                <a:ext uri="{FF2B5EF4-FFF2-40B4-BE49-F238E27FC236}">
                  <a16:creationId xmlns:a16="http://schemas.microsoft.com/office/drawing/2014/main" id="{7AAACE85-3748-4FCB-B084-900710E0DA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8" y="1152"/>
              <a:ext cx="2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1" name="Picture 54" descr="player_blue">
              <a:extLst>
                <a:ext uri="{FF2B5EF4-FFF2-40B4-BE49-F238E27FC236}">
                  <a16:creationId xmlns:a16="http://schemas.microsoft.com/office/drawing/2014/main" id="{E70C8280-D1C9-43B9-9AA3-80E372175C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4" y="1968"/>
              <a:ext cx="2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2" name="Picture 55" descr="player_blue">
              <a:extLst>
                <a:ext uri="{FF2B5EF4-FFF2-40B4-BE49-F238E27FC236}">
                  <a16:creationId xmlns:a16="http://schemas.microsoft.com/office/drawing/2014/main" id="{0AFD8E3A-AC52-4699-BAF5-BE82157FF4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6" y="1200"/>
              <a:ext cx="2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23" name="Rectangle 58" descr="Dotted grid">
              <a:extLst>
                <a:ext uri="{FF2B5EF4-FFF2-40B4-BE49-F238E27FC236}">
                  <a16:creationId xmlns:a16="http://schemas.microsoft.com/office/drawing/2014/main" id="{4740E4F7-1954-4C7E-BF7E-35FBEB22BEE8}"/>
                </a:ext>
              </a:extLst>
            </p:cNvPr>
            <p:cNvSpPr>
              <a:spLocks noChangeArrowheads="1"/>
            </p:cNvSpPr>
            <p:nvPr/>
          </p:nvSpPr>
          <p:spPr bwMode="auto">
            <a:xfrm>
              <a:off x="4896" y="1430"/>
              <a:ext cx="106" cy="40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5624" name="Rectangle 59" descr="Dotted grid">
              <a:extLst>
                <a:ext uri="{FF2B5EF4-FFF2-40B4-BE49-F238E27FC236}">
                  <a16:creationId xmlns:a16="http://schemas.microsoft.com/office/drawing/2014/main" id="{AC04F0D5-291B-4CDF-9B8F-4BA2B50EBA99}"/>
                </a:ext>
              </a:extLst>
            </p:cNvPr>
            <p:cNvSpPr>
              <a:spLocks noChangeArrowheads="1"/>
            </p:cNvSpPr>
            <p:nvPr/>
          </p:nvSpPr>
          <p:spPr bwMode="auto">
            <a:xfrm>
              <a:off x="768" y="1430"/>
              <a:ext cx="106" cy="40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5625" name="Rectangle 60">
              <a:extLst>
                <a:ext uri="{FF2B5EF4-FFF2-40B4-BE49-F238E27FC236}">
                  <a16:creationId xmlns:a16="http://schemas.microsoft.com/office/drawing/2014/main" id="{69B1FAF3-375A-4ADB-B045-2EDB4B4FE9FA}"/>
                </a:ext>
              </a:extLst>
            </p:cNvPr>
            <p:cNvSpPr>
              <a:spLocks noChangeArrowheads="1"/>
            </p:cNvSpPr>
            <p:nvPr/>
          </p:nvSpPr>
          <p:spPr bwMode="auto">
            <a:xfrm>
              <a:off x="816" y="384"/>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26" name="Rectangle 61">
              <a:extLst>
                <a:ext uri="{FF2B5EF4-FFF2-40B4-BE49-F238E27FC236}">
                  <a16:creationId xmlns:a16="http://schemas.microsoft.com/office/drawing/2014/main" id="{9D8ABAFD-47AA-41D8-8EA2-0233E1A2EC5C}"/>
                </a:ext>
              </a:extLst>
            </p:cNvPr>
            <p:cNvSpPr>
              <a:spLocks noChangeArrowheads="1"/>
            </p:cNvSpPr>
            <p:nvPr/>
          </p:nvSpPr>
          <p:spPr bwMode="auto">
            <a:xfrm>
              <a:off x="816" y="2707"/>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27" name="Rectangle 62">
              <a:extLst>
                <a:ext uri="{FF2B5EF4-FFF2-40B4-BE49-F238E27FC236}">
                  <a16:creationId xmlns:a16="http://schemas.microsoft.com/office/drawing/2014/main" id="{35B9EB21-380F-46FB-A09B-DC48958134C6}"/>
                </a:ext>
              </a:extLst>
            </p:cNvPr>
            <p:cNvSpPr>
              <a:spLocks noChangeArrowheads="1"/>
            </p:cNvSpPr>
            <p:nvPr/>
          </p:nvSpPr>
          <p:spPr bwMode="auto">
            <a:xfrm>
              <a:off x="2130" y="2707"/>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28" name="Rectangle 63">
              <a:extLst>
                <a:ext uri="{FF2B5EF4-FFF2-40B4-BE49-F238E27FC236}">
                  <a16:creationId xmlns:a16="http://schemas.microsoft.com/office/drawing/2014/main" id="{2F4616F9-C8C3-4748-8BBD-E006220C59CC}"/>
                </a:ext>
              </a:extLst>
            </p:cNvPr>
            <p:cNvSpPr>
              <a:spLocks noChangeArrowheads="1"/>
            </p:cNvSpPr>
            <p:nvPr/>
          </p:nvSpPr>
          <p:spPr bwMode="auto">
            <a:xfrm>
              <a:off x="2130" y="2112"/>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29" name="Rectangle 64">
              <a:extLst>
                <a:ext uri="{FF2B5EF4-FFF2-40B4-BE49-F238E27FC236}">
                  <a16:creationId xmlns:a16="http://schemas.microsoft.com/office/drawing/2014/main" id="{47465889-0294-4D6B-B597-659ADCA9F647}"/>
                </a:ext>
              </a:extLst>
            </p:cNvPr>
            <p:cNvSpPr>
              <a:spLocks noChangeArrowheads="1"/>
            </p:cNvSpPr>
            <p:nvPr/>
          </p:nvSpPr>
          <p:spPr bwMode="auto">
            <a:xfrm>
              <a:off x="2130" y="979"/>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30" name="Rectangle 65">
              <a:extLst>
                <a:ext uri="{FF2B5EF4-FFF2-40B4-BE49-F238E27FC236}">
                  <a16:creationId xmlns:a16="http://schemas.microsoft.com/office/drawing/2014/main" id="{14F1F6C4-9EAD-417D-AB27-BA8C8900C04D}"/>
                </a:ext>
              </a:extLst>
            </p:cNvPr>
            <p:cNvSpPr>
              <a:spLocks noChangeArrowheads="1"/>
            </p:cNvSpPr>
            <p:nvPr/>
          </p:nvSpPr>
          <p:spPr bwMode="auto">
            <a:xfrm>
              <a:off x="2130" y="1536"/>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31" name="Rectangle 66">
              <a:extLst>
                <a:ext uri="{FF2B5EF4-FFF2-40B4-BE49-F238E27FC236}">
                  <a16:creationId xmlns:a16="http://schemas.microsoft.com/office/drawing/2014/main" id="{1DD5AE81-A051-4A10-85BC-EF6384AE0C1B}"/>
                </a:ext>
              </a:extLst>
            </p:cNvPr>
            <p:cNvSpPr>
              <a:spLocks noChangeArrowheads="1"/>
            </p:cNvSpPr>
            <p:nvPr/>
          </p:nvSpPr>
          <p:spPr bwMode="auto">
            <a:xfrm>
              <a:off x="2130" y="384"/>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32" name="Rectangle 67">
              <a:extLst>
                <a:ext uri="{FF2B5EF4-FFF2-40B4-BE49-F238E27FC236}">
                  <a16:creationId xmlns:a16="http://schemas.microsoft.com/office/drawing/2014/main" id="{B5BE5034-8EA0-49F0-9D9A-5DA729AD2E1F}"/>
                </a:ext>
              </a:extLst>
            </p:cNvPr>
            <p:cNvSpPr>
              <a:spLocks noChangeArrowheads="1"/>
            </p:cNvSpPr>
            <p:nvPr/>
          </p:nvSpPr>
          <p:spPr bwMode="auto">
            <a:xfrm>
              <a:off x="3472" y="2707"/>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33" name="Rectangle 68">
              <a:extLst>
                <a:ext uri="{FF2B5EF4-FFF2-40B4-BE49-F238E27FC236}">
                  <a16:creationId xmlns:a16="http://schemas.microsoft.com/office/drawing/2014/main" id="{F19C80A3-6320-428E-8F31-4A5AC2223FEA}"/>
                </a:ext>
              </a:extLst>
            </p:cNvPr>
            <p:cNvSpPr>
              <a:spLocks noChangeArrowheads="1"/>
            </p:cNvSpPr>
            <p:nvPr/>
          </p:nvSpPr>
          <p:spPr bwMode="auto">
            <a:xfrm>
              <a:off x="3472" y="2112"/>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34" name="Rectangle 69">
              <a:extLst>
                <a:ext uri="{FF2B5EF4-FFF2-40B4-BE49-F238E27FC236}">
                  <a16:creationId xmlns:a16="http://schemas.microsoft.com/office/drawing/2014/main" id="{29B17285-EB17-4EB7-89C7-6F05569E324A}"/>
                </a:ext>
              </a:extLst>
            </p:cNvPr>
            <p:cNvSpPr>
              <a:spLocks noChangeArrowheads="1"/>
            </p:cNvSpPr>
            <p:nvPr/>
          </p:nvSpPr>
          <p:spPr bwMode="auto">
            <a:xfrm>
              <a:off x="3472" y="979"/>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35" name="Rectangle 70">
              <a:extLst>
                <a:ext uri="{FF2B5EF4-FFF2-40B4-BE49-F238E27FC236}">
                  <a16:creationId xmlns:a16="http://schemas.microsoft.com/office/drawing/2014/main" id="{B67F1CEE-23E8-4CBC-8319-ABB8E355016F}"/>
                </a:ext>
              </a:extLst>
            </p:cNvPr>
            <p:cNvSpPr>
              <a:spLocks noChangeArrowheads="1"/>
            </p:cNvSpPr>
            <p:nvPr/>
          </p:nvSpPr>
          <p:spPr bwMode="auto">
            <a:xfrm>
              <a:off x="3472" y="1536"/>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36" name="Rectangle 71">
              <a:extLst>
                <a:ext uri="{FF2B5EF4-FFF2-40B4-BE49-F238E27FC236}">
                  <a16:creationId xmlns:a16="http://schemas.microsoft.com/office/drawing/2014/main" id="{949B419D-D7FB-4071-871F-EFFB63DE3D5A}"/>
                </a:ext>
              </a:extLst>
            </p:cNvPr>
            <p:cNvSpPr>
              <a:spLocks noChangeArrowheads="1"/>
            </p:cNvSpPr>
            <p:nvPr/>
          </p:nvSpPr>
          <p:spPr bwMode="auto">
            <a:xfrm>
              <a:off x="3472" y="384"/>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37" name="Rectangle 72">
              <a:extLst>
                <a:ext uri="{FF2B5EF4-FFF2-40B4-BE49-F238E27FC236}">
                  <a16:creationId xmlns:a16="http://schemas.microsoft.com/office/drawing/2014/main" id="{6953872B-7E8E-4261-8B7D-AF0C15E6200D}"/>
                </a:ext>
              </a:extLst>
            </p:cNvPr>
            <p:cNvSpPr>
              <a:spLocks noChangeArrowheads="1"/>
            </p:cNvSpPr>
            <p:nvPr/>
          </p:nvSpPr>
          <p:spPr bwMode="auto">
            <a:xfrm>
              <a:off x="4800" y="384"/>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25638" name="Rectangle 73">
              <a:extLst>
                <a:ext uri="{FF2B5EF4-FFF2-40B4-BE49-F238E27FC236}">
                  <a16:creationId xmlns:a16="http://schemas.microsoft.com/office/drawing/2014/main" id="{F2A4A597-AFEB-4B98-BDD6-D358B706150D}"/>
                </a:ext>
              </a:extLst>
            </p:cNvPr>
            <p:cNvSpPr>
              <a:spLocks noChangeArrowheads="1"/>
            </p:cNvSpPr>
            <p:nvPr/>
          </p:nvSpPr>
          <p:spPr bwMode="auto">
            <a:xfrm>
              <a:off x="4800" y="2707"/>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pic>
          <p:nvPicPr>
            <p:cNvPr id="25639" name="Picture 76" descr="ball_sml_ph">
              <a:extLst>
                <a:ext uri="{FF2B5EF4-FFF2-40B4-BE49-F238E27FC236}">
                  <a16:creationId xmlns:a16="http://schemas.microsoft.com/office/drawing/2014/main" id="{FF85ABBE-EA5A-4743-832B-3742DFC5DC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0" y="1920"/>
              <a:ext cx="96"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a:extLst>
              <a:ext uri="{FF2B5EF4-FFF2-40B4-BE49-F238E27FC236}">
                <a16:creationId xmlns:a16="http://schemas.microsoft.com/office/drawing/2014/main" id="{16294323-EF5B-4D21-948C-AC9C18A4E4A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26627" name="Slide Number Placeholder 4">
            <a:extLst>
              <a:ext uri="{FF2B5EF4-FFF2-40B4-BE49-F238E27FC236}">
                <a16:creationId xmlns:a16="http://schemas.microsoft.com/office/drawing/2014/main" id="{9FEF4574-8FBA-484F-A292-8CC25360CB9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7E7033-BAA5-4FA8-9A94-86D91D69B6BD}" type="slidenum">
              <a:rPr lang="en-US" altLang="en-US"/>
              <a:pPr eaLnBrk="1" hangingPunct="1"/>
              <a:t>25</a:t>
            </a:fld>
            <a:endParaRPr lang="en-US" altLang="en-US"/>
          </a:p>
        </p:txBody>
      </p:sp>
      <p:sp>
        <p:nvSpPr>
          <p:cNvPr id="26628" name="Rectangle 2">
            <a:extLst>
              <a:ext uri="{FF2B5EF4-FFF2-40B4-BE49-F238E27FC236}">
                <a16:creationId xmlns:a16="http://schemas.microsoft.com/office/drawing/2014/main" id="{75C567B9-EB67-4111-B583-A3C0BE78D50E}"/>
              </a:ext>
            </a:extLst>
          </p:cNvPr>
          <p:cNvSpPr>
            <a:spLocks noGrp="1" noChangeArrowheads="1"/>
          </p:cNvSpPr>
          <p:nvPr>
            <p:ph type="title"/>
          </p:nvPr>
        </p:nvSpPr>
        <p:spPr/>
        <p:txBody>
          <a:bodyPr/>
          <a:lstStyle/>
          <a:p>
            <a:pPr eaLnBrk="1" hangingPunct="1"/>
            <a:r>
              <a:rPr lang="en-US" altLang="en-US"/>
              <a:t>	Tips on Receiving and Touch	Week 3</a:t>
            </a:r>
          </a:p>
        </p:txBody>
      </p:sp>
      <p:sp>
        <p:nvSpPr>
          <p:cNvPr id="26629" name="Rectangle 3">
            <a:extLst>
              <a:ext uri="{FF2B5EF4-FFF2-40B4-BE49-F238E27FC236}">
                <a16:creationId xmlns:a16="http://schemas.microsoft.com/office/drawing/2014/main" id="{C99F85F9-15F9-4E74-9704-EFB58A83D630}"/>
              </a:ext>
            </a:extLst>
          </p:cNvPr>
          <p:cNvSpPr>
            <a:spLocks noGrp="1" noChangeArrowheads="1"/>
          </p:cNvSpPr>
          <p:nvPr>
            <p:ph type="body" idx="1"/>
          </p:nvPr>
        </p:nvSpPr>
        <p:spPr>
          <a:xfrm>
            <a:off x="457200" y="914400"/>
            <a:ext cx="8229600" cy="5562600"/>
          </a:xfrm>
        </p:spPr>
        <p:txBody>
          <a:bodyPr/>
          <a:lstStyle/>
          <a:p>
            <a:pPr eaLnBrk="1" hangingPunct="1">
              <a:lnSpc>
                <a:spcPct val="90000"/>
              </a:lnSpc>
            </a:pPr>
            <a:r>
              <a:rPr lang="en-US" altLang="en-US"/>
              <a:t>Receiving is a critical soccer skill</a:t>
            </a:r>
          </a:p>
          <a:p>
            <a:pPr eaLnBrk="1" hangingPunct="1">
              <a:lnSpc>
                <a:spcPct val="90000"/>
              </a:lnSpc>
            </a:pPr>
            <a:r>
              <a:rPr lang="en-US" altLang="en-US"/>
              <a:t>Teach receiving every time you get a chance</a:t>
            </a:r>
          </a:p>
          <a:p>
            <a:pPr eaLnBrk="1" hangingPunct="1">
              <a:lnSpc>
                <a:spcPct val="90000"/>
              </a:lnSpc>
            </a:pPr>
            <a:r>
              <a:rPr lang="en-US" altLang="en-US"/>
              <a:t>Keys to receiving</a:t>
            </a:r>
          </a:p>
          <a:p>
            <a:pPr lvl="1" eaLnBrk="1" hangingPunct="1">
              <a:lnSpc>
                <a:spcPct val="90000"/>
              </a:lnSpc>
            </a:pPr>
            <a:r>
              <a:rPr lang="en-US" altLang="en-US"/>
              <a:t>Get body behind the ball – don’t stick the foot out</a:t>
            </a:r>
          </a:p>
          <a:p>
            <a:pPr lvl="1" eaLnBrk="1" hangingPunct="1">
              <a:lnSpc>
                <a:spcPct val="90000"/>
              </a:lnSpc>
            </a:pPr>
            <a:r>
              <a:rPr lang="en-US" altLang="en-US"/>
              <a:t>Ball hit on the ground – turn foot out, lift foot off ground</a:t>
            </a:r>
          </a:p>
          <a:p>
            <a:pPr lvl="1" eaLnBrk="1" hangingPunct="1">
              <a:lnSpc>
                <a:spcPct val="90000"/>
              </a:lnSpc>
            </a:pPr>
            <a:r>
              <a:rPr lang="en-US" altLang="en-US"/>
              <a:t>Cushion the ball when it arrives</a:t>
            </a:r>
          </a:p>
          <a:p>
            <a:pPr lvl="1" eaLnBrk="1" hangingPunct="1">
              <a:lnSpc>
                <a:spcPct val="90000"/>
              </a:lnSpc>
            </a:pPr>
            <a:r>
              <a:rPr lang="en-US" altLang="en-US"/>
              <a:t>Don’t just stop the ball</a:t>
            </a:r>
          </a:p>
          <a:p>
            <a:pPr lvl="2" eaLnBrk="1" hangingPunct="1">
              <a:lnSpc>
                <a:spcPct val="90000"/>
              </a:lnSpc>
            </a:pPr>
            <a:r>
              <a:rPr lang="en-US" altLang="en-US"/>
              <a:t>Control it to where you want it to be next</a:t>
            </a:r>
          </a:p>
          <a:p>
            <a:pPr lvl="2" eaLnBrk="1" hangingPunct="1">
              <a:lnSpc>
                <a:spcPct val="90000"/>
              </a:lnSpc>
            </a:pPr>
            <a:r>
              <a:rPr lang="en-US" altLang="en-US"/>
              <a:t>Control it away from the opponent</a:t>
            </a:r>
          </a:p>
          <a:p>
            <a:pPr eaLnBrk="1" hangingPunct="1">
              <a:lnSpc>
                <a:spcPct val="90000"/>
              </a:lnSpc>
            </a:pPr>
            <a:r>
              <a:rPr lang="en-US" altLang="en-US"/>
              <a:t>Challenge your players to learn how to juggle</a:t>
            </a:r>
          </a:p>
          <a:p>
            <a:pPr lvl="1" eaLnBrk="1" hangingPunct="1">
              <a:lnSpc>
                <a:spcPct val="90000"/>
              </a:lnSpc>
            </a:pPr>
            <a:r>
              <a:rPr lang="en-US" altLang="en-US"/>
              <a:t>Juggling is a skill almost never used in a game</a:t>
            </a:r>
          </a:p>
          <a:p>
            <a:pPr lvl="1" eaLnBrk="1" hangingPunct="1">
              <a:lnSpc>
                <a:spcPct val="90000"/>
              </a:lnSpc>
            </a:pPr>
            <a:r>
              <a:rPr lang="en-US" altLang="en-US"/>
              <a:t>But it teaches touch, better than any other drill</a:t>
            </a:r>
          </a:p>
          <a:p>
            <a:pPr lvl="1" eaLnBrk="1" hangingPunct="1">
              <a:lnSpc>
                <a:spcPct val="90000"/>
              </a:lnSpc>
            </a:pPr>
            <a:r>
              <a:rPr lang="en-US" altLang="en-US"/>
              <a:t>Start with one touch – drop ball onto foot from waist high and kick it back into the hands</a:t>
            </a:r>
          </a:p>
          <a:p>
            <a:pPr lvl="1" eaLnBrk="1" hangingPunct="1">
              <a:lnSpc>
                <a:spcPct val="90000"/>
              </a:lnSpc>
            </a:pPr>
            <a:r>
              <a:rPr lang="en-US" altLang="en-US"/>
              <a:t>Learn how to hit the ball no higher than waist height</a:t>
            </a:r>
          </a:p>
          <a:p>
            <a:pPr lvl="1" eaLnBrk="1" hangingPunct="1">
              <a:lnSpc>
                <a:spcPct val="90000"/>
              </a:lnSpc>
            </a:pPr>
            <a:r>
              <a:rPr lang="en-US" altLang="en-US"/>
              <a:t>Players can do it – give them time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a:extLst>
              <a:ext uri="{FF2B5EF4-FFF2-40B4-BE49-F238E27FC236}">
                <a16:creationId xmlns:a16="http://schemas.microsoft.com/office/drawing/2014/main" id="{638209CE-2478-4123-94B4-739CBEEF382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27651" name="Slide Number Placeholder 4">
            <a:extLst>
              <a:ext uri="{FF2B5EF4-FFF2-40B4-BE49-F238E27FC236}">
                <a16:creationId xmlns:a16="http://schemas.microsoft.com/office/drawing/2014/main" id="{96212B37-5C3D-4458-9DF8-7DF61835840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EDF3E0-AC95-49B0-9125-E9B3993AB9B1}" type="slidenum">
              <a:rPr lang="en-US" altLang="en-US"/>
              <a:pPr eaLnBrk="1" hangingPunct="1"/>
              <a:t>26</a:t>
            </a:fld>
            <a:endParaRPr lang="en-US" altLang="en-US"/>
          </a:p>
        </p:txBody>
      </p:sp>
      <p:sp>
        <p:nvSpPr>
          <p:cNvPr id="27652" name="Rectangle 2">
            <a:extLst>
              <a:ext uri="{FF2B5EF4-FFF2-40B4-BE49-F238E27FC236}">
                <a16:creationId xmlns:a16="http://schemas.microsoft.com/office/drawing/2014/main" id="{97B9A59B-959F-4ABE-B972-AC32B9D9F1F0}"/>
              </a:ext>
            </a:extLst>
          </p:cNvPr>
          <p:cNvSpPr>
            <a:spLocks noGrp="1" noChangeArrowheads="1"/>
          </p:cNvSpPr>
          <p:nvPr>
            <p:ph type="title"/>
          </p:nvPr>
        </p:nvSpPr>
        <p:spPr>
          <a:xfrm>
            <a:off x="457200" y="304800"/>
            <a:ext cx="8229600" cy="390525"/>
          </a:xfrm>
        </p:spPr>
        <p:txBody>
          <a:bodyPr/>
          <a:lstStyle/>
          <a:p>
            <a:pPr eaLnBrk="1" hangingPunct="1">
              <a:tabLst>
                <a:tab pos="4054475" algn="ctr"/>
                <a:tab pos="8005763" algn="r"/>
              </a:tabLst>
            </a:pPr>
            <a:r>
              <a:rPr lang="en-US" altLang="en-US" sz="1600"/>
              <a:t>	 </a:t>
            </a:r>
            <a:r>
              <a:rPr lang="en-US" altLang="en-US"/>
              <a:t>Theme: “DEFENSE!” 	Week 4</a:t>
            </a:r>
          </a:p>
        </p:txBody>
      </p:sp>
      <p:sp>
        <p:nvSpPr>
          <p:cNvPr id="27653" name="Rectangle 3">
            <a:extLst>
              <a:ext uri="{FF2B5EF4-FFF2-40B4-BE49-F238E27FC236}">
                <a16:creationId xmlns:a16="http://schemas.microsoft.com/office/drawing/2014/main" id="{575E130F-D4B3-4D10-8DCE-D9A30F182E9C}"/>
              </a:ext>
            </a:extLst>
          </p:cNvPr>
          <p:cNvSpPr>
            <a:spLocks noGrp="1" noChangeArrowheads="1"/>
          </p:cNvSpPr>
          <p:nvPr>
            <p:ph type="body" idx="1"/>
          </p:nvPr>
        </p:nvSpPr>
        <p:spPr>
          <a:xfrm>
            <a:off x="457200" y="838200"/>
            <a:ext cx="8534400" cy="5715000"/>
          </a:xfrm>
        </p:spPr>
        <p:txBody>
          <a:bodyPr/>
          <a:lstStyle/>
          <a:p>
            <a:pPr eaLnBrk="1" hangingPunct="1"/>
            <a:r>
              <a:rPr lang="en-US" altLang="en-US"/>
              <a:t>Dribbling and Passive Defending: (warm-up) (10 minutes)</a:t>
            </a:r>
          </a:p>
          <a:p>
            <a:pPr lvl="1" eaLnBrk="1" hangingPunct="1"/>
            <a:r>
              <a:rPr lang="en-US" altLang="en-US"/>
              <a:t>Line of players in pairs face each other 3 yards apart</a:t>
            </a:r>
          </a:p>
          <a:p>
            <a:pPr lvl="1" eaLnBrk="1" hangingPunct="1"/>
            <a:r>
              <a:rPr lang="en-US" altLang="en-US"/>
              <a:t>Player A dribbles 25 yards with B facing up and retreating; B does </a:t>
            </a:r>
            <a:r>
              <a:rPr lang="en-US" altLang="en-US" u="sng"/>
              <a:t>not</a:t>
            </a:r>
            <a:r>
              <a:rPr lang="en-US" altLang="en-US"/>
              <a:t> try to take ball away; A and B switch and come back down field</a:t>
            </a:r>
          </a:p>
          <a:p>
            <a:pPr eaLnBrk="1" hangingPunct="1"/>
            <a:r>
              <a:rPr lang="en-US" altLang="en-US"/>
              <a:t>1 v 1 defense  (15 minutes)</a:t>
            </a:r>
          </a:p>
          <a:p>
            <a:pPr lvl="1" eaLnBrk="1" hangingPunct="1"/>
            <a:r>
              <a:rPr lang="en-US" altLang="en-US"/>
              <a:t>2 lines:  Defenders next to left goalpost; attackers 25 yards away</a:t>
            </a:r>
          </a:p>
          <a:p>
            <a:pPr lvl="1" eaLnBrk="1" hangingPunct="1"/>
            <a:r>
              <a:rPr lang="en-US" altLang="en-US"/>
              <a:t>Coach feeds ball to Player A, who dribbles toward goal. Player B closes quickly and assumes defensive stance 2 arms’ lengths away</a:t>
            </a:r>
          </a:p>
          <a:p>
            <a:pPr eaLnBrk="1" hangingPunct="1"/>
            <a:r>
              <a:rPr lang="en-US" altLang="en-US"/>
              <a:t>Scrimmage (15-20 minutes)</a:t>
            </a:r>
          </a:p>
          <a:p>
            <a:pPr lvl="1" eaLnBrk="1" hangingPunct="1"/>
            <a:r>
              <a:rPr lang="en-US" altLang="en-US"/>
              <a:t>Full field but with this twist:  Pair off opponents; each player marks (defends and stays with) only the opponent he/she is paired with</a:t>
            </a:r>
          </a:p>
          <a:p>
            <a:pPr eaLnBrk="1" hangingPunct="1"/>
            <a:r>
              <a:rPr lang="en-US" altLang="en-US"/>
              <a:t>Tackling Drill  (10 minutes) DON’T MISS THIS!</a:t>
            </a:r>
          </a:p>
          <a:p>
            <a:pPr lvl="1" eaLnBrk="1" hangingPunct="1"/>
            <a:r>
              <a:rPr lang="en-US" altLang="en-US"/>
              <a:t>“Fear factor” (see 2 slides on)</a:t>
            </a:r>
          </a:p>
          <a:p>
            <a:pPr lvl="1" eaLnBrk="1" hangingPunct="1"/>
            <a:r>
              <a:rPr lang="en-US" altLang="en-US"/>
              <a:t>Hands on shoulders drill – first right foot, then left (see 2 slides on)</a:t>
            </a:r>
          </a:p>
          <a:p>
            <a:pPr lvl="1" eaLnBrk="1" hangingPunct="1"/>
            <a:r>
              <a:rPr lang="en-US" altLang="en-US"/>
              <a:t>Same drill without hands on shoulders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a:extLst>
              <a:ext uri="{FF2B5EF4-FFF2-40B4-BE49-F238E27FC236}">
                <a16:creationId xmlns:a16="http://schemas.microsoft.com/office/drawing/2014/main" id="{8647FDF1-F941-435B-BBE6-8750831FB4F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28675" name="Slide Number Placeholder 4">
            <a:extLst>
              <a:ext uri="{FF2B5EF4-FFF2-40B4-BE49-F238E27FC236}">
                <a16:creationId xmlns:a16="http://schemas.microsoft.com/office/drawing/2014/main" id="{75DC5471-B2C9-42A6-9391-D7E919CFA9E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5F42623-4C67-41E1-9E23-BE5202B54CFC}" type="slidenum">
              <a:rPr lang="en-US" altLang="en-US"/>
              <a:pPr eaLnBrk="1" hangingPunct="1"/>
              <a:t>27</a:t>
            </a:fld>
            <a:endParaRPr lang="en-US" altLang="en-US"/>
          </a:p>
        </p:txBody>
      </p:sp>
      <p:sp>
        <p:nvSpPr>
          <p:cNvPr id="28676" name="Rectangle 2">
            <a:extLst>
              <a:ext uri="{FF2B5EF4-FFF2-40B4-BE49-F238E27FC236}">
                <a16:creationId xmlns:a16="http://schemas.microsoft.com/office/drawing/2014/main" id="{9C90CA43-AEAA-479E-8F79-B3942FBF0DA9}"/>
              </a:ext>
            </a:extLst>
          </p:cNvPr>
          <p:cNvSpPr>
            <a:spLocks noGrp="1" noChangeArrowheads="1"/>
          </p:cNvSpPr>
          <p:nvPr>
            <p:ph type="title"/>
          </p:nvPr>
        </p:nvSpPr>
        <p:spPr/>
        <p:txBody>
          <a:bodyPr/>
          <a:lstStyle/>
          <a:p>
            <a:pPr eaLnBrk="1" hangingPunct="1"/>
            <a:r>
              <a:rPr lang="en-US" altLang="en-US"/>
              <a:t>Week 4 Pointers</a:t>
            </a:r>
          </a:p>
        </p:txBody>
      </p:sp>
      <p:sp>
        <p:nvSpPr>
          <p:cNvPr id="28677" name="Rectangle 3">
            <a:extLst>
              <a:ext uri="{FF2B5EF4-FFF2-40B4-BE49-F238E27FC236}">
                <a16:creationId xmlns:a16="http://schemas.microsoft.com/office/drawing/2014/main" id="{CF21E857-DBFE-4CD3-A3EC-69C656ED0060}"/>
              </a:ext>
            </a:extLst>
          </p:cNvPr>
          <p:cNvSpPr>
            <a:spLocks noGrp="1" noChangeArrowheads="1"/>
          </p:cNvSpPr>
          <p:nvPr>
            <p:ph type="body" idx="1"/>
          </p:nvPr>
        </p:nvSpPr>
        <p:spPr>
          <a:xfrm>
            <a:off x="457200" y="914400"/>
            <a:ext cx="8382000" cy="5791200"/>
          </a:xfrm>
        </p:spPr>
        <p:txBody>
          <a:bodyPr/>
          <a:lstStyle/>
          <a:p>
            <a:pPr eaLnBrk="1" hangingPunct="1">
              <a:lnSpc>
                <a:spcPct val="90000"/>
              </a:lnSpc>
            </a:pPr>
            <a:r>
              <a:rPr lang="en-US" altLang="en-US"/>
              <a:t>Dribbling and passive defending</a:t>
            </a:r>
          </a:p>
          <a:p>
            <a:pPr lvl="1" eaLnBrk="1" hangingPunct="1">
              <a:lnSpc>
                <a:spcPct val="90000"/>
              </a:lnSpc>
            </a:pPr>
            <a:r>
              <a:rPr lang="en-US" altLang="en-US"/>
              <a:t>This is a warm up – there should be </a:t>
            </a:r>
            <a:r>
              <a:rPr lang="en-US" altLang="en-US" u="sng"/>
              <a:t>no</a:t>
            </a:r>
            <a:r>
              <a:rPr lang="en-US" altLang="en-US"/>
              <a:t> contact between players</a:t>
            </a:r>
          </a:p>
          <a:p>
            <a:pPr lvl="1" eaLnBrk="1" hangingPunct="1">
              <a:lnSpc>
                <a:spcPct val="90000"/>
              </a:lnSpc>
            </a:pPr>
            <a:r>
              <a:rPr lang="en-US" altLang="en-US"/>
              <a:t>Dribbling player must keep the ball close</a:t>
            </a:r>
          </a:p>
          <a:p>
            <a:pPr lvl="2" eaLnBrk="1" hangingPunct="1">
              <a:lnSpc>
                <a:spcPct val="90000"/>
              </a:lnSpc>
            </a:pPr>
            <a:r>
              <a:rPr lang="en-US" altLang="en-US"/>
              <a:t>Many touches</a:t>
            </a:r>
          </a:p>
          <a:p>
            <a:pPr lvl="2" eaLnBrk="1" hangingPunct="1">
              <a:lnSpc>
                <a:spcPct val="90000"/>
              </a:lnSpc>
            </a:pPr>
            <a:r>
              <a:rPr lang="en-US" altLang="en-US"/>
              <a:t>Don’t “show” the ball to the defender</a:t>
            </a:r>
          </a:p>
          <a:p>
            <a:pPr lvl="1" eaLnBrk="1" hangingPunct="1">
              <a:lnSpc>
                <a:spcPct val="90000"/>
              </a:lnSpc>
            </a:pPr>
            <a:r>
              <a:rPr lang="en-US" altLang="en-US"/>
              <a:t>Defender shuffles rather than trying to run backwards; avoid crossing over legs</a:t>
            </a:r>
          </a:p>
          <a:p>
            <a:pPr eaLnBrk="1" hangingPunct="1">
              <a:lnSpc>
                <a:spcPct val="90000"/>
              </a:lnSpc>
            </a:pPr>
            <a:r>
              <a:rPr lang="en-US" altLang="en-US"/>
              <a:t>1 v 1 Defending</a:t>
            </a:r>
          </a:p>
          <a:p>
            <a:pPr lvl="1" eaLnBrk="1" hangingPunct="1">
              <a:lnSpc>
                <a:spcPct val="90000"/>
              </a:lnSpc>
            </a:pPr>
            <a:r>
              <a:rPr lang="en-US" altLang="en-US"/>
              <a:t>Defender takes off as soon as attacker touches ball fed by coach</a:t>
            </a:r>
          </a:p>
          <a:p>
            <a:pPr lvl="1" eaLnBrk="1" hangingPunct="1">
              <a:lnSpc>
                <a:spcPct val="90000"/>
              </a:lnSpc>
            </a:pPr>
            <a:r>
              <a:rPr lang="en-US" altLang="en-US"/>
              <a:t>Defender should get more than half way to attacker</a:t>
            </a:r>
          </a:p>
          <a:p>
            <a:pPr lvl="1" eaLnBrk="1" hangingPunct="1">
              <a:lnSpc>
                <a:spcPct val="90000"/>
              </a:lnSpc>
            </a:pPr>
            <a:r>
              <a:rPr lang="en-US" altLang="en-US"/>
              <a:t>Show defender that the closer they get to attacker, less likely they will get hurt by attacker kicking the ball</a:t>
            </a:r>
          </a:p>
          <a:p>
            <a:pPr lvl="1" eaLnBrk="1" hangingPunct="1">
              <a:lnSpc>
                <a:spcPct val="90000"/>
              </a:lnSpc>
            </a:pPr>
            <a:r>
              <a:rPr lang="en-US" altLang="en-US"/>
              <a:t>Many progressions:  Start defender behind attacker; make it 2 on 1</a:t>
            </a:r>
          </a:p>
          <a:p>
            <a:pPr eaLnBrk="1" hangingPunct="1">
              <a:lnSpc>
                <a:spcPct val="90000"/>
              </a:lnSpc>
            </a:pPr>
            <a:r>
              <a:rPr lang="en-US" altLang="en-US"/>
              <a:t>Scrimmage</a:t>
            </a:r>
          </a:p>
          <a:p>
            <a:pPr lvl="1" eaLnBrk="1" hangingPunct="1">
              <a:lnSpc>
                <a:spcPct val="90000"/>
              </a:lnSpc>
            </a:pPr>
            <a:r>
              <a:rPr lang="en-US" altLang="en-US"/>
              <a:t>Tell players:  When defending, stay with your player; when attacking get away from your marker. Coach this during game.</a:t>
            </a:r>
          </a:p>
          <a:p>
            <a:pPr lvl="1" eaLnBrk="1" hangingPunct="1">
              <a:lnSpc>
                <a:spcPct val="90000"/>
              </a:lnSpc>
            </a:pPr>
            <a:r>
              <a:rPr lang="en-US" altLang="en-US"/>
              <a:t>Switch pairings at least once during the scrimmage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a:extLst>
              <a:ext uri="{FF2B5EF4-FFF2-40B4-BE49-F238E27FC236}">
                <a16:creationId xmlns:a16="http://schemas.microsoft.com/office/drawing/2014/main" id="{2DA877D9-7B4E-4AD9-BF67-36EBBA4153E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29699" name="Slide Number Placeholder 4">
            <a:extLst>
              <a:ext uri="{FF2B5EF4-FFF2-40B4-BE49-F238E27FC236}">
                <a16:creationId xmlns:a16="http://schemas.microsoft.com/office/drawing/2014/main" id="{686D7E8E-6509-4DFD-8EA5-004B5B9B3BB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3B71AC-BD7A-49C7-B64E-F0D1521D9673}" type="slidenum">
              <a:rPr lang="en-US" altLang="en-US"/>
              <a:pPr eaLnBrk="1" hangingPunct="1"/>
              <a:t>28</a:t>
            </a:fld>
            <a:endParaRPr lang="en-US" altLang="en-US"/>
          </a:p>
        </p:txBody>
      </p:sp>
      <p:sp>
        <p:nvSpPr>
          <p:cNvPr id="29700" name="Rectangle 2">
            <a:extLst>
              <a:ext uri="{FF2B5EF4-FFF2-40B4-BE49-F238E27FC236}">
                <a16:creationId xmlns:a16="http://schemas.microsoft.com/office/drawing/2014/main" id="{B2E2D34E-253E-42C2-8205-7679754F17C3}"/>
              </a:ext>
            </a:extLst>
          </p:cNvPr>
          <p:cNvSpPr>
            <a:spLocks noGrp="1" noChangeArrowheads="1"/>
          </p:cNvSpPr>
          <p:nvPr>
            <p:ph type="title"/>
          </p:nvPr>
        </p:nvSpPr>
        <p:spPr/>
        <p:txBody>
          <a:bodyPr/>
          <a:lstStyle/>
          <a:p>
            <a:pPr eaLnBrk="1" hangingPunct="1"/>
            <a:r>
              <a:rPr lang="en-US" altLang="en-US"/>
              <a:t>	Tackling Pointers	 Week 4</a:t>
            </a:r>
          </a:p>
        </p:txBody>
      </p:sp>
      <p:sp>
        <p:nvSpPr>
          <p:cNvPr id="29701" name="Rectangle 3">
            <a:extLst>
              <a:ext uri="{FF2B5EF4-FFF2-40B4-BE49-F238E27FC236}">
                <a16:creationId xmlns:a16="http://schemas.microsoft.com/office/drawing/2014/main" id="{CCFE97DF-3146-4FDD-9816-779C7F0DCAF6}"/>
              </a:ext>
            </a:extLst>
          </p:cNvPr>
          <p:cNvSpPr>
            <a:spLocks noGrp="1" noChangeArrowheads="1"/>
          </p:cNvSpPr>
          <p:nvPr>
            <p:ph type="body" idx="1"/>
          </p:nvPr>
        </p:nvSpPr>
        <p:spPr>
          <a:xfrm>
            <a:off x="457200" y="914400"/>
            <a:ext cx="8458200" cy="5410200"/>
          </a:xfrm>
        </p:spPr>
        <p:txBody>
          <a:bodyPr/>
          <a:lstStyle/>
          <a:p>
            <a:pPr eaLnBrk="1" hangingPunct="1"/>
            <a:r>
              <a:rPr lang="en-US" altLang="en-US"/>
              <a:t>“Fear factor”</a:t>
            </a:r>
          </a:p>
          <a:p>
            <a:pPr lvl="1" eaLnBrk="1" hangingPunct="1"/>
            <a:r>
              <a:rPr lang="en-US" altLang="en-US"/>
              <a:t>Show that for defender being 1 yard away is safer than 5 yards</a:t>
            </a:r>
          </a:p>
          <a:p>
            <a:pPr lvl="1" eaLnBrk="1" hangingPunct="1"/>
            <a:r>
              <a:rPr lang="en-US" altLang="en-US"/>
              <a:t>Put volunteer 5 yards away and fake a massive kick at him/her</a:t>
            </a:r>
          </a:p>
          <a:p>
            <a:pPr lvl="1" eaLnBrk="1" hangingPunct="1"/>
            <a:r>
              <a:rPr lang="en-US" altLang="en-US"/>
              <a:t>Now put volunteer 1 yard away – it’s obviously safer there</a:t>
            </a:r>
          </a:p>
          <a:p>
            <a:pPr lvl="1" eaLnBrk="1" hangingPunct="1"/>
            <a:r>
              <a:rPr lang="en-US" altLang="en-US"/>
              <a:t>The moral:  Defenders must close on attackers</a:t>
            </a:r>
          </a:p>
          <a:p>
            <a:pPr eaLnBrk="1" hangingPunct="1"/>
            <a:r>
              <a:rPr lang="en-US" altLang="en-US"/>
              <a:t>Hands on shoulders drill</a:t>
            </a:r>
          </a:p>
          <a:p>
            <a:pPr lvl="1" eaLnBrk="1" hangingPunct="1"/>
            <a:r>
              <a:rPr lang="en-US" altLang="en-US"/>
              <a:t>2 players face each other, leaning hands on each other’s shoulders</a:t>
            </a:r>
          </a:p>
          <a:p>
            <a:pPr lvl="1" eaLnBrk="1" hangingPunct="1"/>
            <a:r>
              <a:rPr lang="en-US" altLang="en-US"/>
              <a:t>Ball between them – each kicks it with side of foot </a:t>
            </a:r>
            <a:r>
              <a:rPr lang="en-US" altLang="en-US" u="sng"/>
              <a:t>at the same time </a:t>
            </a:r>
            <a:r>
              <a:rPr lang="en-US" altLang="en-US"/>
              <a:t>as hard as they can – should make loud noise and not hurt</a:t>
            </a:r>
          </a:p>
          <a:p>
            <a:pPr lvl="1" eaLnBrk="1" hangingPunct="1"/>
            <a:r>
              <a:rPr lang="en-US" altLang="en-US"/>
              <a:t>Progression #1: Same drill but without hands on shoulders</a:t>
            </a:r>
          </a:p>
          <a:p>
            <a:pPr lvl="1" eaLnBrk="1" hangingPunct="1"/>
            <a:r>
              <a:rPr lang="en-US" altLang="en-US"/>
              <a:t>Progression #2: Players approach each other from 5 yards apart</a:t>
            </a:r>
          </a:p>
          <a:p>
            <a:pPr eaLnBrk="1" hangingPunct="1"/>
            <a:r>
              <a:rPr lang="en-US" altLang="en-US"/>
              <a:t>Key to tackling drill:</a:t>
            </a:r>
          </a:p>
          <a:p>
            <a:pPr lvl="1" eaLnBrk="1" hangingPunct="1"/>
            <a:r>
              <a:rPr lang="en-US" altLang="en-US"/>
              <a:t>Players time tackle to hit ball at exactly the same time</a:t>
            </a:r>
          </a:p>
          <a:p>
            <a:pPr lvl="1" eaLnBrk="1" hangingPunct="1"/>
            <a:r>
              <a:rPr lang="en-US" altLang="en-US"/>
              <a:t>Use body weight, not just leg or foot, to win ball – “Body Through”</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a:extLst>
              <a:ext uri="{FF2B5EF4-FFF2-40B4-BE49-F238E27FC236}">
                <a16:creationId xmlns:a16="http://schemas.microsoft.com/office/drawing/2014/main" id="{92259955-D148-4BAA-9AF0-68F64EAA5965}"/>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30723" name="Slide Number Placeholder 4">
            <a:extLst>
              <a:ext uri="{FF2B5EF4-FFF2-40B4-BE49-F238E27FC236}">
                <a16:creationId xmlns:a16="http://schemas.microsoft.com/office/drawing/2014/main" id="{B4131BBD-C7F3-4D8F-BFD5-96D693CB10C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93BC5B-67B3-4BF4-B5BC-48517F5EDD5A}" type="slidenum">
              <a:rPr lang="en-US" altLang="en-US"/>
              <a:pPr eaLnBrk="1" hangingPunct="1"/>
              <a:t>29</a:t>
            </a:fld>
            <a:endParaRPr lang="en-US" altLang="en-US"/>
          </a:p>
        </p:txBody>
      </p:sp>
      <p:sp>
        <p:nvSpPr>
          <p:cNvPr id="30724" name="Rectangle 2">
            <a:extLst>
              <a:ext uri="{FF2B5EF4-FFF2-40B4-BE49-F238E27FC236}">
                <a16:creationId xmlns:a16="http://schemas.microsoft.com/office/drawing/2014/main" id="{18095E2F-B1EA-4F5E-9843-217F200E49FF}"/>
              </a:ext>
            </a:extLst>
          </p:cNvPr>
          <p:cNvSpPr>
            <a:spLocks noGrp="1" noChangeArrowheads="1"/>
          </p:cNvSpPr>
          <p:nvPr>
            <p:ph type="title"/>
          </p:nvPr>
        </p:nvSpPr>
        <p:spPr/>
        <p:txBody>
          <a:bodyPr/>
          <a:lstStyle/>
          <a:p>
            <a:pPr eaLnBrk="1" hangingPunct="1"/>
            <a:r>
              <a:rPr lang="en-US" altLang="en-US"/>
              <a:t>	Teaching Defense – Team	Week 4</a:t>
            </a:r>
          </a:p>
        </p:txBody>
      </p:sp>
      <p:sp>
        <p:nvSpPr>
          <p:cNvPr id="30725" name="Rectangle 3">
            <a:extLst>
              <a:ext uri="{FF2B5EF4-FFF2-40B4-BE49-F238E27FC236}">
                <a16:creationId xmlns:a16="http://schemas.microsoft.com/office/drawing/2014/main" id="{4335B20C-3BB0-4222-B383-F1AB0A7C0E58}"/>
              </a:ext>
            </a:extLst>
          </p:cNvPr>
          <p:cNvSpPr>
            <a:spLocks noGrp="1" noChangeArrowheads="1"/>
          </p:cNvSpPr>
          <p:nvPr>
            <p:ph type="body" idx="1"/>
          </p:nvPr>
        </p:nvSpPr>
        <p:spPr/>
        <p:txBody>
          <a:bodyPr/>
          <a:lstStyle/>
          <a:p>
            <a:pPr eaLnBrk="1" hangingPunct="1">
              <a:lnSpc>
                <a:spcPct val="90000"/>
              </a:lnSpc>
            </a:pPr>
            <a:r>
              <a:rPr lang="en-US" altLang="en-US"/>
              <a:t>Ask what we mean by defense.  Players will say:</a:t>
            </a:r>
          </a:p>
          <a:p>
            <a:pPr lvl="1" eaLnBrk="1" hangingPunct="1">
              <a:lnSpc>
                <a:spcPct val="90000"/>
              </a:lnSpc>
            </a:pPr>
            <a:r>
              <a:rPr lang="en-US" altLang="en-US"/>
              <a:t>Stopping other team from scoring</a:t>
            </a:r>
          </a:p>
          <a:p>
            <a:pPr lvl="1" eaLnBrk="1" hangingPunct="1">
              <a:lnSpc>
                <a:spcPct val="90000"/>
              </a:lnSpc>
            </a:pPr>
            <a:r>
              <a:rPr lang="en-US" altLang="en-US"/>
              <a:t>Taking the ball away from the other team</a:t>
            </a:r>
          </a:p>
          <a:p>
            <a:pPr eaLnBrk="1" hangingPunct="1">
              <a:lnSpc>
                <a:spcPct val="90000"/>
              </a:lnSpc>
            </a:pPr>
            <a:r>
              <a:rPr lang="en-US" altLang="en-US"/>
              <a:t>Ask how we do this.  Here are some good answers:</a:t>
            </a:r>
          </a:p>
          <a:p>
            <a:pPr lvl="1" eaLnBrk="1" hangingPunct="1">
              <a:lnSpc>
                <a:spcPct val="90000"/>
              </a:lnSpc>
            </a:pPr>
            <a:r>
              <a:rPr lang="en-US" altLang="en-US"/>
              <a:t>Delay, until attacker makes a mistake and/or teammates get back </a:t>
            </a:r>
          </a:p>
          <a:p>
            <a:pPr lvl="1" eaLnBrk="1" hangingPunct="1">
              <a:lnSpc>
                <a:spcPct val="90000"/>
              </a:lnSpc>
            </a:pPr>
            <a:r>
              <a:rPr lang="en-US" altLang="en-US"/>
              <a:t>Tackle, to take the ball away</a:t>
            </a:r>
          </a:p>
          <a:p>
            <a:pPr lvl="1" eaLnBrk="1" hangingPunct="1">
              <a:lnSpc>
                <a:spcPct val="90000"/>
              </a:lnSpc>
            </a:pPr>
            <a:r>
              <a:rPr lang="en-US" altLang="en-US"/>
              <a:t>Steer the attacker away from the center</a:t>
            </a:r>
          </a:p>
          <a:p>
            <a:pPr lvl="1" eaLnBrk="1" hangingPunct="1">
              <a:lnSpc>
                <a:spcPct val="90000"/>
              </a:lnSpc>
            </a:pPr>
            <a:r>
              <a:rPr lang="en-US" altLang="en-US"/>
              <a:t>Clear the ball out of the danger area</a:t>
            </a:r>
          </a:p>
          <a:p>
            <a:pPr lvl="1" eaLnBrk="1" hangingPunct="1">
              <a:lnSpc>
                <a:spcPct val="90000"/>
              </a:lnSpc>
            </a:pPr>
            <a:r>
              <a:rPr lang="en-US" altLang="en-US"/>
              <a:t>Call out “When in doubt” and have team reply “Kick it out” – sideline for throw in is better than over the goal line for corner kick</a:t>
            </a:r>
          </a:p>
          <a:p>
            <a:pPr eaLnBrk="1" hangingPunct="1">
              <a:lnSpc>
                <a:spcPct val="90000"/>
              </a:lnSpc>
            </a:pPr>
            <a:r>
              <a:rPr lang="en-US" altLang="en-US"/>
              <a:t>Support:</a:t>
            </a:r>
            <a:r>
              <a:rPr lang="en-US" altLang="en-US" b="1"/>
              <a:t>  </a:t>
            </a:r>
            <a:r>
              <a:rPr lang="en-US" altLang="en-US"/>
              <a:t>Defenders back each other up </a:t>
            </a:r>
          </a:p>
          <a:p>
            <a:pPr eaLnBrk="1" hangingPunct="1">
              <a:lnSpc>
                <a:spcPct val="90000"/>
              </a:lnSpc>
            </a:pPr>
            <a:r>
              <a:rPr lang="en-US" altLang="en-US"/>
              <a:t>DON’T yell “Not in the middle” – bad advice if a teammate is wide open in the middle and available for a pass</a:t>
            </a:r>
          </a:p>
          <a:p>
            <a:pPr eaLnBrk="1" hangingPunct="1">
              <a:lnSpc>
                <a:spcPct val="90000"/>
              </a:lnSpc>
            </a:pPr>
            <a:r>
              <a:rPr lang="en-US" altLang="en-US"/>
              <a:t>Passing out of defense is better than wild kicking up field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a:extLst>
              <a:ext uri="{FF2B5EF4-FFF2-40B4-BE49-F238E27FC236}">
                <a16:creationId xmlns:a16="http://schemas.microsoft.com/office/drawing/2014/main" id="{C2CF14A5-3BDD-4528-8C8E-C8BE81786DF6}"/>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4099" name="Slide Number Placeholder 4">
            <a:extLst>
              <a:ext uri="{FF2B5EF4-FFF2-40B4-BE49-F238E27FC236}">
                <a16:creationId xmlns:a16="http://schemas.microsoft.com/office/drawing/2014/main" id="{A847D58E-BCC0-46E8-BB63-14E95563BA86}"/>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A63B12-AC1E-42DC-A962-09407190605E}" type="slidenum">
              <a:rPr lang="en-US" altLang="en-US"/>
              <a:pPr eaLnBrk="1" hangingPunct="1"/>
              <a:t>3</a:t>
            </a:fld>
            <a:endParaRPr lang="en-US" altLang="en-US"/>
          </a:p>
        </p:txBody>
      </p:sp>
      <p:sp>
        <p:nvSpPr>
          <p:cNvPr id="4100" name="Rectangle 2">
            <a:extLst>
              <a:ext uri="{FF2B5EF4-FFF2-40B4-BE49-F238E27FC236}">
                <a16:creationId xmlns:a16="http://schemas.microsoft.com/office/drawing/2014/main" id="{567D1694-2B48-4C5E-B8CA-2842FCF0FC94}"/>
              </a:ext>
            </a:extLst>
          </p:cNvPr>
          <p:cNvSpPr>
            <a:spLocks noGrp="1" noChangeArrowheads="1"/>
          </p:cNvSpPr>
          <p:nvPr>
            <p:ph type="title"/>
          </p:nvPr>
        </p:nvSpPr>
        <p:spPr/>
        <p:txBody>
          <a:bodyPr/>
          <a:lstStyle/>
          <a:p>
            <a:pPr eaLnBrk="1" hangingPunct="1"/>
            <a:r>
              <a:rPr lang="en-US" altLang="en-US"/>
              <a:t>Keys to Success – 1</a:t>
            </a:r>
          </a:p>
        </p:txBody>
      </p:sp>
      <p:sp>
        <p:nvSpPr>
          <p:cNvPr id="4101" name="Rectangle 3">
            <a:extLst>
              <a:ext uri="{FF2B5EF4-FFF2-40B4-BE49-F238E27FC236}">
                <a16:creationId xmlns:a16="http://schemas.microsoft.com/office/drawing/2014/main" id="{F10BCEE0-A8B2-482C-B9C9-30D5F2190C05}"/>
              </a:ext>
            </a:extLst>
          </p:cNvPr>
          <p:cNvSpPr>
            <a:spLocks noGrp="1" noChangeArrowheads="1"/>
          </p:cNvSpPr>
          <p:nvPr>
            <p:ph type="body" idx="1"/>
          </p:nvPr>
        </p:nvSpPr>
        <p:spPr>
          <a:xfrm>
            <a:off x="457200" y="838200"/>
            <a:ext cx="8458200" cy="5562600"/>
          </a:xfrm>
        </p:spPr>
        <p:txBody>
          <a:bodyPr/>
          <a:lstStyle/>
          <a:p>
            <a:pPr eaLnBrk="1" hangingPunct="1">
              <a:lnSpc>
                <a:spcPct val="90000"/>
              </a:lnSpc>
            </a:pPr>
            <a:r>
              <a:rPr lang="en-US" altLang="en-US"/>
              <a:t>Be positive</a:t>
            </a:r>
          </a:p>
          <a:p>
            <a:pPr eaLnBrk="1" hangingPunct="1">
              <a:lnSpc>
                <a:spcPct val="90000"/>
              </a:lnSpc>
            </a:pPr>
            <a:r>
              <a:rPr lang="en-US" altLang="en-US"/>
              <a:t>The coaching sandwich:</a:t>
            </a:r>
          </a:p>
          <a:p>
            <a:pPr lvl="1" eaLnBrk="1" hangingPunct="1">
              <a:lnSpc>
                <a:spcPct val="90000"/>
              </a:lnSpc>
            </a:pPr>
            <a:r>
              <a:rPr lang="en-US" altLang="en-US"/>
              <a:t>Wrap your critiques with two slices of praise</a:t>
            </a:r>
          </a:p>
          <a:p>
            <a:pPr lvl="1" eaLnBrk="1" hangingPunct="1">
              <a:lnSpc>
                <a:spcPct val="90000"/>
              </a:lnSpc>
            </a:pPr>
            <a:r>
              <a:rPr lang="en-US" altLang="en-US"/>
              <a:t>Players get better by making, not avoiding, mistakes</a:t>
            </a:r>
          </a:p>
          <a:p>
            <a:pPr eaLnBrk="1" hangingPunct="1">
              <a:lnSpc>
                <a:spcPct val="90000"/>
              </a:lnSpc>
            </a:pPr>
            <a:r>
              <a:rPr lang="en-US" altLang="en-US"/>
              <a:t>K.I.S.S. (Keep It Simple Sweetheart)</a:t>
            </a:r>
          </a:p>
          <a:p>
            <a:pPr lvl="1" eaLnBrk="1" hangingPunct="1">
              <a:lnSpc>
                <a:spcPct val="90000"/>
              </a:lnSpc>
            </a:pPr>
            <a:r>
              <a:rPr lang="en-US" altLang="en-US"/>
              <a:t>Talk less, use words with 1 or 2 syllables </a:t>
            </a:r>
          </a:p>
          <a:p>
            <a:pPr lvl="1" eaLnBrk="1" hangingPunct="1">
              <a:lnSpc>
                <a:spcPct val="90000"/>
              </a:lnSpc>
            </a:pPr>
            <a:r>
              <a:rPr lang="en-US" altLang="en-US"/>
              <a:t>Don’t lecture, keep it short</a:t>
            </a:r>
          </a:p>
          <a:p>
            <a:pPr lvl="1" eaLnBrk="1" hangingPunct="1">
              <a:lnSpc>
                <a:spcPct val="90000"/>
              </a:lnSpc>
            </a:pPr>
            <a:r>
              <a:rPr lang="en-US" altLang="en-US"/>
              <a:t>If you must talk a lot, do it on sideline after practice</a:t>
            </a:r>
          </a:p>
          <a:p>
            <a:pPr eaLnBrk="1" hangingPunct="1">
              <a:lnSpc>
                <a:spcPct val="90000"/>
              </a:lnSpc>
            </a:pPr>
            <a:r>
              <a:rPr lang="en-US" altLang="en-US"/>
              <a:t>Encourage your players to practice at home</a:t>
            </a:r>
          </a:p>
          <a:p>
            <a:pPr lvl="1" eaLnBrk="1" hangingPunct="1">
              <a:lnSpc>
                <a:spcPct val="90000"/>
              </a:lnSpc>
            </a:pPr>
            <a:r>
              <a:rPr lang="en-US" altLang="en-US"/>
              <a:t>Give them homework – practice juggling, “touch”, dribbling, turning, watch a game, kick ball against a wall or with a parent or friend</a:t>
            </a:r>
          </a:p>
          <a:p>
            <a:pPr lvl="1" eaLnBrk="1" hangingPunct="1">
              <a:lnSpc>
                <a:spcPct val="90000"/>
              </a:lnSpc>
            </a:pPr>
            <a:r>
              <a:rPr lang="en-US" altLang="en-US"/>
              <a:t>Get parental support</a:t>
            </a:r>
          </a:p>
          <a:p>
            <a:pPr eaLnBrk="1" hangingPunct="1">
              <a:lnSpc>
                <a:spcPct val="90000"/>
              </a:lnSpc>
            </a:pPr>
            <a:r>
              <a:rPr lang="en-US" altLang="en-US"/>
              <a:t>Encourage players to watch soccer on TV; get parents to take them to professional, college and high school games</a:t>
            </a:r>
          </a:p>
          <a:p>
            <a:pPr eaLnBrk="1" hangingPunct="1">
              <a:lnSpc>
                <a:spcPct val="90000"/>
              </a:lnSpc>
            </a:pPr>
            <a:r>
              <a:rPr lang="en-US" altLang="en-US"/>
              <a:t>Follow the curriculum but let us know how it works for you</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a:extLst>
              <a:ext uri="{FF2B5EF4-FFF2-40B4-BE49-F238E27FC236}">
                <a16:creationId xmlns:a16="http://schemas.microsoft.com/office/drawing/2014/main" id="{047D2363-A157-4F50-8C30-B15863C2289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31747" name="Slide Number Placeholder 4">
            <a:extLst>
              <a:ext uri="{FF2B5EF4-FFF2-40B4-BE49-F238E27FC236}">
                <a16:creationId xmlns:a16="http://schemas.microsoft.com/office/drawing/2014/main" id="{B97D95B5-090A-44EE-AE49-85F89B536E9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63703E-5F00-4DB6-BC79-5D971D4535C0}" type="slidenum">
              <a:rPr lang="en-US" altLang="en-US"/>
              <a:pPr eaLnBrk="1" hangingPunct="1"/>
              <a:t>30</a:t>
            </a:fld>
            <a:endParaRPr lang="en-US" altLang="en-US"/>
          </a:p>
        </p:txBody>
      </p:sp>
      <p:sp>
        <p:nvSpPr>
          <p:cNvPr id="31748" name="Rectangle 2">
            <a:extLst>
              <a:ext uri="{FF2B5EF4-FFF2-40B4-BE49-F238E27FC236}">
                <a16:creationId xmlns:a16="http://schemas.microsoft.com/office/drawing/2014/main" id="{CC663125-EE50-446D-BC9D-F3FD6148EA24}"/>
              </a:ext>
            </a:extLst>
          </p:cNvPr>
          <p:cNvSpPr>
            <a:spLocks noGrp="1" noChangeArrowheads="1"/>
          </p:cNvSpPr>
          <p:nvPr>
            <p:ph type="title"/>
          </p:nvPr>
        </p:nvSpPr>
        <p:spPr/>
        <p:txBody>
          <a:bodyPr/>
          <a:lstStyle/>
          <a:p>
            <a:pPr eaLnBrk="1" hangingPunct="1"/>
            <a:r>
              <a:rPr lang="en-US" altLang="en-US"/>
              <a:t>	Teaching Defense - Individual	Week 4</a:t>
            </a:r>
          </a:p>
        </p:txBody>
      </p:sp>
      <p:sp>
        <p:nvSpPr>
          <p:cNvPr id="31749" name="Rectangle 3">
            <a:extLst>
              <a:ext uri="{FF2B5EF4-FFF2-40B4-BE49-F238E27FC236}">
                <a16:creationId xmlns:a16="http://schemas.microsoft.com/office/drawing/2014/main" id="{417FE269-7C1E-457A-A7C1-BF7F793B7448}"/>
              </a:ext>
            </a:extLst>
          </p:cNvPr>
          <p:cNvSpPr>
            <a:spLocks noGrp="1" noChangeArrowheads="1"/>
          </p:cNvSpPr>
          <p:nvPr>
            <p:ph type="body" idx="1"/>
          </p:nvPr>
        </p:nvSpPr>
        <p:spPr>
          <a:xfrm>
            <a:off x="457200" y="914400"/>
            <a:ext cx="8382000" cy="5638800"/>
          </a:xfrm>
        </p:spPr>
        <p:txBody>
          <a:bodyPr/>
          <a:lstStyle/>
          <a:p>
            <a:pPr eaLnBrk="1" hangingPunct="1">
              <a:lnSpc>
                <a:spcPct val="90000"/>
              </a:lnSpc>
            </a:pPr>
            <a:r>
              <a:rPr lang="en-US" altLang="en-US"/>
              <a:t>Players must learn defensive stance and position.  Not a lot of time for this in week 4, but here are the fundamentals:</a:t>
            </a:r>
          </a:p>
          <a:p>
            <a:pPr eaLnBrk="1" hangingPunct="1">
              <a:lnSpc>
                <a:spcPct val="90000"/>
              </a:lnSpc>
            </a:pPr>
            <a:r>
              <a:rPr lang="en-US" altLang="en-US"/>
              <a:t>Stance</a:t>
            </a:r>
          </a:p>
          <a:p>
            <a:pPr lvl="1" eaLnBrk="1" hangingPunct="1">
              <a:lnSpc>
                <a:spcPct val="90000"/>
              </a:lnSpc>
            </a:pPr>
            <a:r>
              <a:rPr lang="en-US" altLang="en-US"/>
              <a:t>Stand sideways, not facing</a:t>
            </a:r>
          </a:p>
          <a:p>
            <a:pPr lvl="1" eaLnBrk="1" hangingPunct="1">
              <a:lnSpc>
                <a:spcPct val="90000"/>
              </a:lnSpc>
            </a:pPr>
            <a:r>
              <a:rPr lang="en-US" altLang="en-US"/>
              <a:t>Face where you want to push the attacker – toward nearest sideline</a:t>
            </a:r>
          </a:p>
          <a:p>
            <a:pPr lvl="1" eaLnBrk="1" hangingPunct="1">
              <a:lnSpc>
                <a:spcPct val="90000"/>
              </a:lnSpc>
            </a:pPr>
            <a:r>
              <a:rPr lang="en-US" altLang="en-US"/>
              <a:t>Shuffle, don’t run, for as long as you can</a:t>
            </a:r>
          </a:p>
          <a:p>
            <a:pPr lvl="2" eaLnBrk="1" hangingPunct="1">
              <a:lnSpc>
                <a:spcPct val="90000"/>
              </a:lnSpc>
            </a:pPr>
            <a:r>
              <a:rPr lang="en-US" altLang="en-US"/>
              <a:t>When you’re shuffling, you can kick or take the ball from the attacker</a:t>
            </a:r>
          </a:p>
          <a:p>
            <a:pPr lvl="2" eaLnBrk="1" hangingPunct="1">
              <a:lnSpc>
                <a:spcPct val="90000"/>
              </a:lnSpc>
            </a:pPr>
            <a:r>
              <a:rPr lang="en-US" altLang="en-US"/>
              <a:t>When you’re running, you can’t</a:t>
            </a:r>
          </a:p>
          <a:p>
            <a:pPr eaLnBrk="1" hangingPunct="1">
              <a:lnSpc>
                <a:spcPct val="90000"/>
              </a:lnSpc>
            </a:pPr>
            <a:r>
              <a:rPr lang="en-US" altLang="en-US"/>
              <a:t>Position</a:t>
            </a:r>
          </a:p>
          <a:p>
            <a:pPr lvl="1" eaLnBrk="1" hangingPunct="1">
              <a:lnSpc>
                <a:spcPct val="90000"/>
              </a:lnSpc>
            </a:pPr>
            <a:r>
              <a:rPr lang="en-US" altLang="en-US"/>
              <a:t>Goal side (be between attacker and goal)</a:t>
            </a:r>
          </a:p>
          <a:p>
            <a:pPr lvl="1" eaLnBrk="1" hangingPunct="1">
              <a:lnSpc>
                <a:spcPct val="90000"/>
              </a:lnSpc>
            </a:pPr>
            <a:r>
              <a:rPr lang="en-US" altLang="en-US"/>
              <a:t>Ball side (try to get where you can see the ball)</a:t>
            </a:r>
          </a:p>
          <a:p>
            <a:pPr lvl="1" eaLnBrk="1" hangingPunct="1">
              <a:lnSpc>
                <a:spcPct val="90000"/>
              </a:lnSpc>
            </a:pPr>
            <a:r>
              <a:rPr lang="en-US" altLang="en-US"/>
              <a:t>When beaten, run back to the middle</a:t>
            </a:r>
          </a:p>
          <a:p>
            <a:pPr eaLnBrk="1" hangingPunct="1">
              <a:lnSpc>
                <a:spcPct val="90000"/>
              </a:lnSpc>
            </a:pPr>
            <a:r>
              <a:rPr lang="en-US" altLang="en-US"/>
              <a:t>Tackling</a:t>
            </a:r>
          </a:p>
          <a:p>
            <a:pPr lvl="1" eaLnBrk="1" hangingPunct="1">
              <a:lnSpc>
                <a:spcPct val="90000"/>
              </a:lnSpc>
            </a:pPr>
            <a:r>
              <a:rPr lang="en-US" altLang="en-US"/>
              <a:t>Use all your weight when tackling; don’t lean back – lean forward</a:t>
            </a:r>
          </a:p>
          <a:p>
            <a:pPr lvl="1" eaLnBrk="1" hangingPunct="1">
              <a:lnSpc>
                <a:spcPct val="90000"/>
              </a:lnSpc>
            </a:pPr>
            <a:r>
              <a:rPr lang="en-US" altLang="en-US" b="1"/>
              <a:t>No diving!</a:t>
            </a:r>
            <a:r>
              <a:rPr lang="en-US" altLang="en-US"/>
              <a:t> Don’t try to take ball away before you know you can</a:t>
            </a:r>
          </a:p>
          <a:p>
            <a:pPr lvl="1" eaLnBrk="1" hangingPunct="1">
              <a:lnSpc>
                <a:spcPct val="90000"/>
              </a:lnSpc>
            </a:pPr>
            <a:r>
              <a:rPr lang="en-US" altLang="en-US"/>
              <a:t>Block tackles (body) if you can; poke tackles (foot) if you can’t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a:extLst>
              <a:ext uri="{FF2B5EF4-FFF2-40B4-BE49-F238E27FC236}">
                <a16:creationId xmlns:a16="http://schemas.microsoft.com/office/drawing/2014/main" id="{4FD7222C-778A-4537-A718-82C2C29D251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32771" name="Slide Number Placeholder 4">
            <a:extLst>
              <a:ext uri="{FF2B5EF4-FFF2-40B4-BE49-F238E27FC236}">
                <a16:creationId xmlns:a16="http://schemas.microsoft.com/office/drawing/2014/main" id="{715E9B03-B3B8-4F36-B379-0BEA9B1FB18D}"/>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39720F-EE42-47BF-B3F1-D808D0E6944D}" type="slidenum">
              <a:rPr lang="en-US" altLang="en-US"/>
              <a:pPr eaLnBrk="1" hangingPunct="1"/>
              <a:t>31</a:t>
            </a:fld>
            <a:endParaRPr lang="en-US" altLang="en-US"/>
          </a:p>
        </p:txBody>
      </p:sp>
      <p:sp>
        <p:nvSpPr>
          <p:cNvPr id="32772" name="Rectangle 2">
            <a:extLst>
              <a:ext uri="{FF2B5EF4-FFF2-40B4-BE49-F238E27FC236}">
                <a16:creationId xmlns:a16="http://schemas.microsoft.com/office/drawing/2014/main" id="{C3D326D1-EBEA-49AA-83D7-4F1ABCAF233F}"/>
              </a:ext>
            </a:extLst>
          </p:cNvPr>
          <p:cNvSpPr>
            <a:spLocks noGrp="1" noChangeArrowheads="1"/>
          </p:cNvSpPr>
          <p:nvPr>
            <p:ph type="title"/>
          </p:nvPr>
        </p:nvSpPr>
        <p:spPr/>
        <p:txBody>
          <a:bodyPr/>
          <a:lstStyle/>
          <a:p>
            <a:pPr eaLnBrk="1" hangingPunct="1"/>
            <a:r>
              <a:rPr lang="en-US" altLang="en-US"/>
              <a:t>	Theme: “Set Pieces”	 Week 5</a:t>
            </a:r>
          </a:p>
        </p:txBody>
      </p:sp>
      <p:sp>
        <p:nvSpPr>
          <p:cNvPr id="32773" name="Rectangle 3">
            <a:extLst>
              <a:ext uri="{FF2B5EF4-FFF2-40B4-BE49-F238E27FC236}">
                <a16:creationId xmlns:a16="http://schemas.microsoft.com/office/drawing/2014/main" id="{1C7B929B-E468-476F-8637-CEFF232C192B}"/>
              </a:ext>
            </a:extLst>
          </p:cNvPr>
          <p:cNvSpPr>
            <a:spLocks noGrp="1" noChangeArrowheads="1"/>
          </p:cNvSpPr>
          <p:nvPr>
            <p:ph type="body" idx="1"/>
          </p:nvPr>
        </p:nvSpPr>
        <p:spPr>
          <a:xfrm>
            <a:off x="457200" y="914400"/>
            <a:ext cx="8382000" cy="4419600"/>
          </a:xfrm>
        </p:spPr>
        <p:txBody>
          <a:bodyPr/>
          <a:lstStyle/>
          <a:p>
            <a:pPr eaLnBrk="1" hangingPunct="1">
              <a:lnSpc>
                <a:spcPct val="90000"/>
              </a:lnSpc>
            </a:pPr>
            <a:r>
              <a:rPr lang="en-US" altLang="en-US" sz="2000"/>
              <a:t>Dribbling and Turning: Cut Turns (warm-up)   (5 minutes)</a:t>
            </a:r>
          </a:p>
          <a:p>
            <a:pPr lvl="1" eaLnBrk="1" hangingPunct="1">
              <a:lnSpc>
                <a:spcPct val="90000"/>
              </a:lnSpc>
            </a:pPr>
            <a:r>
              <a:rPr lang="en-US" altLang="en-US" sz="1800"/>
              <a:t>Players start on the halfway line in a line double arms length apart.  </a:t>
            </a:r>
          </a:p>
          <a:p>
            <a:pPr lvl="1" eaLnBrk="1" hangingPunct="1">
              <a:lnSpc>
                <a:spcPct val="90000"/>
              </a:lnSpc>
            </a:pPr>
            <a:r>
              <a:rPr lang="en-US" altLang="en-US" sz="1800"/>
              <a:t>Players dribbles to cone and does cut turn to go around cone and return</a:t>
            </a:r>
          </a:p>
          <a:p>
            <a:pPr lvl="1" eaLnBrk="1" hangingPunct="1">
              <a:lnSpc>
                <a:spcPct val="90000"/>
              </a:lnSpc>
            </a:pPr>
            <a:r>
              <a:rPr lang="en-US" altLang="en-US" sz="1800"/>
              <a:t>Players repeat this with cut turns using right foot, then left foot</a:t>
            </a:r>
          </a:p>
          <a:p>
            <a:pPr eaLnBrk="1" hangingPunct="1">
              <a:lnSpc>
                <a:spcPct val="90000"/>
              </a:lnSpc>
            </a:pPr>
            <a:r>
              <a:rPr lang="en-US" altLang="en-US" sz="2000"/>
              <a:t>Teach Set Pieces [see diagrams on next 5 slides]</a:t>
            </a:r>
            <a:r>
              <a:rPr lang="en-US" altLang="en-US" sz="1800"/>
              <a:t>  </a:t>
            </a:r>
            <a:r>
              <a:rPr lang="en-US" altLang="en-US" sz="2000"/>
              <a:t>(25 minutes)</a:t>
            </a:r>
          </a:p>
          <a:p>
            <a:pPr lvl="1" eaLnBrk="1" hangingPunct="1">
              <a:lnSpc>
                <a:spcPct val="90000"/>
              </a:lnSpc>
            </a:pPr>
            <a:r>
              <a:rPr lang="en-US" altLang="en-US" sz="1800"/>
              <a:t>How to play goal kicks – ours and theirs </a:t>
            </a:r>
          </a:p>
          <a:p>
            <a:pPr lvl="1" eaLnBrk="1" hangingPunct="1">
              <a:lnSpc>
                <a:spcPct val="90000"/>
              </a:lnSpc>
            </a:pPr>
            <a:r>
              <a:rPr lang="en-US" altLang="en-US" sz="1800"/>
              <a:t>How to play corner kicks – ours and theirs</a:t>
            </a:r>
          </a:p>
          <a:p>
            <a:pPr lvl="1" eaLnBrk="1" hangingPunct="1">
              <a:lnSpc>
                <a:spcPct val="90000"/>
              </a:lnSpc>
            </a:pPr>
            <a:r>
              <a:rPr lang="en-US" altLang="en-US" sz="1800"/>
              <a:t>Tip: bring diagrams printed and mounted on board so everyone can see; at end of practice, give players copies to take home and study</a:t>
            </a:r>
          </a:p>
          <a:p>
            <a:pPr lvl="1" eaLnBrk="1" hangingPunct="1">
              <a:lnSpc>
                <a:spcPct val="90000"/>
              </a:lnSpc>
            </a:pPr>
            <a:r>
              <a:rPr lang="en-US" altLang="en-US" sz="1800"/>
              <a:t>There’s no help for it – this is a lesson with lots of talk and standing around</a:t>
            </a:r>
          </a:p>
          <a:p>
            <a:pPr eaLnBrk="1" hangingPunct="1">
              <a:lnSpc>
                <a:spcPct val="90000"/>
              </a:lnSpc>
            </a:pPr>
            <a:r>
              <a:rPr lang="en-US" altLang="en-US" sz="2000"/>
              <a:t>Scrimmage  5 v 5 (10 minutes – sorry, the set pieces take a long time)</a:t>
            </a:r>
          </a:p>
          <a:p>
            <a:pPr lvl="1" eaLnBrk="1" hangingPunct="1">
              <a:lnSpc>
                <a:spcPct val="90000"/>
              </a:lnSpc>
            </a:pPr>
            <a:r>
              <a:rPr lang="en-US" altLang="en-US" sz="1800"/>
              <a:t>Make a wide but short field, so ball goes over goal line often</a:t>
            </a:r>
          </a:p>
          <a:p>
            <a:pPr lvl="1" eaLnBrk="1" hangingPunct="1">
              <a:lnSpc>
                <a:spcPct val="90000"/>
              </a:lnSpc>
            </a:pPr>
            <a:r>
              <a:rPr lang="en-US" altLang="en-US" sz="1800"/>
              <a:t>Use this as an opportunity to put the Set Piece training into action</a:t>
            </a:r>
          </a:p>
          <a:p>
            <a:pPr eaLnBrk="1" hangingPunct="1">
              <a:lnSpc>
                <a:spcPct val="90000"/>
              </a:lnSpc>
            </a:pPr>
            <a:r>
              <a:rPr lang="en-US" altLang="en-US" sz="2000"/>
              <a:t>Shooting Drill  (10 minutes)</a:t>
            </a:r>
          </a:p>
        </p:txBody>
      </p:sp>
      <p:grpSp>
        <p:nvGrpSpPr>
          <p:cNvPr id="32774" name="Group 5">
            <a:extLst>
              <a:ext uri="{FF2B5EF4-FFF2-40B4-BE49-F238E27FC236}">
                <a16:creationId xmlns:a16="http://schemas.microsoft.com/office/drawing/2014/main" id="{3118891D-0B27-4401-B190-72BFBB1BA9E9}"/>
              </a:ext>
            </a:extLst>
          </p:cNvPr>
          <p:cNvGrpSpPr>
            <a:grpSpLocks/>
          </p:cNvGrpSpPr>
          <p:nvPr/>
        </p:nvGrpSpPr>
        <p:grpSpPr bwMode="auto">
          <a:xfrm>
            <a:off x="4918075" y="4929188"/>
            <a:ext cx="3433763" cy="1760537"/>
            <a:chOff x="2949" y="325"/>
            <a:chExt cx="2303" cy="1296"/>
          </a:xfrm>
        </p:grpSpPr>
        <p:sp>
          <p:nvSpPr>
            <p:cNvPr id="32794" name="Rectangle 6">
              <a:extLst>
                <a:ext uri="{FF2B5EF4-FFF2-40B4-BE49-F238E27FC236}">
                  <a16:creationId xmlns:a16="http://schemas.microsoft.com/office/drawing/2014/main" id="{9246A7A0-45DD-4055-A51C-D74607A20A54}"/>
                </a:ext>
              </a:extLst>
            </p:cNvPr>
            <p:cNvSpPr>
              <a:spLocks noChangeArrowheads="1"/>
            </p:cNvSpPr>
            <p:nvPr/>
          </p:nvSpPr>
          <p:spPr bwMode="auto">
            <a:xfrm rot="-5400000">
              <a:off x="3501" y="-227"/>
              <a:ext cx="1200" cy="2303"/>
            </a:xfrm>
            <a:prstGeom prst="rect">
              <a:avLst/>
            </a:prstGeom>
            <a:solidFill>
              <a:srgbClr val="99FF33"/>
            </a:solidFill>
            <a:ln w="76200">
              <a:solidFill>
                <a:srgbClr val="99FF33"/>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2795" name="Rectangle 7">
              <a:extLst>
                <a:ext uri="{FF2B5EF4-FFF2-40B4-BE49-F238E27FC236}">
                  <a16:creationId xmlns:a16="http://schemas.microsoft.com/office/drawing/2014/main" id="{898603AA-FA8D-469C-9E4F-2C23190C0DD9}"/>
                </a:ext>
              </a:extLst>
            </p:cNvPr>
            <p:cNvSpPr>
              <a:spLocks noChangeArrowheads="1"/>
            </p:cNvSpPr>
            <p:nvPr/>
          </p:nvSpPr>
          <p:spPr bwMode="auto">
            <a:xfrm rot="-5400000">
              <a:off x="3669" y="85"/>
              <a:ext cx="864" cy="2015"/>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2796" name="Rectangle 8">
              <a:extLst>
                <a:ext uri="{FF2B5EF4-FFF2-40B4-BE49-F238E27FC236}">
                  <a16:creationId xmlns:a16="http://schemas.microsoft.com/office/drawing/2014/main" id="{15AF784A-35BD-4CF0-A61A-3FD8EBF6AD1B}"/>
                </a:ext>
              </a:extLst>
            </p:cNvPr>
            <p:cNvSpPr>
              <a:spLocks noChangeArrowheads="1"/>
            </p:cNvSpPr>
            <p:nvPr/>
          </p:nvSpPr>
          <p:spPr bwMode="auto">
            <a:xfrm rot="-5400000">
              <a:off x="3918" y="690"/>
              <a:ext cx="345" cy="1324"/>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2797" name="Oval 9">
              <a:extLst>
                <a:ext uri="{FF2B5EF4-FFF2-40B4-BE49-F238E27FC236}">
                  <a16:creationId xmlns:a16="http://schemas.microsoft.com/office/drawing/2014/main" id="{EA0A912E-DFF8-4986-913E-FF2E3B9FB885}"/>
                </a:ext>
              </a:extLst>
            </p:cNvPr>
            <p:cNvSpPr>
              <a:spLocks noChangeArrowheads="1"/>
            </p:cNvSpPr>
            <p:nvPr/>
          </p:nvSpPr>
          <p:spPr bwMode="auto">
            <a:xfrm rot="-5400000">
              <a:off x="4071" y="901"/>
              <a:ext cx="58" cy="58"/>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2798" name="Rectangle 10" descr="Dotted grid">
              <a:extLst>
                <a:ext uri="{FF2B5EF4-FFF2-40B4-BE49-F238E27FC236}">
                  <a16:creationId xmlns:a16="http://schemas.microsoft.com/office/drawing/2014/main" id="{11788A8E-0075-4CDD-B08B-2939CA1A474F}"/>
                </a:ext>
              </a:extLst>
            </p:cNvPr>
            <p:cNvSpPr>
              <a:spLocks noChangeArrowheads="1"/>
            </p:cNvSpPr>
            <p:nvPr/>
          </p:nvSpPr>
          <p:spPr bwMode="auto">
            <a:xfrm rot="-5400000">
              <a:off x="4039" y="1366"/>
              <a:ext cx="106" cy="40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2775" name="Text Box 11">
            <a:extLst>
              <a:ext uri="{FF2B5EF4-FFF2-40B4-BE49-F238E27FC236}">
                <a16:creationId xmlns:a16="http://schemas.microsoft.com/office/drawing/2014/main" id="{315AD184-91AA-40F4-AF11-F5BC4BF64375}"/>
              </a:ext>
            </a:extLst>
          </p:cNvPr>
          <p:cNvSpPr txBox="1">
            <a:spLocks noChangeArrowheads="1"/>
          </p:cNvSpPr>
          <p:nvPr/>
        </p:nvSpPr>
        <p:spPr bwMode="auto">
          <a:xfrm>
            <a:off x="7494588" y="5842000"/>
            <a:ext cx="1285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R</a:t>
            </a:r>
            <a:endParaRPr lang="en-US" altLang="en-US"/>
          </a:p>
        </p:txBody>
      </p:sp>
      <p:sp>
        <p:nvSpPr>
          <p:cNvPr id="32776" name="Text Box 12">
            <a:extLst>
              <a:ext uri="{FF2B5EF4-FFF2-40B4-BE49-F238E27FC236}">
                <a16:creationId xmlns:a16="http://schemas.microsoft.com/office/drawing/2014/main" id="{29446D3C-4B89-4680-8029-79A8464F9642}"/>
              </a:ext>
            </a:extLst>
          </p:cNvPr>
          <p:cNvSpPr txBox="1">
            <a:spLocks noChangeArrowheads="1"/>
          </p:cNvSpPr>
          <p:nvPr/>
        </p:nvSpPr>
        <p:spPr bwMode="auto">
          <a:xfrm>
            <a:off x="7597775" y="5711825"/>
            <a:ext cx="1285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R</a:t>
            </a:r>
            <a:endParaRPr lang="en-US" altLang="en-US"/>
          </a:p>
        </p:txBody>
      </p:sp>
      <p:sp>
        <p:nvSpPr>
          <p:cNvPr id="32777" name="Line 13">
            <a:extLst>
              <a:ext uri="{FF2B5EF4-FFF2-40B4-BE49-F238E27FC236}">
                <a16:creationId xmlns:a16="http://schemas.microsoft.com/office/drawing/2014/main" id="{1EFC9452-EA4E-4FB9-9D06-CC2196D7B491}"/>
              </a:ext>
            </a:extLst>
          </p:cNvPr>
          <p:cNvSpPr>
            <a:spLocks noChangeShapeType="1"/>
          </p:cNvSpPr>
          <p:nvPr/>
        </p:nvSpPr>
        <p:spPr bwMode="auto">
          <a:xfrm>
            <a:off x="4886325" y="6559550"/>
            <a:ext cx="215900" cy="0"/>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78" name="Line 14">
            <a:extLst>
              <a:ext uri="{FF2B5EF4-FFF2-40B4-BE49-F238E27FC236}">
                <a16:creationId xmlns:a16="http://schemas.microsoft.com/office/drawing/2014/main" id="{B588ABDB-5210-44D6-8E12-DFDA350900E6}"/>
              </a:ext>
            </a:extLst>
          </p:cNvPr>
          <p:cNvSpPr>
            <a:spLocks noChangeShapeType="1"/>
          </p:cNvSpPr>
          <p:nvPr/>
        </p:nvSpPr>
        <p:spPr bwMode="auto">
          <a:xfrm>
            <a:off x="8167688" y="6559550"/>
            <a:ext cx="214312" cy="0"/>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79" name="Text Box 15">
            <a:extLst>
              <a:ext uri="{FF2B5EF4-FFF2-40B4-BE49-F238E27FC236}">
                <a16:creationId xmlns:a16="http://schemas.microsoft.com/office/drawing/2014/main" id="{8D42DBD8-3DA4-470B-8793-7127374692E3}"/>
              </a:ext>
            </a:extLst>
          </p:cNvPr>
          <p:cNvSpPr txBox="1">
            <a:spLocks noChangeArrowheads="1"/>
          </p:cNvSpPr>
          <p:nvPr/>
        </p:nvSpPr>
        <p:spPr bwMode="auto">
          <a:xfrm>
            <a:off x="7708900" y="5580063"/>
            <a:ext cx="1285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R</a:t>
            </a:r>
            <a:endParaRPr lang="en-US" altLang="en-US"/>
          </a:p>
        </p:txBody>
      </p:sp>
      <p:sp>
        <p:nvSpPr>
          <p:cNvPr id="32780" name="Text Box 16">
            <a:extLst>
              <a:ext uri="{FF2B5EF4-FFF2-40B4-BE49-F238E27FC236}">
                <a16:creationId xmlns:a16="http://schemas.microsoft.com/office/drawing/2014/main" id="{DBF98B98-5C5B-4569-A7DC-FCFCAB7DED87}"/>
              </a:ext>
            </a:extLst>
          </p:cNvPr>
          <p:cNvSpPr txBox="1">
            <a:spLocks noChangeArrowheads="1"/>
          </p:cNvSpPr>
          <p:nvPr/>
        </p:nvSpPr>
        <p:spPr bwMode="auto">
          <a:xfrm>
            <a:off x="7780338" y="5449888"/>
            <a:ext cx="1285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R</a:t>
            </a:r>
            <a:endParaRPr lang="en-US" altLang="en-US"/>
          </a:p>
        </p:txBody>
      </p:sp>
      <p:sp>
        <p:nvSpPr>
          <p:cNvPr id="32781" name="Text Box 17">
            <a:extLst>
              <a:ext uri="{FF2B5EF4-FFF2-40B4-BE49-F238E27FC236}">
                <a16:creationId xmlns:a16="http://schemas.microsoft.com/office/drawing/2014/main" id="{2E577FA6-C5C7-445A-838B-84212E63D1CC}"/>
              </a:ext>
            </a:extLst>
          </p:cNvPr>
          <p:cNvSpPr txBox="1">
            <a:spLocks noChangeArrowheads="1"/>
          </p:cNvSpPr>
          <p:nvPr/>
        </p:nvSpPr>
        <p:spPr bwMode="auto">
          <a:xfrm>
            <a:off x="7240588" y="4876800"/>
            <a:ext cx="119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S</a:t>
            </a:r>
          </a:p>
        </p:txBody>
      </p:sp>
      <p:sp>
        <p:nvSpPr>
          <p:cNvPr id="32782" name="Text Box 18">
            <a:extLst>
              <a:ext uri="{FF2B5EF4-FFF2-40B4-BE49-F238E27FC236}">
                <a16:creationId xmlns:a16="http://schemas.microsoft.com/office/drawing/2014/main" id="{690E174E-F67E-4282-AA48-83C3E9369790}"/>
              </a:ext>
            </a:extLst>
          </p:cNvPr>
          <p:cNvSpPr txBox="1">
            <a:spLocks noChangeArrowheads="1"/>
          </p:cNvSpPr>
          <p:nvPr/>
        </p:nvSpPr>
        <p:spPr bwMode="auto">
          <a:xfrm>
            <a:off x="7096125" y="5006975"/>
            <a:ext cx="119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S</a:t>
            </a:r>
          </a:p>
        </p:txBody>
      </p:sp>
      <p:sp>
        <p:nvSpPr>
          <p:cNvPr id="32783" name="Text Box 19">
            <a:extLst>
              <a:ext uri="{FF2B5EF4-FFF2-40B4-BE49-F238E27FC236}">
                <a16:creationId xmlns:a16="http://schemas.microsoft.com/office/drawing/2014/main" id="{4E0EFB02-5811-44C5-8238-E664E2DB388F}"/>
              </a:ext>
            </a:extLst>
          </p:cNvPr>
          <p:cNvSpPr txBox="1">
            <a:spLocks noChangeArrowheads="1"/>
          </p:cNvSpPr>
          <p:nvPr/>
        </p:nvSpPr>
        <p:spPr bwMode="auto">
          <a:xfrm>
            <a:off x="6953250" y="5137150"/>
            <a:ext cx="119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S</a:t>
            </a:r>
          </a:p>
        </p:txBody>
      </p:sp>
      <p:sp>
        <p:nvSpPr>
          <p:cNvPr id="32784" name="Text Box 20">
            <a:extLst>
              <a:ext uri="{FF2B5EF4-FFF2-40B4-BE49-F238E27FC236}">
                <a16:creationId xmlns:a16="http://schemas.microsoft.com/office/drawing/2014/main" id="{8FFA58DB-C503-471C-8861-F6635B3E959C}"/>
              </a:ext>
            </a:extLst>
          </p:cNvPr>
          <p:cNvSpPr txBox="1">
            <a:spLocks noChangeArrowheads="1"/>
          </p:cNvSpPr>
          <p:nvPr/>
        </p:nvSpPr>
        <p:spPr bwMode="auto">
          <a:xfrm>
            <a:off x="6858000" y="5257800"/>
            <a:ext cx="1111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S</a:t>
            </a:r>
          </a:p>
        </p:txBody>
      </p:sp>
      <p:sp>
        <p:nvSpPr>
          <p:cNvPr id="32785" name="Text Box 21">
            <a:extLst>
              <a:ext uri="{FF2B5EF4-FFF2-40B4-BE49-F238E27FC236}">
                <a16:creationId xmlns:a16="http://schemas.microsoft.com/office/drawing/2014/main" id="{1E958540-E206-4563-8EBB-D7DF72C90D17}"/>
              </a:ext>
            </a:extLst>
          </p:cNvPr>
          <p:cNvSpPr txBox="1">
            <a:spLocks noChangeArrowheads="1"/>
          </p:cNvSpPr>
          <p:nvPr/>
        </p:nvSpPr>
        <p:spPr bwMode="auto">
          <a:xfrm>
            <a:off x="4846638" y="6442075"/>
            <a:ext cx="1285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C</a:t>
            </a:r>
          </a:p>
        </p:txBody>
      </p:sp>
      <p:pic>
        <p:nvPicPr>
          <p:cNvPr id="32786" name="Picture 22" descr="ball_sml_ph">
            <a:extLst>
              <a:ext uri="{FF2B5EF4-FFF2-40B4-BE49-F238E27FC236}">
                <a16:creationId xmlns:a16="http://schemas.microsoft.com/office/drawing/2014/main" id="{82AB90C2-CEAB-4BC1-A714-5930814399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8075" y="6037263"/>
            <a:ext cx="1428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7" name="Picture 23" descr="ball_sml_ph">
            <a:extLst>
              <a:ext uri="{FF2B5EF4-FFF2-40B4-BE49-F238E27FC236}">
                <a16:creationId xmlns:a16="http://schemas.microsoft.com/office/drawing/2014/main" id="{2E62E75B-97CE-4FC6-AF44-3CF66A6430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0950" y="6167438"/>
            <a:ext cx="1428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8" name="Picture 24" descr="ball_sml_ph">
            <a:extLst>
              <a:ext uri="{FF2B5EF4-FFF2-40B4-BE49-F238E27FC236}">
                <a16:creationId xmlns:a16="http://schemas.microsoft.com/office/drawing/2014/main" id="{56CE3EA1-D860-41F1-B621-92D0555F7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6638" y="6238875"/>
            <a:ext cx="142875"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9" name="Picture 25" descr="ball_sml_ph">
            <a:extLst>
              <a:ext uri="{FF2B5EF4-FFF2-40B4-BE49-F238E27FC236}">
                <a16:creationId xmlns:a16="http://schemas.microsoft.com/office/drawing/2014/main" id="{DD39023E-38C4-463C-9F8B-00B08ECA68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9513" y="6429375"/>
            <a:ext cx="142875"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2790" name="AutoShape 26">
            <a:extLst>
              <a:ext uri="{FF2B5EF4-FFF2-40B4-BE49-F238E27FC236}">
                <a16:creationId xmlns:a16="http://schemas.microsoft.com/office/drawing/2014/main" id="{F80EA597-EE03-42B0-9CB5-A3FB7ED7A9EF}"/>
              </a:ext>
            </a:extLst>
          </p:cNvPr>
          <p:cNvCxnSpPr>
            <a:cxnSpLocks noChangeShapeType="1"/>
            <a:endCxn id="32775" idx="1"/>
          </p:cNvCxnSpPr>
          <p:nvPr/>
        </p:nvCxnSpPr>
        <p:spPr bwMode="auto">
          <a:xfrm flipV="1">
            <a:off x="5132388" y="5932488"/>
            <a:ext cx="2362200" cy="560387"/>
          </a:xfrm>
          <a:prstGeom prst="straightConnector1">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cxnSp>
      <p:cxnSp>
        <p:nvCxnSpPr>
          <p:cNvPr id="32791" name="AutoShape 27">
            <a:extLst>
              <a:ext uri="{FF2B5EF4-FFF2-40B4-BE49-F238E27FC236}">
                <a16:creationId xmlns:a16="http://schemas.microsoft.com/office/drawing/2014/main" id="{244922D8-C8F6-4662-A4E8-D224C708BC1C}"/>
              </a:ext>
            </a:extLst>
          </p:cNvPr>
          <p:cNvCxnSpPr>
            <a:cxnSpLocks noChangeShapeType="1"/>
            <a:stCxn id="32775" idx="1"/>
            <a:endCxn id="32797" idx="7"/>
          </p:cNvCxnSpPr>
          <p:nvPr/>
        </p:nvCxnSpPr>
        <p:spPr bwMode="auto">
          <a:xfrm flipH="1" flipV="1">
            <a:off x="6602413" y="5721350"/>
            <a:ext cx="892175" cy="211138"/>
          </a:xfrm>
          <a:prstGeom prst="straightConnector1">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cxnSp>
      <p:sp>
        <p:nvSpPr>
          <p:cNvPr id="32792" name="Rectangle 28">
            <a:extLst>
              <a:ext uri="{FF2B5EF4-FFF2-40B4-BE49-F238E27FC236}">
                <a16:creationId xmlns:a16="http://schemas.microsoft.com/office/drawing/2014/main" id="{6846C60B-0148-4C55-959D-2217F82AF0A6}"/>
              </a:ext>
            </a:extLst>
          </p:cNvPr>
          <p:cNvSpPr>
            <a:spLocks noChangeArrowheads="1"/>
          </p:cNvSpPr>
          <p:nvPr/>
        </p:nvSpPr>
        <p:spPr bwMode="auto">
          <a:xfrm>
            <a:off x="457200" y="5181600"/>
            <a:ext cx="4343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342900" indent="-342900" eaLnBrk="0" hangingPunct="0">
              <a:defRPr>
                <a:solidFill>
                  <a:schemeClr val="tx1"/>
                </a:solidFill>
                <a:latin typeface="Arial" panose="020B0604020202020204" pitchFamily="34" charset="0"/>
              </a:defRPr>
            </a:lvl1pPr>
            <a:lvl2pPr marL="744538" indent="-282575"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eaLnBrk="1" hangingPunct="1">
              <a:spcBef>
                <a:spcPct val="20000"/>
              </a:spcBef>
              <a:buFontTx/>
              <a:buBlip>
                <a:blip r:embed="rId3"/>
              </a:buBlip>
            </a:pPr>
            <a:r>
              <a:rPr lang="en-US" altLang="en-US"/>
              <a:t>Coach (C) passes across goal to R</a:t>
            </a:r>
          </a:p>
          <a:p>
            <a:pPr lvl="1" eaLnBrk="1" hangingPunct="1">
              <a:spcBef>
                <a:spcPct val="20000"/>
              </a:spcBef>
              <a:buFontTx/>
              <a:buBlip>
                <a:blip r:embed="rId3"/>
              </a:buBlip>
            </a:pPr>
            <a:r>
              <a:rPr lang="en-US" altLang="en-US"/>
              <a:t>R traps and sets ball up in S’s path </a:t>
            </a:r>
          </a:p>
          <a:p>
            <a:pPr lvl="1" eaLnBrk="1" hangingPunct="1">
              <a:spcBef>
                <a:spcPct val="20000"/>
              </a:spcBef>
              <a:buFontTx/>
              <a:buBlip>
                <a:blip r:embed="rId3"/>
              </a:buBlip>
            </a:pPr>
            <a:r>
              <a:rPr lang="en-US" altLang="en-US"/>
              <a:t>R uses 1 touch or 2 – make it soft</a:t>
            </a:r>
          </a:p>
          <a:p>
            <a:pPr lvl="1" eaLnBrk="1" hangingPunct="1">
              <a:spcBef>
                <a:spcPct val="20000"/>
              </a:spcBef>
              <a:buFontTx/>
              <a:buBlip>
                <a:blip r:embed="rId3"/>
              </a:buBlip>
            </a:pPr>
            <a:r>
              <a:rPr lang="en-US" altLang="en-US"/>
              <a:t>S runs in and shoots first time</a:t>
            </a:r>
          </a:p>
        </p:txBody>
      </p:sp>
      <p:sp>
        <p:nvSpPr>
          <p:cNvPr id="32793" name="Text Box 53">
            <a:extLst>
              <a:ext uri="{FF2B5EF4-FFF2-40B4-BE49-F238E27FC236}">
                <a16:creationId xmlns:a16="http://schemas.microsoft.com/office/drawing/2014/main" id="{CECE91BA-1111-40B2-9D5B-F1CF9E732B58}"/>
              </a:ext>
            </a:extLst>
          </p:cNvPr>
          <p:cNvSpPr txBox="1">
            <a:spLocks noChangeArrowheads="1"/>
          </p:cNvSpPr>
          <p:nvPr/>
        </p:nvSpPr>
        <p:spPr bwMode="auto">
          <a:xfrm>
            <a:off x="6553200" y="6340475"/>
            <a:ext cx="9144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GK </a:t>
            </a:r>
            <a:r>
              <a:rPr lang="en-US" altLang="en-US" sz="900"/>
              <a:t>(optional)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a:extLst>
              <a:ext uri="{FF2B5EF4-FFF2-40B4-BE49-F238E27FC236}">
                <a16:creationId xmlns:a16="http://schemas.microsoft.com/office/drawing/2014/main" id="{953D0443-CD47-4277-A71D-AC63BB24E31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33795" name="Slide Number Placeholder 4">
            <a:extLst>
              <a:ext uri="{FF2B5EF4-FFF2-40B4-BE49-F238E27FC236}">
                <a16:creationId xmlns:a16="http://schemas.microsoft.com/office/drawing/2014/main" id="{58409983-4085-4D2D-BEE5-317E75BB41A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04C590-AFD8-4210-BDD7-B516F5FDFFFA}" type="slidenum">
              <a:rPr lang="en-US" altLang="en-US"/>
              <a:pPr eaLnBrk="1" hangingPunct="1"/>
              <a:t>32</a:t>
            </a:fld>
            <a:endParaRPr lang="en-US" altLang="en-US"/>
          </a:p>
        </p:txBody>
      </p:sp>
      <p:sp>
        <p:nvSpPr>
          <p:cNvPr id="33796" name="Rectangle 2">
            <a:extLst>
              <a:ext uri="{FF2B5EF4-FFF2-40B4-BE49-F238E27FC236}">
                <a16:creationId xmlns:a16="http://schemas.microsoft.com/office/drawing/2014/main" id="{4E97E60C-B047-4BDD-AA7E-548DBE7C82A9}"/>
              </a:ext>
            </a:extLst>
          </p:cNvPr>
          <p:cNvSpPr>
            <a:spLocks noGrp="1" noChangeArrowheads="1"/>
          </p:cNvSpPr>
          <p:nvPr>
            <p:ph type="title"/>
          </p:nvPr>
        </p:nvSpPr>
        <p:spPr/>
        <p:txBody>
          <a:bodyPr/>
          <a:lstStyle/>
          <a:p>
            <a:pPr eaLnBrk="1" hangingPunct="1"/>
            <a:r>
              <a:rPr lang="en-US" altLang="en-US"/>
              <a:t>	First, Some Field Words	 Week 5</a:t>
            </a:r>
          </a:p>
        </p:txBody>
      </p:sp>
      <p:sp>
        <p:nvSpPr>
          <p:cNvPr id="33797" name="Rectangle 5">
            <a:extLst>
              <a:ext uri="{FF2B5EF4-FFF2-40B4-BE49-F238E27FC236}">
                <a16:creationId xmlns:a16="http://schemas.microsoft.com/office/drawing/2014/main" id="{0068E0FB-6A16-42DA-BEFF-00FED568D049}"/>
              </a:ext>
            </a:extLst>
          </p:cNvPr>
          <p:cNvSpPr>
            <a:spLocks noChangeArrowheads="1"/>
          </p:cNvSpPr>
          <p:nvPr/>
        </p:nvSpPr>
        <p:spPr bwMode="auto">
          <a:xfrm>
            <a:off x="1371600" y="1143000"/>
            <a:ext cx="6400800" cy="365601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798" name="Rectangle 6">
            <a:extLst>
              <a:ext uri="{FF2B5EF4-FFF2-40B4-BE49-F238E27FC236}">
                <a16:creationId xmlns:a16="http://schemas.microsoft.com/office/drawing/2014/main" id="{D349DEE2-8B93-4C0F-AC56-8EE4E3F11402}"/>
              </a:ext>
            </a:extLst>
          </p:cNvPr>
          <p:cNvSpPr>
            <a:spLocks noChangeArrowheads="1"/>
          </p:cNvSpPr>
          <p:nvPr/>
        </p:nvSpPr>
        <p:spPr bwMode="auto">
          <a:xfrm>
            <a:off x="1371600" y="1371600"/>
            <a:ext cx="1371600" cy="319881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799" name="Rectangle 7">
            <a:extLst>
              <a:ext uri="{FF2B5EF4-FFF2-40B4-BE49-F238E27FC236}">
                <a16:creationId xmlns:a16="http://schemas.microsoft.com/office/drawing/2014/main" id="{5478CC1D-FCAC-4B3D-9138-E7D6CF190796}"/>
              </a:ext>
            </a:extLst>
          </p:cNvPr>
          <p:cNvSpPr>
            <a:spLocks noChangeArrowheads="1"/>
          </p:cNvSpPr>
          <p:nvPr/>
        </p:nvSpPr>
        <p:spPr bwMode="auto">
          <a:xfrm>
            <a:off x="6400800" y="1371600"/>
            <a:ext cx="1371600" cy="319881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800" name="Rectangle 8">
            <a:extLst>
              <a:ext uri="{FF2B5EF4-FFF2-40B4-BE49-F238E27FC236}">
                <a16:creationId xmlns:a16="http://schemas.microsoft.com/office/drawing/2014/main" id="{C140915F-F858-488D-A10E-8DC27EAC72EE}"/>
              </a:ext>
            </a:extLst>
          </p:cNvPr>
          <p:cNvSpPr>
            <a:spLocks noChangeArrowheads="1"/>
          </p:cNvSpPr>
          <p:nvPr/>
        </p:nvSpPr>
        <p:spPr bwMode="auto">
          <a:xfrm>
            <a:off x="1371600" y="1905000"/>
            <a:ext cx="547688" cy="2101850"/>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801" name="Rectangle 9">
            <a:extLst>
              <a:ext uri="{FF2B5EF4-FFF2-40B4-BE49-F238E27FC236}">
                <a16:creationId xmlns:a16="http://schemas.microsoft.com/office/drawing/2014/main" id="{C6AAC682-C3B1-432C-A453-A55A90E22B34}"/>
              </a:ext>
            </a:extLst>
          </p:cNvPr>
          <p:cNvSpPr>
            <a:spLocks noChangeArrowheads="1"/>
          </p:cNvSpPr>
          <p:nvPr/>
        </p:nvSpPr>
        <p:spPr bwMode="auto">
          <a:xfrm>
            <a:off x="7224713" y="1905000"/>
            <a:ext cx="547687" cy="2101850"/>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802" name="Oval 10">
            <a:extLst>
              <a:ext uri="{FF2B5EF4-FFF2-40B4-BE49-F238E27FC236}">
                <a16:creationId xmlns:a16="http://schemas.microsoft.com/office/drawing/2014/main" id="{0067C213-85F5-466B-8507-360961E98619}"/>
              </a:ext>
            </a:extLst>
          </p:cNvPr>
          <p:cNvSpPr>
            <a:spLocks noChangeArrowheads="1"/>
          </p:cNvSpPr>
          <p:nvPr/>
        </p:nvSpPr>
        <p:spPr bwMode="auto">
          <a:xfrm>
            <a:off x="3838575" y="2271713"/>
            <a:ext cx="1462088" cy="1462087"/>
          </a:xfrm>
          <a:prstGeom prst="ellipse">
            <a:avLst/>
          </a:prstGeom>
          <a:solidFill>
            <a:srgbClr val="99FF33"/>
          </a:solidFill>
          <a:ln w="76200">
            <a:solidFill>
              <a:srgbClr val="FFFF99"/>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803" name="Line 11">
            <a:extLst>
              <a:ext uri="{FF2B5EF4-FFF2-40B4-BE49-F238E27FC236}">
                <a16:creationId xmlns:a16="http://schemas.microsoft.com/office/drawing/2014/main" id="{85A7894F-6727-4948-BA20-BEE7315A7FAC}"/>
              </a:ext>
            </a:extLst>
          </p:cNvPr>
          <p:cNvSpPr>
            <a:spLocks noChangeShapeType="1"/>
          </p:cNvSpPr>
          <p:nvPr/>
        </p:nvSpPr>
        <p:spPr bwMode="auto">
          <a:xfrm>
            <a:off x="4572000" y="1143000"/>
            <a:ext cx="0" cy="3657600"/>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04" name="Oval 12">
            <a:extLst>
              <a:ext uri="{FF2B5EF4-FFF2-40B4-BE49-F238E27FC236}">
                <a16:creationId xmlns:a16="http://schemas.microsoft.com/office/drawing/2014/main" id="{44C2D259-9415-4888-9148-A8958CC1C403}"/>
              </a:ext>
            </a:extLst>
          </p:cNvPr>
          <p:cNvSpPr>
            <a:spLocks noChangeArrowheads="1"/>
          </p:cNvSpPr>
          <p:nvPr/>
        </p:nvSpPr>
        <p:spPr bwMode="auto">
          <a:xfrm>
            <a:off x="2270125" y="2924175"/>
            <a:ext cx="92075" cy="92075"/>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805" name="Oval 13">
            <a:extLst>
              <a:ext uri="{FF2B5EF4-FFF2-40B4-BE49-F238E27FC236}">
                <a16:creationId xmlns:a16="http://schemas.microsoft.com/office/drawing/2014/main" id="{49F84800-AB56-4BEE-98FD-102F12DBE277}"/>
              </a:ext>
            </a:extLst>
          </p:cNvPr>
          <p:cNvSpPr>
            <a:spLocks noChangeArrowheads="1"/>
          </p:cNvSpPr>
          <p:nvPr/>
        </p:nvSpPr>
        <p:spPr bwMode="auto">
          <a:xfrm>
            <a:off x="6629400" y="2924175"/>
            <a:ext cx="92075" cy="92075"/>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806" name="Rectangle 29" descr="Dotted grid">
            <a:extLst>
              <a:ext uri="{FF2B5EF4-FFF2-40B4-BE49-F238E27FC236}">
                <a16:creationId xmlns:a16="http://schemas.microsoft.com/office/drawing/2014/main" id="{970DF5C6-4DD8-4507-A8C5-0C26BE7B2A6E}"/>
              </a:ext>
            </a:extLst>
          </p:cNvPr>
          <p:cNvSpPr>
            <a:spLocks noChangeArrowheads="1"/>
          </p:cNvSpPr>
          <p:nvPr/>
        </p:nvSpPr>
        <p:spPr bwMode="auto">
          <a:xfrm>
            <a:off x="1219200" y="2636838"/>
            <a:ext cx="168275" cy="639762"/>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807" name="Rectangle 30" descr="Dotted grid">
            <a:extLst>
              <a:ext uri="{FF2B5EF4-FFF2-40B4-BE49-F238E27FC236}">
                <a16:creationId xmlns:a16="http://schemas.microsoft.com/office/drawing/2014/main" id="{2983A88B-9579-4754-A5EA-C60C1A4A3707}"/>
              </a:ext>
            </a:extLst>
          </p:cNvPr>
          <p:cNvSpPr>
            <a:spLocks noChangeArrowheads="1"/>
          </p:cNvSpPr>
          <p:nvPr/>
        </p:nvSpPr>
        <p:spPr bwMode="auto">
          <a:xfrm>
            <a:off x="7772400" y="2636838"/>
            <a:ext cx="168275" cy="639762"/>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808" name="Text Box 61">
            <a:extLst>
              <a:ext uri="{FF2B5EF4-FFF2-40B4-BE49-F238E27FC236}">
                <a16:creationId xmlns:a16="http://schemas.microsoft.com/office/drawing/2014/main" id="{9EF17210-0412-4378-A822-29A607A9F442}"/>
              </a:ext>
            </a:extLst>
          </p:cNvPr>
          <p:cNvSpPr txBox="1">
            <a:spLocks noChangeArrowheads="1"/>
          </p:cNvSpPr>
          <p:nvPr/>
        </p:nvSpPr>
        <p:spPr bwMode="auto">
          <a:xfrm>
            <a:off x="304800" y="1955800"/>
            <a:ext cx="7381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goal area</a:t>
            </a:r>
          </a:p>
        </p:txBody>
      </p:sp>
      <p:sp>
        <p:nvSpPr>
          <p:cNvPr id="33809" name="Freeform 65">
            <a:extLst>
              <a:ext uri="{FF2B5EF4-FFF2-40B4-BE49-F238E27FC236}">
                <a16:creationId xmlns:a16="http://schemas.microsoft.com/office/drawing/2014/main" id="{2C1184ED-43B5-4136-8564-A198FF909BFE}"/>
              </a:ext>
            </a:extLst>
          </p:cNvPr>
          <p:cNvSpPr>
            <a:spLocks/>
          </p:cNvSpPr>
          <p:nvPr/>
        </p:nvSpPr>
        <p:spPr bwMode="auto">
          <a:xfrm>
            <a:off x="1066800" y="2057400"/>
            <a:ext cx="558800" cy="609600"/>
          </a:xfrm>
          <a:custGeom>
            <a:avLst/>
            <a:gdLst>
              <a:gd name="T0" fmla="*/ 0 w 352"/>
              <a:gd name="T1" fmla="*/ 0 h 384"/>
              <a:gd name="T2" fmla="*/ 381000 w 352"/>
              <a:gd name="T3" fmla="*/ 76200 h 384"/>
              <a:gd name="T4" fmla="*/ 533400 w 352"/>
              <a:gd name="T5" fmla="*/ 304800 h 384"/>
              <a:gd name="T6" fmla="*/ 533400 w 352"/>
              <a:gd name="T7" fmla="*/ 609600 h 384"/>
              <a:gd name="T8" fmla="*/ 0 60000 65536"/>
              <a:gd name="T9" fmla="*/ 0 60000 65536"/>
              <a:gd name="T10" fmla="*/ 0 60000 65536"/>
              <a:gd name="T11" fmla="*/ 0 60000 65536"/>
              <a:gd name="T12" fmla="*/ 0 w 352"/>
              <a:gd name="T13" fmla="*/ 0 h 384"/>
              <a:gd name="T14" fmla="*/ 352 w 352"/>
              <a:gd name="T15" fmla="*/ 384 h 384"/>
            </a:gdLst>
            <a:ahLst/>
            <a:cxnLst>
              <a:cxn ang="T8">
                <a:pos x="T0" y="T1"/>
              </a:cxn>
              <a:cxn ang="T9">
                <a:pos x="T2" y="T3"/>
              </a:cxn>
              <a:cxn ang="T10">
                <a:pos x="T4" y="T5"/>
              </a:cxn>
              <a:cxn ang="T11">
                <a:pos x="T6" y="T7"/>
              </a:cxn>
            </a:cxnLst>
            <a:rect l="T12" t="T13" r="T14" b="T15"/>
            <a:pathLst>
              <a:path w="352" h="384">
                <a:moveTo>
                  <a:pt x="0" y="0"/>
                </a:moveTo>
                <a:cubicBezTo>
                  <a:pt x="92" y="8"/>
                  <a:pt x="184" y="16"/>
                  <a:pt x="240" y="48"/>
                </a:cubicBezTo>
                <a:cubicBezTo>
                  <a:pt x="296" y="80"/>
                  <a:pt x="320" y="136"/>
                  <a:pt x="336" y="192"/>
                </a:cubicBezTo>
                <a:cubicBezTo>
                  <a:pt x="352" y="248"/>
                  <a:pt x="344" y="316"/>
                  <a:pt x="336" y="384"/>
                </a:cubicBezTo>
              </a:path>
            </a:pathLst>
          </a:custGeom>
          <a:noFill/>
          <a:ln w="15875">
            <a:solidFill>
              <a:schemeClr val="tx1"/>
            </a:solidFill>
            <a:round/>
            <a:headEnd/>
            <a:tailEnd type="arrow" w="lg"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810" name="Text Box 66">
            <a:extLst>
              <a:ext uri="{FF2B5EF4-FFF2-40B4-BE49-F238E27FC236}">
                <a16:creationId xmlns:a16="http://schemas.microsoft.com/office/drawing/2014/main" id="{8E1344EE-5DA5-4BC8-B6F6-89D46CD17CFE}"/>
              </a:ext>
            </a:extLst>
          </p:cNvPr>
          <p:cNvSpPr txBox="1">
            <a:spLocks noChangeArrowheads="1"/>
          </p:cNvSpPr>
          <p:nvPr/>
        </p:nvSpPr>
        <p:spPr bwMode="auto">
          <a:xfrm>
            <a:off x="304800" y="1498600"/>
            <a:ext cx="9747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penalty area</a:t>
            </a:r>
          </a:p>
        </p:txBody>
      </p:sp>
      <p:sp>
        <p:nvSpPr>
          <p:cNvPr id="33811" name="Freeform 67">
            <a:extLst>
              <a:ext uri="{FF2B5EF4-FFF2-40B4-BE49-F238E27FC236}">
                <a16:creationId xmlns:a16="http://schemas.microsoft.com/office/drawing/2014/main" id="{C0DC1E76-3126-40CF-8336-A2CB0B14E5D5}"/>
              </a:ext>
            </a:extLst>
          </p:cNvPr>
          <p:cNvSpPr>
            <a:spLocks/>
          </p:cNvSpPr>
          <p:nvPr/>
        </p:nvSpPr>
        <p:spPr bwMode="auto">
          <a:xfrm>
            <a:off x="1295400" y="1600200"/>
            <a:ext cx="1219200" cy="914400"/>
          </a:xfrm>
          <a:custGeom>
            <a:avLst/>
            <a:gdLst>
              <a:gd name="T0" fmla="*/ 0 w 352"/>
              <a:gd name="T1" fmla="*/ 0 h 384"/>
              <a:gd name="T2" fmla="*/ 831273 w 352"/>
              <a:gd name="T3" fmla="*/ 114300 h 384"/>
              <a:gd name="T4" fmla="*/ 1163782 w 352"/>
              <a:gd name="T5" fmla="*/ 457200 h 384"/>
              <a:gd name="T6" fmla="*/ 1163782 w 352"/>
              <a:gd name="T7" fmla="*/ 914400 h 384"/>
              <a:gd name="T8" fmla="*/ 0 60000 65536"/>
              <a:gd name="T9" fmla="*/ 0 60000 65536"/>
              <a:gd name="T10" fmla="*/ 0 60000 65536"/>
              <a:gd name="T11" fmla="*/ 0 60000 65536"/>
              <a:gd name="T12" fmla="*/ 0 w 352"/>
              <a:gd name="T13" fmla="*/ 0 h 384"/>
              <a:gd name="T14" fmla="*/ 352 w 352"/>
              <a:gd name="T15" fmla="*/ 384 h 384"/>
            </a:gdLst>
            <a:ahLst/>
            <a:cxnLst>
              <a:cxn ang="T8">
                <a:pos x="T0" y="T1"/>
              </a:cxn>
              <a:cxn ang="T9">
                <a:pos x="T2" y="T3"/>
              </a:cxn>
              <a:cxn ang="T10">
                <a:pos x="T4" y="T5"/>
              </a:cxn>
              <a:cxn ang="T11">
                <a:pos x="T6" y="T7"/>
              </a:cxn>
            </a:cxnLst>
            <a:rect l="T12" t="T13" r="T14" b="T15"/>
            <a:pathLst>
              <a:path w="352" h="384">
                <a:moveTo>
                  <a:pt x="0" y="0"/>
                </a:moveTo>
                <a:cubicBezTo>
                  <a:pt x="92" y="8"/>
                  <a:pt x="184" y="16"/>
                  <a:pt x="240" y="48"/>
                </a:cubicBezTo>
                <a:cubicBezTo>
                  <a:pt x="296" y="80"/>
                  <a:pt x="320" y="136"/>
                  <a:pt x="336" y="192"/>
                </a:cubicBezTo>
                <a:cubicBezTo>
                  <a:pt x="352" y="248"/>
                  <a:pt x="344" y="316"/>
                  <a:pt x="336" y="384"/>
                </a:cubicBezTo>
              </a:path>
            </a:pathLst>
          </a:custGeom>
          <a:noFill/>
          <a:ln w="15875">
            <a:solidFill>
              <a:schemeClr val="tx1"/>
            </a:solidFill>
            <a:round/>
            <a:headEnd/>
            <a:tailEnd type="arrow" w="lg"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812" name="Text Box 68">
            <a:extLst>
              <a:ext uri="{FF2B5EF4-FFF2-40B4-BE49-F238E27FC236}">
                <a16:creationId xmlns:a16="http://schemas.microsoft.com/office/drawing/2014/main" id="{DC9EC6B8-5144-43D1-9965-A018E0BDC0A4}"/>
              </a:ext>
            </a:extLst>
          </p:cNvPr>
          <p:cNvSpPr txBox="1">
            <a:spLocks noChangeArrowheads="1"/>
          </p:cNvSpPr>
          <p:nvPr/>
        </p:nvSpPr>
        <p:spPr bwMode="auto">
          <a:xfrm rot="-5400000">
            <a:off x="2543969" y="2863056"/>
            <a:ext cx="9159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18 yard line</a:t>
            </a:r>
          </a:p>
        </p:txBody>
      </p:sp>
      <p:sp>
        <p:nvSpPr>
          <p:cNvPr id="33813" name="Text Box 73">
            <a:extLst>
              <a:ext uri="{FF2B5EF4-FFF2-40B4-BE49-F238E27FC236}">
                <a16:creationId xmlns:a16="http://schemas.microsoft.com/office/drawing/2014/main" id="{11EE58B6-E8DE-4BCD-86A4-F0988BD7BAFD}"/>
              </a:ext>
            </a:extLst>
          </p:cNvPr>
          <p:cNvSpPr txBox="1">
            <a:spLocks noChangeArrowheads="1"/>
          </p:cNvSpPr>
          <p:nvPr/>
        </p:nvSpPr>
        <p:spPr bwMode="auto">
          <a:xfrm>
            <a:off x="2028825" y="3368675"/>
            <a:ext cx="5715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penalty</a:t>
            </a:r>
          </a:p>
          <a:p>
            <a:pPr algn="ctr" eaLnBrk="1" hangingPunct="1"/>
            <a:r>
              <a:rPr lang="en-US" altLang="en-US" sz="1400"/>
              <a:t>spot</a:t>
            </a:r>
          </a:p>
        </p:txBody>
      </p:sp>
      <p:cxnSp>
        <p:nvCxnSpPr>
          <p:cNvPr id="33814" name="AutoShape 74">
            <a:extLst>
              <a:ext uri="{FF2B5EF4-FFF2-40B4-BE49-F238E27FC236}">
                <a16:creationId xmlns:a16="http://schemas.microsoft.com/office/drawing/2014/main" id="{EDC4936D-19B5-4A47-ABAE-F8F7B8D614E7}"/>
              </a:ext>
            </a:extLst>
          </p:cNvPr>
          <p:cNvCxnSpPr>
            <a:cxnSpLocks noChangeShapeType="1"/>
            <a:stCxn id="33813" idx="0"/>
            <a:endCxn id="33804" idx="4"/>
          </p:cNvCxnSpPr>
          <p:nvPr/>
        </p:nvCxnSpPr>
        <p:spPr bwMode="auto">
          <a:xfrm flipV="1">
            <a:off x="2314575" y="3016250"/>
            <a:ext cx="1588" cy="35242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3815" name="Text Box 75">
            <a:extLst>
              <a:ext uri="{FF2B5EF4-FFF2-40B4-BE49-F238E27FC236}">
                <a16:creationId xmlns:a16="http://schemas.microsoft.com/office/drawing/2014/main" id="{95420086-A832-44CF-A6D8-2A0FEAD9546E}"/>
              </a:ext>
            </a:extLst>
          </p:cNvPr>
          <p:cNvSpPr txBox="1">
            <a:spLocks noChangeArrowheads="1"/>
          </p:cNvSpPr>
          <p:nvPr/>
        </p:nvSpPr>
        <p:spPr bwMode="auto">
          <a:xfrm>
            <a:off x="4194175" y="4876800"/>
            <a:ext cx="7588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touch line</a:t>
            </a:r>
          </a:p>
        </p:txBody>
      </p:sp>
      <p:sp>
        <p:nvSpPr>
          <p:cNvPr id="33816" name="Text Box 78">
            <a:extLst>
              <a:ext uri="{FF2B5EF4-FFF2-40B4-BE49-F238E27FC236}">
                <a16:creationId xmlns:a16="http://schemas.microsoft.com/office/drawing/2014/main" id="{AA886A7C-9B0E-46FE-B79A-F6806CD49B89}"/>
              </a:ext>
            </a:extLst>
          </p:cNvPr>
          <p:cNvSpPr txBox="1">
            <a:spLocks noChangeArrowheads="1"/>
          </p:cNvSpPr>
          <p:nvPr/>
        </p:nvSpPr>
        <p:spPr bwMode="auto">
          <a:xfrm>
            <a:off x="3308350" y="838200"/>
            <a:ext cx="2482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touch line (often called sideline)</a:t>
            </a:r>
          </a:p>
        </p:txBody>
      </p:sp>
      <p:sp>
        <p:nvSpPr>
          <p:cNvPr id="33817" name="Text Box 79">
            <a:extLst>
              <a:ext uri="{FF2B5EF4-FFF2-40B4-BE49-F238E27FC236}">
                <a16:creationId xmlns:a16="http://schemas.microsoft.com/office/drawing/2014/main" id="{2B19DFF2-F396-44C9-A95C-F0E959AE37D5}"/>
              </a:ext>
            </a:extLst>
          </p:cNvPr>
          <p:cNvSpPr txBox="1">
            <a:spLocks noChangeArrowheads="1"/>
          </p:cNvSpPr>
          <p:nvPr/>
        </p:nvSpPr>
        <p:spPr bwMode="auto">
          <a:xfrm rot="-5400000">
            <a:off x="842963" y="3886200"/>
            <a:ext cx="6604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goal line</a:t>
            </a:r>
          </a:p>
        </p:txBody>
      </p:sp>
      <p:sp>
        <p:nvSpPr>
          <p:cNvPr id="33818" name="Line 80">
            <a:extLst>
              <a:ext uri="{FF2B5EF4-FFF2-40B4-BE49-F238E27FC236}">
                <a16:creationId xmlns:a16="http://schemas.microsoft.com/office/drawing/2014/main" id="{02A1D828-894F-42B9-93D7-82D1D7833E9D}"/>
              </a:ext>
            </a:extLst>
          </p:cNvPr>
          <p:cNvSpPr>
            <a:spLocks noChangeShapeType="1"/>
          </p:cNvSpPr>
          <p:nvPr/>
        </p:nvSpPr>
        <p:spPr bwMode="auto">
          <a:xfrm flipH="1">
            <a:off x="1295400" y="4983163"/>
            <a:ext cx="28336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19" name="Line 81">
            <a:extLst>
              <a:ext uri="{FF2B5EF4-FFF2-40B4-BE49-F238E27FC236}">
                <a16:creationId xmlns:a16="http://schemas.microsoft.com/office/drawing/2014/main" id="{A248ED9D-97EF-426E-A2F2-4A80ED6CF921}"/>
              </a:ext>
            </a:extLst>
          </p:cNvPr>
          <p:cNvSpPr>
            <a:spLocks noChangeShapeType="1"/>
          </p:cNvSpPr>
          <p:nvPr/>
        </p:nvSpPr>
        <p:spPr bwMode="auto">
          <a:xfrm>
            <a:off x="4972050" y="4983163"/>
            <a:ext cx="28336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0" name="Line 82">
            <a:extLst>
              <a:ext uri="{FF2B5EF4-FFF2-40B4-BE49-F238E27FC236}">
                <a16:creationId xmlns:a16="http://schemas.microsoft.com/office/drawing/2014/main" id="{2D6BBE1C-B5EA-4D44-ADE4-EB4830F55AB1}"/>
              </a:ext>
            </a:extLst>
          </p:cNvPr>
          <p:cNvSpPr>
            <a:spLocks noChangeShapeType="1"/>
          </p:cNvSpPr>
          <p:nvPr/>
        </p:nvSpPr>
        <p:spPr bwMode="auto">
          <a:xfrm flipH="1">
            <a:off x="1343025" y="990600"/>
            <a:ext cx="1919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1" name="Line 83">
            <a:extLst>
              <a:ext uri="{FF2B5EF4-FFF2-40B4-BE49-F238E27FC236}">
                <a16:creationId xmlns:a16="http://schemas.microsoft.com/office/drawing/2014/main" id="{C264C9EF-F512-4D9F-BED1-5D7E35E37281}"/>
              </a:ext>
            </a:extLst>
          </p:cNvPr>
          <p:cNvSpPr>
            <a:spLocks noChangeShapeType="1"/>
          </p:cNvSpPr>
          <p:nvPr/>
        </p:nvSpPr>
        <p:spPr bwMode="auto">
          <a:xfrm>
            <a:off x="5813425" y="990600"/>
            <a:ext cx="20113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2" name="Line 85">
            <a:extLst>
              <a:ext uri="{FF2B5EF4-FFF2-40B4-BE49-F238E27FC236}">
                <a16:creationId xmlns:a16="http://schemas.microsoft.com/office/drawing/2014/main" id="{05C55F59-1651-4F24-AEF7-A4DBED65E230}"/>
              </a:ext>
            </a:extLst>
          </p:cNvPr>
          <p:cNvSpPr>
            <a:spLocks noChangeShapeType="1"/>
          </p:cNvSpPr>
          <p:nvPr/>
        </p:nvSpPr>
        <p:spPr bwMode="auto">
          <a:xfrm>
            <a:off x="3048000" y="34290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3" name="Line 86">
            <a:extLst>
              <a:ext uri="{FF2B5EF4-FFF2-40B4-BE49-F238E27FC236}">
                <a16:creationId xmlns:a16="http://schemas.microsoft.com/office/drawing/2014/main" id="{BC5B9297-C16A-4954-92BF-72E7199F3E19}"/>
              </a:ext>
            </a:extLst>
          </p:cNvPr>
          <p:cNvSpPr>
            <a:spLocks noChangeShapeType="1"/>
          </p:cNvSpPr>
          <p:nvPr/>
        </p:nvSpPr>
        <p:spPr bwMode="auto">
          <a:xfrm flipV="1">
            <a:off x="3048000" y="13716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4" name="Text Box 88">
            <a:extLst>
              <a:ext uri="{FF2B5EF4-FFF2-40B4-BE49-F238E27FC236}">
                <a16:creationId xmlns:a16="http://schemas.microsoft.com/office/drawing/2014/main" id="{95907CC6-2F38-4C50-B099-AD6DE6D4941D}"/>
              </a:ext>
            </a:extLst>
          </p:cNvPr>
          <p:cNvSpPr txBox="1">
            <a:spLocks noChangeArrowheads="1"/>
          </p:cNvSpPr>
          <p:nvPr/>
        </p:nvSpPr>
        <p:spPr bwMode="auto">
          <a:xfrm rot="5400000">
            <a:off x="7700963" y="3881437"/>
            <a:ext cx="6604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goal line</a:t>
            </a:r>
          </a:p>
        </p:txBody>
      </p:sp>
      <p:sp>
        <p:nvSpPr>
          <p:cNvPr id="33825" name="Line 89">
            <a:extLst>
              <a:ext uri="{FF2B5EF4-FFF2-40B4-BE49-F238E27FC236}">
                <a16:creationId xmlns:a16="http://schemas.microsoft.com/office/drawing/2014/main" id="{7F36F84A-BCDF-481B-8634-6682C8A08F8D}"/>
              </a:ext>
            </a:extLst>
          </p:cNvPr>
          <p:cNvSpPr>
            <a:spLocks noChangeShapeType="1"/>
          </p:cNvSpPr>
          <p:nvPr/>
        </p:nvSpPr>
        <p:spPr bwMode="auto">
          <a:xfrm flipV="1">
            <a:off x="8031163" y="1066800"/>
            <a:ext cx="0" cy="2514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6" name="Line 90">
            <a:extLst>
              <a:ext uri="{FF2B5EF4-FFF2-40B4-BE49-F238E27FC236}">
                <a16:creationId xmlns:a16="http://schemas.microsoft.com/office/drawing/2014/main" id="{519A5957-F37B-49B1-AAD3-5893DB9CA0DD}"/>
              </a:ext>
            </a:extLst>
          </p:cNvPr>
          <p:cNvSpPr>
            <a:spLocks noChangeShapeType="1"/>
          </p:cNvSpPr>
          <p:nvPr/>
        </p:nvSpPr>
        <p:spPr bwMode="auto">
          <a:xfrm>
            <a:off x="8031163" y="44196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7" name="Text Box 92">
            <a:extLst>
              <a:ext uri="{FF2B5EF4-FFF2-40B4-BE49-F238E27FC236}">
                <a16:creationId xmlns:a16="http://schemas.microsoft.com/office/drawing/2014/main" id="{B9703418-B3A7-4F2F-93C3-51AAB0AE3CF8}"/>
              </a:ext>
            </a:extLst>
          </p:cNvPr>
          <p:cNvSpPr txBox="1">
            <a:spLocks noChangeArrowheads="1"/>
          </p:cNvSpPr>
          <p:nvPr/>
        </p:nvSpPr>
        <p:spPr bwMode="auto">
          <a:xfrm>
            <a:off x="4740275" y="1651000"/>
            <a:ext cx="66992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halfway line</a:t>
            </a:r>
          </a:p>
        </p:txBody>
      </p:sp>
      <p:sp>
        <p:nvSpPr>
          <p:cNvPr id="33828" name="Line 93">
            <a:extLst>
              <a:ext uri="{FF2B5EF4-FFF2-40B4-BE49-F238E27FC236}">
                <a16:creationId xmlns:a16="http://schemas.microsoft.com/office/drawing/2014/main" id="{023CFFCC-7BF8-4A4C-90F3-90A01CC0902C}"/>
              </a:ext>
            </a:extLst>
          </p:cNvPr>
          <p:cNvSpPr>
            <a:spLocks noChangeShapeType="1"/>
          </p:cNvSpPr>
          <p:nvPr/>
        </p:nvSpPr>
        <p:spPr bwMode="auto">
          <a:xfrm>
            <a:off x="4800600" y="2133600"/>
            <a:ext cx="0" cy="2590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9" name="Line 94">
            <a:extLst>
              <a:ext uri="{FF2B5EF4-FFF2-40B4-BE49-F238E27FC236}">
                <a16:creationId xmlns:a16="http://schemas.microsoft.com/office/drawing/2014/main" id="{82BAF020-AD6B-4E6A-B0BE-ADA58F501804}"/>
              </a:ext>
            </a:extLst>
          </p:cNvPr>
          <p:cNvSpPr>
            <a:spLocks noChangeShapeType="1"/>
          </p:cNvSpPr>
          <p:nvPr/>
        </p:nvSpPr>
        <p:spPr bwMode="auto">
          <a:xfrm flipV="1">
            <a:off x="4800600" y="1219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30" name="Text Box 95">
            <a:extLst>
              <a:ext uri="{FF2B5EF4-FFF2-40B4-BE49-F238E27FC236}">
                <a16:creationId xmlns:a16="http://schemas.microsoft.com/office/drawing/2014/main" id="{08C7D6F3-68B7-4397-B0C9-9EE4109F3BD7}"/>
              </a:ext>
            </a:extLst>
          </p:cNvPr>
          <p:cNvSpPr txBox="1">
            <a:spLocks noChangeArrowheads="1"/>
          </p:cNvSpPr>
          <p:nvPr/>
        </p:nvSpPr>
        <p:spPr bwMode="auto">
          <a:xfrm>
            <a:off x="4270375" y="3124200"/>
            <a:ext cx="53022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center circle</a:t>
            </a:r>
          </a:p>
        </p:txBody>
      </p:sp>
      <p:sp>
        <p:nvSpPr>
          <p:cNvPr id="33831" name="Oval 96">
            <a:extLst>
              <a:ext uri="{FF2B5EF4-FFF2-40B4-BE49-F238E27FC236}">
                <a16:creationId xmlns:a16="http://schemas.microsoft.com/office/drawing/2014/main" id="{B03CBAE2-3036-4263-9004-D5AF2B099F56}"/>
              </a:ext>
            </a:extLst>
          </p:cNvPr>
          <p:cNvSpPr>
            <a:spLocks noChangeArrowheads="1"/>
          </p:cNvSpPr>
          <p:nvPr/>
        </p:nvSpPr>
        <p:spPr bwMode="auto">
          <a:xfrm>
            <a:off x="4487863" y="2895600"/>
            <a:ext cx="168275" cy="152400"/>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832" name="Rectangle 100">
            <a:extLst>
              <a:ext uri="{FF2B5EF4-FFF2-40B4-BE49-F238E27FC236}">
                <a16:creationId xmlns:a16="http://schemas.microsoft.com/office/drawing/2014/main" id="{96214261-0A10-4DDE-92DC-0D6512844AEC}"/>
              </a:ext>
            </a:extLst>
          </p:cNvPr>
          <p:cNvSpPr>
            <a:spLocks noGrp="1" noChangeArrowheads="1"/>
          </p:cNvSpPr>
          <p:nvPr>
            <p:ph type="body" idx="1"/>
          </p:nvPr>
        </p:nvSpPr>
        <p:spPr>
          <a:xfrm>
            <a:off x="152400" y="5181600"/>
            <a:ext cx="8229600" cy="1371600"/>
          </a:xfrm>
        </p:spPr>
        <p:txBody>
          <a:bodyPr/>
          <a:lstStyle/>
          <a:p>
            <a:pPr eaLnBrk="1" hangingPunct="1">
              <a:lnSpc>
                <a:spcPct val="80000"/>
              </a:lnSpc>
            </a:pPr>
            <a:r>
              <a:rPr lang="en-US" altLang="en-US" sz="1800"/>
              <a:t>Diagrams assume formation 2-3-1 (2 defenders, 3 halfbacks, 1 forward)</a:t>
            </a:r>
          </a:p>
          <a:p>
            <a:pPr eaLnBrk="1" hangingPunct="1">
              <a:lnSpc>
                <a:spcPct val="80000"/>
              </a:lnSpc>
            </a:pPr>
            <a:r>
              <a:rPr lang="en-US" altLang="en-US" sz="1800"/>
              <a:t>Abbreviations:</a:t>
            </a:r>
          </a:p>
          <a:p>
            <a:pPr lvl="1" eaLnBrk="1" hangingPunct="1">
              <a:lnSpc>
                <a:spcPct val="80000"/>
              </a:lnSpc>
            </a:pPr>
            <a:r>
              <a:rPr lang="en-US" altLang="en-US" sz="1600"/>
              <a:t>LD, RD – left defender, right defender</a:t>
            </a:r>
          </a:p>
          <a:p>
            <a:pPr lvl="1" eaLnBrk="1" hangingPunct="1">
              <a:lnSpc>
                <a:spcPct val="80000"/>
              </a:lnSpc>
            </a:pPr>
            <a:r>
              <a:rPr lang="en-US" altLang="en-US" sz="1600"/>
              <a:t>LH, CH, RH – left half, center half, right half</a:t>
            </a:r>
          </a:p>
          <a:p>
            <a:pPr lvl="1" eaLnBrk="1" hangingPunct="1">
              <a:lnSpc>
                <a:spcPct val="80000"/>
              </a:lnSpc>
            </a:pPr>
            <a:r>
              <a:rPr lang="en-US" altLang="en-US" sz="1600"/>
              <a:t>F – forward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a:extLst>
              <a:ext uri="{FF2B5EF4-FFF2-40B4-BE49-F238E27FC236}">
                <a16:creationId xmlns:a16="http://schemas.microsoft.com/office/drawing/2014/main" id="{3415DDA8-7901-4318-BC25-436622A61EA0}"/>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34819" name="Slide Number Placeholder 4">
            <a:extLst>
              <a:ext uri="{FF2B5EF4-FFF2-40B4-BE49-F238E27FC236}">
                <a16:creationId xmlns:a16="http://schemas.microsoft.com/office/drawing/2014/main" id="{11745284-CE9B-43EC-84B7-32F06744B79F}"/>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EA3666-E8DB-438C-9189-8E826F7A1C87}" type="slidenum">
              <a:rPr lang="en-US" altLang="en-US"/>
              <a:pPr eaLnBrk="1" hangingPunct="1"/>
              <a:t>33</a:t>
            </a:fld>
            <a:endParaRPr lang="en-US" altLang="en-US"/>
          </a:p>
        </p:txBody>
      </p:sp>
      <p:sp>
        <p:nvSpPr>
          <p:cNvPr id="34820" name="Rectangle 3">
            <a:extLst>
              <a:ext uri="{FF2B5EF4-FFF2-40B4-BE49-F238E27FC236}">
                <a16:creationId xmlns:a16="http://schemas.microsoft.com/office/drawing/2014/main" id="{82CEA06F-508C-40C5-9492-E8BBC6E5E3DA}"/>
              </a:ext>
            </a:extLst>
          </p:cNvPr>
          <p:cNvSpPr>
            <a:spLocks noGrp="1" noChangeArrowheads="1"/>
          </p:cNvSpPr>
          <p:nvPr>
            <p:ph type="title"/>
          </p:nvPr>
        </p:nvSpPr>
        <p:spPr/>
        <p:txBody>
          <a:bodyPr/>
          <a:lstStyle/>
          <a:p>
            <a:pPr eaLnBrk="1" hangingPunct="1"/>
            <a:r>
              <a:rPr lang="en-US" altLang="en-US"/>
              <a:t>	Our Goal Kick	 Week 5</a:t>
            </a:r>
          </a:p>
        </p:txBody>
      </p:sp>
      <p:grpSp>
        <p:nvGrpSpPr>
          <p:cNvPr id="34821" name="Group 31">
            <a:extLst>
              <a:ext uri="{FF2B5EF4-FFF2-40B4-BE49-F238E27FC236}">
                <a16:creationId xmlns:a16="http://schemas.microsoft.com/office/drawing/2014/main" id="{BE1FF0C8-6AC1-4259-88BC-DA9D8184CB0C}"/>
              </a:ext>
            </a:extLst>
          </p:cNvPr>
          <p:cNvGrpSpPr>
            <a:grpSpLocks/>
          </p:cNvGrpSpPr>
          <p:nvPr/>
        </p:nvGrpSpPr>
        <p:grpSpPr bwMode="auto">
          <a:xfrm>
            <a:off x="1219200" y="838200"/>
            <a:ext cx="6721475" cy="3657600"/>
            <a:chOff x="768" y="720"/>
            <a:chExt cx="4234" cy="2304"/>
          </a:xfrm>
        </p:grpSpPr>
        <p:sp>
          <p:nvSpPr>
            <p:cNvPr id="34824" name="Line 2">
              <a:extLst>
                <a:ext uri="{FF2B5EF4-FFF2-40B4-BE49-F238E27FC236}">
                  <a16:creationId xmlns:a16="http://schemas.microsoft.com/office/drawing/2014/main" id="{C91EB1C6-62B4-4ACC-AD05-F456CB34F94F}"/>
                </a:ext>
              </a:extLst>
            </p:cNvPr>
            <p:cNvSpPr>
              <a:spLocks noChangeShapeType="1"/>
            </p:cNvSpPr>
            <p:nvPr/>
          </p:nvSpPr>
          <p:spPr bwMode="auto">
            <a:xfrm>
              <a:off x="1440" y="1872"/>
              <a:ext cx="576"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5" name="Rectangle 4">
              <a:extLst>
                <a:ext uri="{FF2B5EF4-FFF2-40B4-BE49-F238E27FC236}">
                  <a16:creationId xmlns:a16="http://schemas.microsoft.com/office/drawing/2014/main" id="{CE0397C4-15D3-4E04-975F-55946F2527CD}"/>
                </a:ext>
              </a:extLst>
            </p:cNvPr>
            <p:cNvSpPr>
              <a:spLocks noChangeArrowheads="1"/>
            </p:cNvSpPr>
            <p:nvPr/>
          </p:nvSpPr>
          <p:spPr bwMode="auto">
            <a:xfrm>
              <a:off x="864" y="720"/>
              <a:ext cx="4032" cy="230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826" name="Rectangle 5">
              <a:extLst>
                <a:ext uri="{FF2B5EF4-FFF2-40B4-BE49-F238E27FC236}">
                  <a16:creationId xmlns:a16="http://schemas.microsoft.com/office/drawing/2014/main" id="{6D71006F-9CF4-427C-84D2-57A51FDA71E2}"/>
                </a:ext>
              </a:extLst>
            </p:cNvPr>
            <p:cNvSpPr>
              <a:spLocks noChangeArrowheads="1"/>
            </p:cNvSpPr>
            <p:nvPr/>
          </p:nvSpPr>
          <p:spPr bwMode="auto">
            <a:xfrm>
              <a:off x="864" y="864"/>
              <a:ext cx="864" cy="2015"/>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827" name="Rectangle 6">
              <a:extLst>
                <a:ext uri="{FF2B5EF4-FFF2-40B4-BE49-F238E27FC236}">
                  <a16:creationId xmlns:a16="http://schemas.microsoft.com/office/drawing/2014/main" id="{CC9B270A-6E31-4C30-804D-C206E56B61FA}"/>
                </a:ext>
              </a:extLst>
            </p:cNvPr>
            <p:cNvSpPr>
              <a:spLocks noChangeArrowheads="1"/>
            </p:cNvSpPr>
            <p:nvPr/>
          </p:nvSpPr>
          <p:spPr bwMode="auto">
            <a:xfrm>
              <a:off x="4032" y="864"/>
              <a:ext cx="864" cy="2015"/>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828" name="Rectangle 7">
              <a:extLst>
                <a:ext uri="{FF2B5EF4-FFF2-40B4-BE49-F238E27FC236}">
                  <a16:creationId xmlns:a16="http://schemas.microsoft.com/office/drawing/2014/main" id="{9AD439C7-2F07-4669-9CBD-0BD29A24CDAD}"/>
                </a:ext>
              </a:extLst>
            </p:cNvPr>
            <p:cNvSpPr>
              <a:spLocks noChangeArrowheads="1"/>
            </p:cNvSpPr>
            <p:nvPr/>
          </p:nvSpPr>
          <p:spPr bwMode="auto">
            <a:xfrm>
              <a:off x="864" y="1200"/>
              <a:ext cx="345" cy="1324"/>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829" name="Rectangle 8">
              <a:extLst>
                <a:ext uri="{FF2B5EF4-FFF2-40B4-BE49-F238E27FC236}">
                  <a16:creationId xmlns:a16="http://schemas.microsoft.com/office/drawing/2014/main" id="{011CD263-316A-4B3A-A75C-3EA114EEE189}"/>
                </a:ext>
              </a:extLst>
            </p:cNvPr>
            <p:cNvSpPr>
              <a:spLocks noChangeArrowheads="1"/>
            </p:cNvSpPr>
            <p:nvPr/>
          </p:nvSpPr>
          <p:spPr bwMode="auto">
            <a:xfrm>
              <a:off x="4551" y="1200"/>
              <a:ext cx="345" cy="1324"/>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830" name="Oval 9">
              <a:extLst>
                <a:ext uri="{FF2B5EF4-FFF2-40B4-BE49-F238E27FC236}">
                  <a16:creationId xmlns:a16="http://schemas.microsoft.com/office/drawing/2014/main" id="{97E17602-D10B-4118-9897-0E20112DC312}"/>
                </a:ext>
              </a:extLst>
            </p:cNvPr>
            <p:cNvSpPr>
              <a:spLocks noChangeArrowheads="1"/>
            </p:cNvSpPr>
            <p:nvPr/>
          </p:nvSpPr>
          <p:spPr bwMode="auto">
            <a:xfrm>
              <a:off x="2418" y="1431"/>
              <a:ext cx="921" cy="921"/>
            </a:xfrm>
            <a:prstGeom prst="ellipse">
              <a:avLst/>
            </a:prstGeom>
            <a:solidFill>
              <a:srgbClr val="99FF33"/>
            </a:solidFill>
            <a:ln w="76200">
              <a:solidFill>
                <a:srgbClr val="FFFF99"/>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831" name="Line 10">
              <a:extLst>
                <a:ext uri="{FF2B5EF4-FFF2-40B4-BE49-F238E27FC236}">
                  <a16:creationId xmlns:a16="http://schemas.microsoft.com/office/drawing/2014/main" id="{4F398060-D6D1-4E1B-96E2-219B0AB3712B}"/>
                </a:ext>
              </a:extLst>
            </p:cNvPr>
            <p:cNvSpPr>
              <a:spLocks noChangeShapeType="1"/>
            </p:cNvSpPr>
            <p:nvPr/>
          </p:nvSpPr>
          <p:spPr bwMode="auto">
            <a:xfrm>
              <a:off x="2880" y="720"/>
              <a:ext cx="0" cy="2304"/>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2" name="Oval 11">
              <a:extLst>
                <a:ext uri="{FF2B5EF4-FFF2-40B4-BE49-F238E27FC236}">
                  <a16:creationId xmlns:a16="http://schemas.microsoft.com/office/drawing/2014/main" id="{01AD5147-84AB-4EBB-8BD3-69C451967457}"/>
                </a:ext>
              </a:extLst>
            </p:cNvPr>
            <p:cNvSpPr>
              <a:spLocks noChangeArrowheads="1"/>
            </p:cNvSpPr>
            <p:nvPr/>
          </p:nvSpPr>
          <p:spPr bwMode="auto">
            <a:xfrm>
              <a:off x="1430" y="1842"/>
              <a:ext cx="58" cy="58"/>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833" name="Oval 12">
              <a:extLst>
                <a:ext uri="{FF2B5EF4-FFF2-40B4-BE49-F238E27FC236}">
                  <a16:creationId xmlns:a16="http://schemas.microsoft.com/office/drawing/2014/main" id="{2A95FFDA-16BE-4E10-80AD-30F800F39839}"/>
                </a:ext>
              </a:extLst>
            </p:cNvPr>
            <p:cNvSpPr>
              <a:spLocks noChangeArrowheads="1"/>
            </p:cNvSpPr>
            <p:nvPr/>
          </p:nvSpPr>
          <p:spPr bwMode="auto">
            <a:xfrm>
              <a:off x="4176" y="1842"/>
              <a:ext cx="58" cy="58"/>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834" name="Text Box 13">
              <a:extLst>
                <a:ext uri="{FF2B5EF4-FFF2-40B4-BE49-F238E27FC236}">
                  <a16:creationId xmlns:a16="http://schemas.microsoft.com/office/drawing/2014/main" id="{BDCBC575-3016-4D7C-8263-B9495AD9AAF4}"/>
                </a:ext>
              </a:extLst>
            </p:cNvPr>
            <p:cNvSpPr txBox="1">
              <a:spLocks noChangeArrowheads="1"/>
            </p:cNvSpPr>
            <p:nvPr/>
          </p:nvSpPr>
          <p:spPr bwMode="auto">
            <a:xfrm>
              <a:off x="2784" y="1632"/>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4835" name="Text Box 14">
              <a:extLst>
                <a:ext uri="{FF2B5EF4-FFF2-40B4-BE49-F238E27FC236}">
                  <a16:creationId xmlns:a16="http://schemas.microsoft.com/office/drawing/2014/main" id="{1790DA37-454A-40C4-8C44-5A349F62D1A9}"/>
                </a:ext>
              </a:extLst>
            </p:cNvPr>
            <p:cNvSpPr txBox="1">
              <a:spLocks noChangeArrowheads="1"/>
            </p:cNvSpPr>
            <p:nvPr/>
          </p:nvSpPr>
          <p:spPr bwMode="auto">
            <a:xfrm>
              <a:off x="2880" y="2160"/>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4836" name="Text Box 15">
              <a:extLst>
                <a:ext uri="{FF2B5EF4-FFF2-40B4-BE49-F238E27FC236}">
                  <a16:creationId xmlns:a16="http://schemas.microsoft.com/office/drawing/2014/main" id="{007B9FB1-1B45-4988-BA18-B0A0D6C6195D}"/>
                </a:ext>
              </a:extLst>
            </p:cNvPr>
            <p:cNvSpPr txBox="1">
              <a:spLocks noChangeArrowheads="1"/>
            </p:cNvSpPr>
            <p:nvPr/>
          </p:nvSpPr>
          <p:spPr bwMode="auto">
            <a:xfrm>
              <a:off x="2085" y="1584"/>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4837" name="Text Box 16">
              <a:extLst>
                <a:ext uri="{FF2B5EF4-FFF2-40B4-BE49-F238E27FC236}">
                  <a16:creationId xmlns:a16="http://schemas.microsoft.com/office/drawing/2014/main" id="{F9FD66E0-3F21-4CEA-BECD-AFC3BB0A833B}"/>
                </a:ext>
              </a:extLst>
            </p:cNvPr>
            <p:cNvSpPr txBox="1">
              <a:spLocks noChangeArrowheads="1"/>
            </p:cNvSpPr>
            <p:nvPr/>
          </p:nvSpPr>
          <p:spPr bwMode="auto">
            <a:xfrm>
              <a:off x="2085" y="1920"/>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4838" name="Text Box 17">
              <a:extLst>
                <a:ext uri="{FF2B5EF4-FFF2-40B4-BE49-F238E27FC236}">
                  <a16:creationId xmlns:a16="http://schemas.microsoft.com/office/drawing/2014/main" id="{1E96F0E3-7426-4289-A07F-E3F8AB6B8E5B}"/>
                </a:ext>
              </a:extLst>
            </p:cNvPr>
            <p:cNvSpPr txBox="1">
              <a:spLocks noChangeArrowheads="1"/>
            </p:cNvSpPr>
            <p:nvPr/>
          </p:nvSpPr>
          <p:spPr bwMode="auto">
            <a:xfrm>
              <a:off x="1824" y="2256"/>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4839" name="Text Box 18">
              <a:extLst>
                <a:ext uri="{FF2B5EF4-FFF2-40B4-BE49-F238E27FC236}">
                  <a16:creationId xmlns:a16="http://schemas.microsoft.com/office/drawing/2014/main" id="{6803BCE1-A779-4FDA-8FB6-9BB27FAF5E95}"/>
                </a:ext>
              </a:extLst>
            </p:cNvPr>
            <p:cNvSpPr txBox="1">
              <a:spLocks noChangeArrowheads="1"/>
            </p:cNvSpPr>
            <p:nvPr/>
          </p:nvSpPr>
          <p:spPr bwMode="auto">
            <a:xfrm>
              <a:off x="837" y="2160"/>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D</a:t>
              </a:r>
              <a:endParaRPr lang="en-US" altLang="en-US"/>
            </a:p>
          </p:txBody>
        </p:sp>
        <p:sp>
          <p:nvSpPr>
            <p:cNvPr id="34840" name="Text Box 19">
              <a:extLst>
                <a:ext uri="{FF2B5EF4-FFF2-40B4-BE49-F238E27FC236}">
                  <a16:creationId xmlns:a16="http://schemas.microsoft.com/office/drawing/2014/main" id="{9D0227B6-70DA-43D9-B9B9-25A8EBCD33C6}"/>
                </a:ext>
              </a:extLst>
            </p:cNvPr>
            <p:cNvSpPr txBox="1">
              <a:spLocks noChangeArrowheads="1"/>
            </p:cNvSpPr>
            <p:nvPr/>
          </p:nvSpPr>
          <p:spPr bwMode="auto">
            <a:xfrm>
              <a:off x="1875" y="1930"/>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CH</a:t>
              </a:r>
            </a:p>
          </p:txBody>
        </p:sp>
        <p:sp>
          <p:nvSpPr>
            <p:cNvPr id="34841" name="Text Box 20">
              <a:extLst>
                <a:ext uri="{FF2B5EF4-FFF2-40B4-BE49-F238E27FC236}">
                  <a16:creationId xmlns:a16="http://schemas.microsoft.com/office/drawing/2014/main" id="{DF9073BB-5024-4937-9D58-29F27A233894}"/>
                </a:ext>
              </a:extLst>
            </p:cNvPr>
            <p:cNvSpPr txBox="1">
              <a:spLocks noChangeArrowheads="1"/>
            </p:cNvSpPr>
            <p:nvPr/>
          </p:nvSpPr>
          <p:spPr bwMode="auto">
            <a:xfrm>
              <a:off x="1680" y="2218"/>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D</a:t>
              </a:r>
            </a:p>
          </p:txBody>
        </p:sp>
        <p:sp>
          <p:nvSpPr>
            <p:cNvPr id="34842" name="Text Box 21">
              <a:extLst>
                <a:ext uri="{FF2B5EF4-FFF2-40B4-BE49-F238E27FC236}">
                  <a16:creationId xmlns:a16="http://schemas.microsoft.com/office/drawing/2014/main" id="{D62A19E6-3E72-461C-B4C0-F15164066907}"/>
                </a:ext>
              </a:extLst>
            </p:cNvPr>
            <p:cNvSpPr txBox="1">
              <a:spLocks noChangeArrowheads="1"/>
            </p:cNvSpPr>
            <p:nvPr/>
          </p:nvSpPr>
          <p:spPr bwMode="auto">
            <a:xfrm>
              <a:off x="1894" y="1632"/>
              <a:ext cx="1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LH</a:t>
              </a:r>
            </a:p>
          </p:txBody>
        </p:sp>
        <p:sp>
          <p:nvSpPr>
            <p:cNvPr id="34843" name="Text Box 22">
              <a:extLst>
                <a:ext uri="{FF2B5EF4-FFF2-40B4-BE49-F238E27FC236}">
                  <a16:creationId xmlns:a16="http://schemas.microsoft.com/office/drawing/2014/main" id="{096017CF-26A3-4124-A4B7-D4166E5C91C4}"/>
                </a:ext>
              </a:extLst>
            </p:cNvPr>
            <p:cNvSpPr txBox="1">
              <a:spLocks noChangeArrowheads="1"/>
            </p:cNvSpPr>
            <p:nvPr/>
          </p:nvSpPr>
          <p:spPr bwMode="auto">
            <a:xfrm>
              <a:off x="1776" y="2832"/>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RH</a:t>
              </a:r>
            </a:p>
          </p:txBody>
        </p:sp>
        <p:sp>
          <p:nvSpPr>
            <p:cNvPr id="34844" name="Text Box 23">
              <a:extLst>
                <a:ext uri="{FF2B5EF4-FFF2-40B4-BE49-F238E27FC236}">
                  <a16:creationId xmlns:a16="http://schemas.microsoft.com/office/drawing/2014/main" id="{795F2A41-BC19-4234-B406-6AB003049A3D}"/>
                </a:ext>
              </a:extLst>
            </p:cNvPr>
            <p:cNvSpPr txBox="1">
              <a:spLocks noChangeArrowheads="1"/>
            </p:cNvSpPr>
            <p:nvPr/>
          </p:nvSpPr>
          <p:spPr bwMode="auto">
            <a:xfrm>
              <a:off x="2448" y="1968"/>
              <a:ext cx="6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F</a:t>
              </a:r>
            </a:p>
          </p:txBody>
        </p:sp>
        <p:sp>
          <p:nvSpPr>
            <p:cNvPr id="34845" name="Text Box 24">
              <a:extLst>
                <a:ext uri="{FF2B5EF4-FFF2-40B4-BE49-F238E27FC236}">
                  <a16:creationId xmlns:a16="http://schemas.microsoft.com/office/drawing/2014/main" id="{4D7D82B4-9C26-4A88-AB95-BD2F7CAC8F35}"/>
                </a:ext>
              </a:extLst>
            </p:cNvPr>
            <p:cNvSpPr txBox="1">
              <a:spLocks noChangeArrowheads="1"/>
            </p:cNvSpPr>
            <p:nvPr/>
          </p:nvSpPr>
          <p:spPr bwMode="auto">
            <a:xfrm>
              <a:off x="4032" y="1824"/>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GK</a:t>
              </a:r>
            </a:p>
          </p:txBody>
        </p:sp>
        <p:sp>
          <p:nvSpPr>
            <p:cNvPr id="34846" name="Text Box 25">
              <a:extLst>
                <a:ext uri="{FF2B5EF4-FFF2-40B4-BE49-F238E27FC236}">
                  <a16:creationId xmlns:a16="http://schemas.microsoft.com/office/drawing/2014/main" id="{E3B1A0F3-0B96-4ECD-86A9-30724DE01401}"/>
                </a:ext>
              </a:extLst>
            </p:cNvPr>
            <p:cNvSpPr txBox="1">
              <a:spLocks noChangeArrowheads="1"/>
            </p:cNvSpPr>
            <p:nvPr/>
          </p:nvSpPr>
          <p:spPr bwMode="auto">
            <a:xfrm>
              <a:off x="894" y="1786"/>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GK</a:t>
              </a:r>
            </a:p>
          </p:txBody>
        </p:sp>
        <p:sp>
          <p:nvSpPr>
            <p:cNvPr id="34847" name="Oval 26" descr="Large checker board">
              <a:extLst>
                <a:ext uri="{FF2B5EF4-FFF2-40B4-BE49-F238E27FC236}">
                  <a16:creationId xmlns:a16="http://schemas.microsoft.com/office/drawing/2014/main" id="{43CBA6D4-4EE4-4C86-B352-6CCB877906F7}"/>
                </a:ext>
              </a:extLst>
            </p:cNvPr>
            <p:cNvSpPr>
              <a:spLocks noChangeArrowheads="1"/>
            </p:cNvSpPr>
            <p:nvPr/>
          </p:nvSpPr>
          <p:spPr bwMode="auto">
            <a:xfrm>
              <a:off x="1152" y="2208"/>
              <a:ext cx="96" cy="96"/>
            </a:xfrm>
            <a:prstGeom prst="ellipse">
              <a:avLst/>
            </a:prstGeom>
            <a:pattFill prst="lgCheck">
              <a:fgClr>
                <a:schemeClr val="tx1"/>
              </a:fgClr>
              <a:bgClr>
                <a:schemeClr val="bg1"/>
              </a:bgClr>
            </a:patt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848" name="Text Box 27">
              <a:extLst>
                <a:ext uri="{FF2B5EF4-FFF2-40B4-BE49-F238E27FC236}">
                  <a16:creationId xmlns:a16="http://schemas.microsoft.com/office/drawing/2014/main" id="{327DE1DE-E1F5-4A4A-97E7-35E453F43131}"/>
                </a:ext>
              </a:extLst>
            </p:cNvPr>
            <p:cNvSpPr txBox="1">
              <a:spLocks noChangeArrowheads="1"/>
            </p:cNvSpPr>
            <p:nvPr/>
          </p:nvSpPr>
          <p:spPr bwMode="auto">
            <a:xfrm>
              <a:off x="2592" y="2650"/>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4849" name="Rectangle 29" descr="Dotted grid">
              <a:extLst>
                <a:ext uri="{FF2B5EF4-FFF2-40B4-BE49-F238E27FC236}">
                  <a16:creationId xmlns:a16="http://schemas.microsoft.com/office/drawing/2014/main" id="{92E313CA-FD64-41A3-9092-F30F7FF91AB5}"/>
                </a:ext>
              </a:extLst>
            </p:cNvPr>
            <p:cNvSpPr>
              <a:spLocks noChangeArrowheads="1"/>
            </p:cNvSpPr>
            <p:nvPr/>
          </p:nvSpPr>
          <p:spPr bwMode="auto">
            <a:xfrm>
              <a:off x="768" y="1661"/>
              <a:ext cx="106" cy="40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850" name="Rectangle 30" descr="Dotted grid">
              <a:extLst>
                <a:ext uri="{FF2B5EF4-FFF2-40B4-BE49-F238E27FC236}">
                  <a16:creationId xmlns:a16="http://schemas.microsoft.com/office/drawing/2014/main" id="{4E00FD43-8493-4949-8434-B468A1226D5C}"/>
                </a:ext>
              </a:extLst>
            </p:cNvPr>
            <p:cNvSpPr>
              <a:spLocks noChangeArrowheads="1"/>
            </p:cNvSpPr>
            <p:nvPr/>
          </p:nvSpPr>
          <p:spPr bwMode="auto">
            <a:xfrm>
              <a:off x="4896" y="1661"/>
              <a:ext cx="106" cy="40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4822" name="Rectangle 32">
            <a:extLst>
              <a:ext uri="{FF2B5EF4-FFF2-40B4-BE49-F238E27FC236}">
                <a16:creationId xmlns:a16="http://schemas.microsoft.com/office/drawing/2014/main" id="{35942AE6-4E31-4BD5-BB0B-7A86A2E5F5D7}"/>
              </a:ext>
            </a:extLst>
          </p:cNvPr>
          <p:cNvSpPr>
            <a:spLocks noGrp="1" noChangeArrowheads="1"/>
          </p:cNvSpPr>
          <p:nvPr>
            <p:ph type="body" idx="1"/>
          </p:nvPr>
        </p:nvSpPr>
        <p:spPr>
          <a:xfrm>
            <a:off x="457200" y="4648200"/>
            <a:ext cx="8229600" cy="1905000"/>
          </a:xfrm>
        </p:spPr>
        <p:txBody>
          <a:bodyPr/>
          <a:lstStyle/>
          <a:p>
            <a:pPr eaLnBrk="1" hangingPunct="1">
              <a:lnSpc>
                <a:spcPct val="90000"/>
              </a:lnSpc>
            </a:pPr>
            <a:r>
              <a:rPr lang="en-US" altLang="en-US" sz="2000"/>
              <a:t>RH – hug sideline.  Try to get open by moving up and down sideline, including all the way to own goal line</a:t>
            </a:r>
          </a:p>
          <a:p>
            <a:pPr eaLnBrk="1" hangingPunct="1">
              <a:lnSpc>
                <a:spcPct val="90000"/>
              </a:lnSpc>
            </a:pPr>
            <a:r>
              <a:rPr lang="en-US" altLang="en-US" sz="2000"/>
              <a:t>LH, CH and D must guard other team’s forwards; CH and D especially need to stay between the other team and our goal; try to move around and create a hole for kicker to kick between the X’s; </a:t>
            </a:r>
          </a:p>
          <a:p>
            <a:pPr eaLnBrk="1" hangingPunct="1">
              <a:lnSpc>
                <a:spcPct val="90000"/>
              </a:lnSpc>
            </a:pPr>
            <a:r>
              <a:rPr lang="en-US" altLang="en-US" sz="2000"/>
              <a:t>F move around and give kicker a target</a:t>
            </a:r>
          </a:p>
        </p:txBody>
      </p:sp>
      <p:sp>
        <p:nvSpPr>
          <p:cNvPr id="34823" name="Oval 33">
            <a:extLst>
              <a:ext uri="{FF2B5EF4-FFF2-40B4-BE49-F238E27FC236}">
                <a16:creationId xmlns:a16="http://schemas.microsoft.com/office/drawing/2014/main" id="{3F5EA3D9-704A-4B84-8AE2-662750621EAE}"/>
              </a:ext>
            </a:extLst>
          </p:cNvPr>
          <p:cNvSpPr>
            <a:spLocks noChangeArrowheads="1"/>
          </p:cNvSpPr>
          <p:nvPr/>
        </p:nvSpPr>
        <p:spPr bwMode="auto">
          <a:xfrm>
            <a:off x="4487863" y="2590800"/>
            <a:ext cx="168275" cy="152400"/>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a:extLst>
              <a:ext uri="{FF2B5EF4-FFF2-40B4-BE49-F238E27FC236}">
                <a16:creationId xmlns:a16="http://schemas.microsoft.com/office/drawing/2014/main" id="{6F4D25A6-7D0F-447D-B09C-67333B60FFA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35843" name="Slide Number Placeholder 4">
            <a:extLst>
              <a:ext uri="{FF2B5EF4-FFF2-40B4-BE49-F238E27FC236}">
                <a16:creationId xmlns:a16="http://schemas.microsoft.com/office/drawing/2014/main" id="{95325CC0-6CA0-4AAD-B36D-33219B83C29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5C1B15-55C8-4307-90E1-2F4FA40AAD6D}" type="slidenum">
              <a:rPr lang="en-US" altLang="en-US"/>
              <a:pPr eaLnBrk="1" hangingPunct="1"/>
              <a:t>34</a:t>
            </a:fld>
            <a:endParaRPr lang="en-US" altLang="en-US"/>
          </a:p>
        </p:txBody>
      </p:sp>
      <p:sp>
        <p:nvSpPr>
          <p:cNvPr id="35844" name="Rectangle 3">
            <a:extLst>
              <a:ext uri="{FF2B5EF4-FFF2-40B4-BE49-F238E27FC236}">
                <a16:creationId xmlns:a16="http://schemas.microsoft.com/office/drawing/2014/main" id="{6D1FF16B-1E97-4257-A150-9F021A0E937A}"/>
              </a:ext>
            </a:extLst>
          </p:cNvPr>
          <p:cNvSpPr>
            <a:spLocks noGrp="1" noChangeArrowheads="1"/>
          </p:cNvSpPr>
          <p:nvPr>
            <p:ph type="title"/>
          </p:nvPr>
        </p:nvSpPr>
        <p:spPr/>
        <p:txBody>
          <a:bodyPr/>
          <a:lstStyle/>
          <a:p>
            <a:pPr eaLnBrk="1" hangingPunct="1"/>
            <a:r>
              <a:rPr lang="en-US" altLang="en-US"/>
              <a:t>	Their Goal Kick	 Week 5</a:t>
            </a:r>
          </a:p>
        </p:txBody>
      </p:sp>
      <p:grpSp>
        <p:nvGrpSpPr>
          <p:cNvPr id="35845" name="Group 31">
            <a:extLst>
              <a:ext uri="{FF2B5EF4-FFF2-40B4-BE49-F238E27FC236}">
                <a16:creationId xmlns:a16="http://schemas.microsoft.com/office/drawing/2014/main" id="{3E0B8879-0850-46D7-B2E1-31C9024EAFBA}"/>
              </a:ext>
            </a:extLst>
          </p:cNvPr>
          <p:cNvGrpSpPr>
            <a:grpSpLocks/>
          </p:cNvGrpSpPr>
          <p:nvPr/>
        </p:nvGrpSpPr>
        <p:grpSpPr bwMode="auto">
          <a:xfrm>
            <a:off x="1219200" y="838200"/>
            <a:ext cx="6721475" cy="3657600"/>
            <a:chOff x="768" y="720"/>
            <a:chExt cx="4234" cy="2304"/>
          </a:xfrm>
        </p:grpSpPr>
        <p:sp>
          <p:nvSpPr>
            <p:cNvPr id="35848" name="Line 2">
              <a:extLst>
                <a:ext uri="{FF2B5EF4-FFF2-40B4-BE49-F238E27FC236}">
                  <a16:creationId xmlns:a16="http://schemas.microsoft.com/office/drawing/2014/main" id="{6630A39F-9FB2-40AA-837A-CC4727D7CB15}"/>
                </a:ext>
              </a:extLst>
            </p:cNvPr>
            <p:cNvSpPr>
              <a:spLocks noChangeShapeType="1"/>
            </p:cNvSpPr>
            <p:nvPr/>
          </p:nvSpPr>
          <p:spPr bwMode="auto">
            <a:xfrm>
              <a:off x="1440" y="1872"/>
              <a:ext cx="576"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49" name="Rectangle 4">
              <a:extLst>
                <a:ext uri="{FF2B5EF4-FFF2-40B4-BE49-F238E27FC236}">
                  <a16:creationId xmlns:a16="http://schemas.microsoft.com/office/drawing/2014/main" id="{54897E25-9C80-4B2B-967A-70C5B5109B70}"/>
                </a:ext>
              </a:extLst>
            </p:cNvPr>
            <p:cNvSpPr>
              <a:spLocks noChangeArrowheads="1"/>
            </p:cNvSpPr>
            <p:nvPr/>
          </p:nvSpPr>
          <p:spPr bwMode="auto">
            <a:xfrm>
              <a:off x="864" y="720"/>
              <a:ext cx="4032" cy="230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50" name="Rectangle 5">
              <a:extLst>
                <a:ext uri="{FF2B5EF4-FFF2-40B4-BE49-F238E27FC236}">
                  <a16:creationId xmlns:a16="http://schemas.microsoft.com/office/drawing/2014/main" id="{154C164E-F62B-4908-8B9D-08EC5E52B9AF}"/>
                </a:ext>
              </a:extLst>
            </p:cNvPr>
            <p:cNvSpPr>
              <a:spLocks noChangeArrowheads="1"/>
            </p:cNvSpPr>
            <p:nvPr/>
          </p:nvSpPr>
          <p:spPr bwMode="auto">
            <a:xfrm>
              <a:off x="864" y="864"/>
              <a:ext cx="864" cy="2015"/>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51" name="Rectangle 6">
              <a:extLst>
                <a:ext uri="{FF2B5EF4-FFF2-40B4-BE49-F238E27FC236}">
                  <a16:creationId xmlns:a16="http://schemas.microsoft.com/office/drawing/2014/main" id="{573C2690-22B3-4C8A-B00E-E376E4792557}"/>
                </a:ext>
              </a:extLst>
            </p:cNvPr>
            <p:cNvSpPr>
              <a:spLocks noChangeArrowheads="1"/>
            </p:cNvSpPr>
            <p:nvPr/>
          </p:nvSpPr>
          <p:spPr bwMode="auto">
            <a:xfrm>
              <a:off x="4032" y="864"/>
              <a:ext cx="864" cy="2015"/>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52" name="Rectangle 7">
              <a:extLst>
                <a:ext uri="{FF2B5EF4-FFF2-40B4-BE49-F238E27FC236}">
                  <a16:creationId xmlns:a16="http://schemas.microsoft.com/office/drawing/2014/main" id="{AA799035-0088-47C1-A6E1-C613A236CAEC}"/>
                </a:ext>
              </a:extLst>
            </p:cNvPr>
            <p:cNvSpPr>
              <a:spLocks noChangeArrowheads="1"/>
            </p:cNvSpPr>
            <p:nvPr/>
          </p:nvSpPr>
          <p:spPr bwMode="auto">
            <a:xfrm>
              <a:off x="864" y="1200"/>
              <a:ext cx="345" cy="1324"/>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53" name="Rectangle 8">
              <a:extLst>
                <a:ext uri="{FF2B5EF4-FFF2-40B4-BE49-F238E27FC236}">
                  <a16:creationId xmlns:a16="http://schemas.microsoft.com/office/drawing/2014/main" id="{93983351-A04D-45D5-962B-BF6A1BC73248}"/>
                </a:ext>
              </a:extLst>
            </p:cNvPr>
            <p:cNvSpPr>
              <a:spLocks noChangeArrowheads="1"/>
            </p:cNvSpPr>
            <p:nvPr/>
          </p:nvSpPr>
          <p:spPr bwMode="auto">
            <a:xfrm>
              <a:off x="4551" y="1200"/>
              <a:ext cx="345" cy="1324"/>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54" name="Oval 9">
              <a:extLst>
                <a:ext uri="{FF2B5EF4-FFF2-40B4-BE49-F238E27FC236}">
                  <a16:creationId xmlns:a16="http://schemas.microsoft.com/office/drawing/2014/main" id="{EC3AF41D-C34B-48B9-B5CB-A7AA9E19441B}"/>
                </a:ext>
              </a:extLst>
            </p:cNvPr>
            <p:cNvSpPr>
              <a:spLocks noChangeArrowheads="1"/>
            </p:cNvSpPr>
            <p:nvPr/>
          </p:nvSpPr>
          <p:spPr bwMode="auto">
            <a:xfrm>
              <a:off x="2418" y="1431"/>
              <a:ext cx="921" cy="921"/>
            </a:xfrm>
            <a:prstGeom prst="ellipse">
              <a:avLst/>
            </a:prstGeom>
            <a:solidFill>
              <a:srgbClr val="99FF33"/>
            </a:solidFill>
            <a:ln w="76200">
              <a:solidFill>
                <a:srgbClr val="FFFF99"/>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55" name="Line 10">
              <a:extLst>
                <a:ext uri="{FF2B5EF4-FFF2-40B4-BE49-F238E27FC236}">
                  <a16:creationId xmlns:a16="http://schemas.microsoft.com/office/drawing/2014/main" id="{A7876F51-6BB4-45AF-8EA9-B907F5DE270C}"/>
                </a:ext>
              </a:extLst>
            </p:cNvPr>
            <p:cNvSpPr>
              <a:spLocks noChangeShapeType="1"/>
            </p:cNvSpPr>
            <p:nvPr/>
          </p:nvSpPr>
          <p:spPr bwMode="auto">
            <a:xfrm>
              <a:off x="2880" y="720"/>
              <a:ext cx="0" cy="2304"/>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6" name="Oval 11">
              <a:extLst>
                <a:ext uri="{FF2B5EF4-FFF2-40B4-BE49-F238E27FC236}">
                  <a16:creationId xmlns:a16="http://schemas.microsoft.com/office/drawing/2014/main" id="{BA95EB37-0226-4114-BE09-33569691806B}"/>
                </a:ext>
              </a:extLst>
            </p:cNvPr>
            <p:cNvSpPr>
              <a:spLocks noChangeArrowheads="1"/>
            </p:cNvSpPr>
            <p:nvPr/>
          </p:nvSpPr>
          <p:spPr bwMode="auto">
            <a:xfrm>
              <a:off x="1430" y="1842"/>
              <a:ext cx="58" cy="58"/>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57" name="Oval 12">
              <a:extLst>
                <a:ext uri="{FF2B5EF4-FFF2-40B4-BE49-F238E27FC236}">
                  <a16:creationId xmlns:a16="http://schemas.microsoft.com/office/drawing/2014/main" id="{4E6A144E-F2D6-4177-A93F-BE0F3EC7537E}"/>
                </a:ext>
              </a:extLst>
            </p:cNvPr>
            <p:cNvSpPr>
              <a:spLocks noChangeArrowheads="1"/>
            </p:cNvSpPr>
            <p:nvPr/>
          </p:nvSpPr>
          <p:spPr bwMode="auto">
            <a:xfrm>
              <a:off x="4176" y="1842"/>
              <a:ext cx="58" cy="58"/>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58" name="Text Box 13">
              <a:extLst>
                <a:ext uri="{FF2B5EF4-FFF2-40B4-BE49-F238E27FC236}">
                  <a16:creationId xmlns:a16="http://schemas.microsoft.com/office/drawing/2014/main" id="{B48FAC85-8BBC-42F6-AD20-E1CC3044B7EB}"/>
                </a:ext>
              </a:extLst>
            </p:cNvPr>
            <p:cNvSpPr txBox="1">
              <a:spLocks noChangeArrowheads="1"/>
            </p:cNvSpPr>
            <p:nvPr/>
          </p:nvSpPr>
          <p:spPr bwMode="auto">
            <a:xfrm>
              <a:off x="3840" y="1488"/>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5859" name="Text Box 14">
              <a:extLst>
                <a:ext uri="{FF2B5EF4-FFF2-40B4-BE49-F238E27FC236}">
                  <a16:creationId xmlns:a16="http://schemas.microsoft.com/office/drawing/2014/main" id="{EB470D76-676C-4163-9163-9573258237C2}"/>
                </a:ext>
              </a:extLst>
            </p:cNvPr>
            <p:cNvSpPr txBox="1">
              <a:spLocks noChangeArrowheads="1"/>
            </p:cNvSpPr>
            <p:nvPr/>
          </p:nvSpPr>
          <p:spPr bwMode="auto">
            <a:xfrm>
              <a:off x="4848" y="1392"/>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5860" name="Text Box 15">
              <a:extLst>
                <a:ext uri="{FF2B5EF4-FFF2-40B4-BE49-F238E27FC236}">
                  <a16:creationId xmlns:a16="http://schemas.microsoft.com/office/drawing/2014/main" id="{33DEBC9D-F418-48EF-8E5F-AEAE865C3788}"/>
                </a:ext>
              </a:extLst>
            </p:cNvPr>
            <p:cNvSpPr txBox="1">
              <a:spLocks noChangeArrowheads="1"/>
            </p:cNvSpPr>
            <p:nvPr/>
          </p:nvSpPr>
          <p:spPr bwMode="auto">
            <a:xfrm>
              <a:off x="3456" y="960"/>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5861" name="Text Box 16">
              <a:extLst>
                <a:ext uri="{FF2B5EF4-FFF2-40B4-BE49-F238E27FC236}">
                  <a16:creationId xmlns:a16="http://schemas.microsoft.com/office/drawing/2014/main" id="{2DCDADC2-D2EF-46B7-B613-7EC559C45536}"/>
                </a:ext>
              </a:extLst>
            </p:cNvPr>
            <p:cNvSpPr txBox="1">
              <a:spLocks noChangeArrowheads="1"/>
            </p:cNvSpPr>
            <p:nvPr/>
          </p:nvSpPr>
          <p:spPr bwMode="auto">
            <a:xfrm>
              <a:off x="3312" y="1536"/>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5862" name="Text Box 17">
              <a:extLst>
                <a:ext uri="{FF2B5EF4-FFF2-40B4-BE49-F238E27FC236}">
                  <a16:creationId xmlns:a16="http://schemas.microsoft.com/office/drawing/2014/main" id="{B2D65CE5-F338-4F95-B500-6FE748FA6184}"/>
                </a:ext>
              </a:extLst>
            </p:cNvPr>
            <p:cNvSpPr txBox="1">
              <a:spLocks noChangeArrowheads="1"/>
            </p:cNvSpPr>
            <p:nvPr/>
          </p:nvSpPr>
          <p:spPr bwMode="auto">
            <a:xfrm>
              <a:off x="2688" y="1728"/>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5863" name="Text Box 18">
              <a:extLst>
                <a:ext uri="{FF2B5EF4-FFF2-40B4-BE49-F238E27FC236}">
                  <a16:creationId xmlns:a16="http://schemas.microsoft.com/office/drawing/2014/main" id="{C639F7A8-1CE5-4677-9F2D-852C3072C190}"/>
                </a:ext>
              </a:extLst>
            </p:cNvPr>
            <p:cNvSpPr txBox="1">
              <a:spLocks noChangeArrowheads="1"/>
            </p:cNvSpPr>
            <p:nvPr/>
          </p:nvSpPr>
          <p:spPr bwMode="auto">
            <a:xfrm>
              <a:off x="2112" y="1872"/>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D</a:t>
              </a:r>
              <a:endParaRPr lang="en-US" altLang="en-US"/>
            </a:p>
          </p:txBody>
        </p:sp>
        <p:sp>
          <p:nvSpPr>
            <p:cNvPr id="35864" name="Text Box 19">
              <a:extLst>
                <a:ext uri="{FF2B5EF4-FFF2-40B4-BE49-F238E27FC236}">
                  <a16:creationId xmlns:a16="http://schemas.microsoft.com/office/drawing/2014/main" id="{122AEF42-2CDB-4BA6-898C-0C552919FB80}"/>
                </a:ext>
              </a:extLst>
            </p:cNvPr>
            <p:cNvSpPr txBox="1">
              <a:spLocks noChangeArrowheads="1"/>
            </p:cNvSpPr>
            <p:nvPr/>
          </p:nvSpPr>
          <p:spPr bwMode="auto">
            <a:xfrm>
              <a:off x="3120" y="1488"/>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CH</a:t>
              </a:r>
            </a:p>
          </p:txBody>
        </p:sp>
        <p:sp>
          <p:nvSpPr>
            <p:cNvPr id="35865" name="Text Box 20">
              <a:extLst>
                <a:ext uri="{FF2B5EF4-FFF2-40B4-BE49-F238E27FC236}">
                  <a16:creationId xmlns:a16="http://schemas.microsoft.com/office/drawing/2014/main" id="{8D8E1CB0-784F-4C76-9383-7392C3708B88}"/>
                </a:ext>
              </a:extLst>
            </p:cNvPr>
            <p:cNvSpPr txBox="1">
              <a:spLocks noChangeArrowheads="1"/>
            </p:cNvSpPr>
            <p:nvPr/>
          </p:nvSpPr>
          <p:spPr bwMode="auto">
            <a:xfrm>
              <a:off x="2496" y="1680"/>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D</a:t>
              </a:r>
            </a:p>
          </p:txBody>
        </p:sp>
        <p:sp>
          <p:nvSpPr>
            <p:cNvPr id="35866" name="Text Box 21">
              <a:extLst>
                <a:ext uri="{FF2B5EF4-FFF2-40B4-BE49-F238E27FC236}">
                  <a16:creationId xmlns:a16="http://schemas.microsoft.com/office/drawing/2014/main" id="{4B8FD577-1ACD-45F8-8B9B-A2B4FD706A1E}"/>
                </a:ext>
              </a:extLst>
            </p:cNvPr>
            <p:cNvSpPr txBox="1">
              <a:spLocks noChangeArrowheads="1"/>
            </p:cNvSpPr>
            <p:nvPr/>
          </p:nvSpPr>
          <p:spPr bwMode="auto">
            <a:xfrm>
              <a:off x="3312" y="1056"/>
              <a:ext cx="1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LH</a:t>
              </a:r>
            </a:p>
          </p:txBody>
        </p:sp>
        <p:sp>
          <p:nvSpPr>
            <p:cNvPr id="35867" name="Text Box 22">
              <a:extLst>
                <a:ext uri="{FF2B5EF4-FFF2-40B4-BE49-F238E27FC236}">
                  <a16:creationId xmlns:a16="http://schemas.microsoft.com/office/drawing/2014/main" id="{BF347B6E-A833-4D72-8BEB-C84DFB997CFD}"/>
                </a:ext>
              </a:extLst>
            </p:cNvPr>
            <p:cNvSpPr txBox="1">
              <a:spLocks noChangeArrowheads="1"/>
            </p:cNvSpPr>
            <p:nvPr/>
          </p:nvSpPr>
          <p:spPr bwMode="auto">
            <a:xfrm>
              <a:off x="2976" y="1968"/>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RH</a:t>
              </a:r>
            </a:p>
          </p:txBody>
        </p:sp>
        <p:sp>
          <p:nvSpPr>
            <p:cNvPr id="35868" name="Text Box 23">
              <a:extLst>
                <a:ext uri="{FF2B5EF4-FFF2-40B4-BE49-F238E27FC236}">
                  <a16:creationId xmlns:a16="http://schemas.microsoft.com/office/drawing/2014/main" id="{1D701BA8-E593-4EC0-9BB9-1E8DF592994A}"/>
                </a:ext>
              </a:extLst>
            </p:cNvPr>
            <p:cNvSpPr txBox="1">
              <a:spLocks noChangeArrowheads="1"/>
            </p:cNvSpPr>
            <p:nvPr/>
          </p:nvSpPr>
          <p:spPr bwMode="auto">
            <a:xfrm>
              <a:off x="3744" y="1344"/>
              <a:ext cx="6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F</a:t>
              </a:r>
            </a:p>
          </p:txBody>
        </p:sp>
        <p:sp>
          <p:nvSpPr>
            <p:cNvPr id="35869" name="Text Box 24">
              <a:extLst>
                <a:ext uri="{FF2B5EF4-FFF2-40B4-BE49-F238E27FC236}">
                  <a16:creationId xmlns:a16="http://schemas.microsoft.com/office/drawing/2014/main" id="{01CC3630-53F6-4BAA-B88F-D0B8A1874CEE}"/>
                </a:ext>
              </a:extLst>
            </p:cNvPr>
            <p:cNvSpPr txBox="1">
              <a:spLocks noChangeArrowheads="1"/>
            </p:cNvSpPr>
            <p:nvPr/>
          </p:nvSpPr>
          <p:spPr bwMode="auto">
            <a:xfrm>
              <a:off x="4734" y="1824"/>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GK</a:t>
              </a:r>
            </a:p>
          </p:txBody>
        </p:sp>
        <p:sp>
          <p:nvSpPr>
            <p:cNvPr id="35870" name="Text Box 25">
              <a:extLst>
                <a:ext uri="{FF2B5EF4-FFF2-40B4-BE49-F238E27FC236}">
                  <a16:creationId xmlns:a16="http://schemas.microsoft.com/office/drawing/2014/main" id="{BA7C9E7C-F0F9-430B-8593-8270C5A696FC}"/>
                </a:ext>
              </a:extLst>
            </p:cNvPr>
            <p:cNvSpPr txBox="1">
              <a:spLocks noChangeArrowheads="1"/>
            </p:cNvSpPr>
            <p:nvPr/>
          </p:nvSpPr>
          <p:spPr bwMode="auto">
            <a:xfrm>
              <a:off x="1566" y="1786"/>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GK</a:t>
              </a:r>
            </a:p>
          </p:txBody>
        </p:sp>
        <p:sp>
          <p:nvSpPr>
            <p:cNvPr id="35871" name="Oval 26" descr="Large checker board">
              <a:extLst>
                <a:ext uri="{FF2B5EF4-FFF2-40B4-BE49-F238E27FC236}">
                  <a16:creationId xmlns:a16="http://schemas.microsoft.com/office/drawing/2014/main" id="{FFF96CD6-3C4B-4CCF-9745-F17A3AD938BD}"/>
                </a:ext>
              </a:extLst>
            </p:cNvPr>
            <p:cNvSpPr>
              <a:spLocks noChangeArrowheads="1"/>
            </p:cNvSpPr>
            <p:nvPr/>
          </p:nvSpPr>
          <p:spPr bwMode="auto">
            <a:xfrm>
              <a:off x="4512" y="1392"/>
              <a:ext cx="96" cy="96"/>
            </a:xfrm>
            <a:prstGeom prst="ellipse">
              <a:avLst/>
            </a:prstGeom>
            <a:pattFill prst="lgCheck">
              <a:fgClr>
                <a:schemeClr val="tx1"/>
              </a:fgClr>
              <a:bgClr>
                <a:schemeClr val="bg1"/>
              </a:bgClr>
            </a:patt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72" name="Text Box 27">
              <a:extLst>
                <a:ext uri="{FF2B5EF4-FFF2-40B4-BE49-F238E27FC236}">
                  <a16:creationId xmlns:a16="http://schemas.microsoft.com/office/drawing/2014/main" id="{9D67555D-582D-442C-8146-E3695FE19990}"/>
                </a:ext>
              </a:extLst>
            </p:cNvPr>
            <p:cNvSpPr txBox="1">
              <a:spLocks noChangeArrowheads="1"/>
            </p:cNvSpPr>
            <p:nvPr/>
          </p:nvSpPr>
          <p:spPr bwMode="auto">
            <a:xfrm>
              <a:off x="3216" y="1968"/>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5873" name="Rectangle 29" descr="Dotted grid">
              <a:extLst>
                <a:ext uri="{FF2B5EF4-FFF2-40B4-BE49-F238E27FC236}">
                  <a16:creationId xmlns:a16="http://schemas.microsoft.com/office/drawing/2014/main" id="{D4F5A027-E6BF-4630-9FAD-07B6313FD5C5}"/>
                </a:ext>
              </a:extLst>
            </p:cNvPr>
            <p:cNvSpPr>
              <a:spLocks noChangeArrowheads="1"/>
            </p:cNvSpPr>
            <p:nvPr/>
          </p:nvSpPr>
          <p:spPr bwMode="auto">
            <a:xfrm>
              <a:off x="768" y="1661"/>
              <a:ext cx="106" cy="40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74" name="Rectangle 30" descr="Dotted grid">
              <a:extLst>
                <a:ext uri="{FF2B5EF4-FFF2-40B4-BE49-F238E27FC236}">
                  <a16:creationId xmlns:a16="http://schemas.microsoft.com/office/drawing/2014/main" id="{33822216-9019-4B30-B48A-D40D9CF485F2}"/>
                </a:ext>
              </a:extLst>
            </p:cNvPr>
            <p:cNvSpPr>
              <a:spLocks noChangeArrowheads="1"/>
            </p:cNvSpPr>
            <p:nvPr/>
          </p:nvSpPr>
          <p:spPr bwMode="auto">
            <a:xfrm>
              <a:off x="4896" y="1661"/>
              <a:ext cx="106" cy="40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5846" name="Rectangle 33">
            <a:extLst>
              <a:ext uri="{FF2B5EF4-FFF2-40B4-BE49-F238E27FC236}">
                <a16:creationId xmlns:a16="http://schemas.microsoft.com/office/drawing/2014/main" id="{FB4B9287-0FF1-4158-82F9-E341DBE10667}"/>
              </a:ext>
            </a:extLst>
          </p:cNvPr>
          <p:cNvSpPr>
            <a:spLocks noGrp="1" noChangeArrowheads="1"/>
          </p:cNvSpPr>
          <p:nvPr>
            <p:ph type="body" idx="1"/>
          </p:nvPr>
        </p:nvSpPr>
        <p:spPr>
          <a:xfrm>
            <a:off x="457200" y="4648200"/>
            <a:ext cx="8458200" cy="1828800"/>
          </a:xfrm>
        </p:spPr>
        <p:txBody>
          <a:bodyPr/>
          <a:lstStyle/>
          <a:p>
            <a:pPr eaLnBrk="1" hangingPunct="1">
              <a:lnSpc>
                <a:spcPct val="90000"/>
              </a:lnSpc>
              <a:spcBef>
                <a:spcPct val="0"/>
              </a:spcBef>
            </a:pPr>
            <a:r>
              <a:rPr lang="en-US" altLang="en-US" sz="1800"/>
              <a:t>F stands in front of kicker: Drop back for big kicker; if kicker can’t lift ball, stand just outside penalty area</a:t>
            </a:r>
          </a:p>
          <a:p>
            <a:pPr eaLnBrk="1" hangingPunct="1">
              <a:lnSpc>
                <a:spcPct val="90000"/>
              </a:lnSpc>
              <a:spcBef>
                <a:spcPct val="0"/>
              </a:spcBef>
            </a:pPr>
            <a:r>
              <a:rPr lang="en-US" altLang="en-US" sz="1800"/>
              <a:t>RH, LH and CH guard players – stay close, mark tight; try to intercept kick</a:t>
            </a:r>
          </a:p>
          <a:p>
            <a:pPr lvl="1" eaLnBrk="1" hangingPunct="1">
              <a:lnSpc>
                <a:spcPct val="90000"/>
              </a:lnSpc>
              <a:spcBef>
                <a:spcPct val="0"/>
              </a:spcBef>
            </a:pPr>
            <a:r>
              <a:rPr lang="en-US" altLang="en-US" sz="1600"/>
              <a:t>In this example, RH comes from right to center since no opponent is out wide on right</a:t>
            </a:r>
          </a:p>
          <a:p>
            <a:pPr eaLnBrk="1" hangingPunct="1">
              <a:lnSpc>
                <a:spcPct val="90000"/>
              </a:lnSpc>
              <a:spcBef>
                <a:spcPct val="0"/>
              </a:spcBef>
            </a:pPr>
            <a:r>
              <a:rPr lang="en-US" altLang="en-US" sz="1800"/>
              <a:t>Ds drop back – one D should be open and ready to support other D or halfbacks</a:t>
            </a:r>
          </a:p>
          <a:p>
            <a:pPr eaLnBrk="1" hangingPunct="1">
              <a:lnSpc>
                <a:spcPct val="90000"/>
              </a:lnSpc>
              <a:spcBef>
                <a:spcPct val="0"/>
              </a:spcBef>
            </a:pPr>
            <a:r>
              <a:rPr lang="en-US" altLang="en-US" sz="1800"/>
              <a:t>Our GK is on the 18 yard line, not on goal line</a:t>
            </a:r>
          </a:p>
        </p:txBody>
      </p:sp>
      <p:sp>
        <p:nvSpPr>
          <p:cNvPr id="35847" name="Oval 34">
            <a:extLst>
              <a:ext uri="{FF2B5EF4-FFF2-40B4-BE49-F238E27FC236}">
                <a16:creationId xmlns:a16="http://schemas.microsoft.com/office/drawing/2014/main" id="{CC7B8D9B-07F7-4483-B558-A97CBA56C772}"/>
              </a:ext>
            </a:extLst>
          </p:cNvPr>
          <p:cNvSpPr>
            <a:spLocks noChangeArrowheads="1"/>
          </p:cNvSpPr>
          <p:nvPr/>
        </p:nvSpPr>
        <p:spPr bwMode="auto">
          <a:xfrm>
            <a:off x="4487863" y="2590800"/>
            <a:ext cx="168275" cy="152400"/>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a:extLst>
              <a:ext uri="{FF2B5EF4-FFF2-40B4-BE49-F238E27FC236}">
                <a16:creationId xmlns:a16="http://schemas.microsoft.com/office/drawing/2014/main" id="{A071BE41-71AA-469A-9334-18E0E165692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36867" name="Slide Number Placeholder 4">
            <a:extLst>
              <a:ext uri="{FF2B5EF4-FFF2-40B4-BE49-F238E27FC236}">
                <a16:creationId xmlns:a16="http://schemas.microsoft.com/office/drawing/2014/main" id="{4BDBA043-C9C2-46A4-BB68-A23B052838F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E1F073-7594-4FB3-AD42-E8CFEE4D84C5}" type="slidenum">
              <a:rPr lang="en-US" altLang="en-US"/>
              <a:pPr eaLnBrk="1" hangingPunct="1"/>
              <a:t>35</a:t>
            </a:fld>
            <a:endParaRPr lang="en-US" altLang="en-US"/>
          </a:p>
        </p:txBody>
      </p:sp>
      <p:sp>
        <p:nvSpPr>
          <p:cNvPr id="36868" name="Rectangle 3">
            <a:extLst>
              <a:ext uri="{FF2B5EF4-FFF2-40B4-BE49-F238E27FC236}">
                <a16:creationId xmlns:a16="http://schemas.microsoft.com/office/drawing/2014/main" id="{1AF75F99-9B02-4DE6-8802-1307350727DD}"/>
              </a:ext>
            </a:extLst>
          </p:cNvPr>
          <p:cNvSpPr>
            <a:spLocks noGrp="1" noChangeArrowheads="1"/>
          </p:cNvSpPr>
          <p:nvPr>
            <p:ph type="title"/>
          </p:nvPr>
        </p:nvSpPr>
        <p:spPr/>
        <p:txBody>
          <a:bodyPr/>
          <a:lstStyle/>
          <a:p>
            <a:pPr eaLnBrk="1" hangingPunct="1"/>
            <a:r>
              <a:rPr lang="en-US" altLang="en-US"/>
              <a:t>	Our Corner Kick	 Week 5</a:t>
            </a:r>
          </a:p>
        </p:txBody>
      </p:sp>
      <p:sp>
        <p:nvSpPr>
          <p:cNvPr id="36869" name="Rectangle 32">
            <a:extLst>
              <a:ext uri="{FF2B5EF4-FFF2-40B4-BE49-F238E27FC236}">
                <a16:creationId xmlns:a16="http://schemas.microsoft.com/office/drawing/2014/main" id="{6833E318-1186-47B0-AE60-9EE7E635B23A}"/>
              </a:ext>
            </a:extLst>
          </p:cNvPr>
          <p:cNvSpPr>
            <a:spLocks noGrp="1" noChangeArrowheads="1"/>
          </p:cNvSpPr>
          <p:nvPr>
            <p:ph type="body" idx="1"/>
          </p:nvPr>
        </p:nvSpPr>
        <p:spPr>
          <a:xfrm>
            <a:off x="457200" y="4572000"/>
            <a:ext cx="8534400" cy="2057400"/>
          </a:xfrm>
          <a:noFill/>
        </p:spPr>
        <p:txBody>
          <a:bodyPr/>
          <a:lstStyle/>
          <a:p>
            <a:pPr eaLnBrk="1" hangingPunct="1">
              <a:lnSpc>
                <a:spcPct val="80000"/>
              </a:lnSpc>
            </a:pPr>
            <a:r>
              <a:rPr lang="en-US" altLang="en-US" sz="1800"/>
              <a:t>Kick on left side by right footed kicker -  place ball on goal line, not touch line</a:t>
            </a:r>
          </a:p>
          <a:p>
            <a:pPr eaLnBrk="1" hangingPunct="1">
              <a:lnSpc>
                <a:spcPct val="80000"/>
              </a:lnSpc>
            </a:pPr>
            <a:r>
              <a:rPr lang="en-US" altLang="en-US" sz="1800"/>
              <a:t>Kicker aims for 6 yard line, not goalkeeper</a:t>
            </a:r>
          </a:p>
          <a:p>
            <a:pPr eaLnBrk="1" hangingPunct="1">
              <a:lnSpc>
                <a:spcPct val="80000"/>
              </a:lnSpc>
            </a:pPr>
            <a:r>
              <a:rPr lang="en-US" altLang="en-US" sz="1800"/>
              <a:t>One halfback faces kicker; other halfback stays wide on far side of goal</a:t>
            </a:r>
          </a:p>
          <a:p>
            <a:pPr eaLnBrk="1" hangingPunct="1">
              <a:lnSpc>
                <a:spcPct val="80000"/>
              </a:lnSpc>
            </a:pPr>
            <a:r>
              <a:rPr lang="en-US" altLang="en-US" sz="1800"/>
              <a:t>F stands a few yards in front of goal; tries to get in front of defenders</a:t>
            </a:r>
          </a:p>
          <a:p>
            <a:pPr eaLnBrk="1" hangingPunct="1">
              <a:lnSpc>
                <a:spcPct val="80000"/>
              </a:lnSpc>
            </a:pPr>
            <a:r>
              <a:rPr lang="en-US" altLang="en-US" sz="1800"/>
              <a:t>GK to halfway line; if other team gets ball, retreat slowly to own 18 yard line</a:t>
            </a:r>
          </a:p>
          <a:p>
            <a:pPr eaLnBrk="1" hangingPunct="1">
              <a:lnSpc>
                <a:spcPct val="80000"/>
              </a:lnSpc>
            </a:pPr>
            <a:r>
              <a:rPr lang="en-US" altLang="en-US" sz="1800"/>
              <a:t>If XF drops back to defend, RD moves up to 18 yard line and CH moves closer to goal.  If XF stays up, RD stays back and CH moves to just inside 18 yard line</a:t>
            </a:r>
          </a:p>
        </p:txBody>
      </p:sp>
      <p:grpSp>
        <p:nvGrpSpPr>
          <p:cNvPr id="36870" name="Group 36">
            <a:extLst>
              <a:ext uri="{FF2B5EF4-FFF2-40B4-BE49-F238E27FC236}">
                <a16:creationId xmlns:a16="http://schemas.microsoft.com/office/drawing/2014/main" id="{FF065534-EC48-4CDB-B717-F90CE775761F}"/>
              </a:ext>
            </a:extLst>
          </p:cNvPr>
          <p:cNvGrpSpPr>
            <a:grpSpLocks/>
          </p:cNvGrpSpPr>
          <p:nvPr/>
        </p:nvGrpSpPr>
        <p:grpSpPr bwMode="auto">
          <a:xfrm>
            <a:off x="1143000" y="762000"/>
            <a:ext cx="6858000" cy="3733800"/>
            <a:chOff x="720" y="672"/>
            <a:chExt cx="4320" cy="2352"/>
          </a:xfrm>
        </p:grpSpPr>
        <p:sp>
          <p:nvSpPr>
            <p:cNvPr id="36871" name="Line 2">
              <a:extLst>
                <a:ext uri="{FF2B5EF4-FFF2-40B4-BE49-F238E27FC236}">
                  <a16:creationId xmlns:a16="http://schemas.microsoft.com/office/drawing/2014/main" id="{8FF934CA-6A8B-4ADE-B43F-8F5EE7F515B8}"/>
                </a:ext>
              </a:extLst>
            </p:cNvPr>
            <p:cNvSpPr>
              <a:spLocks noChangeShapeType="1"/>
            </p:cNvSpPr>
            <p:nvPr/>
          </p:nvSpPr>
          <p:spPr bwMode="auto">
            <a:xfrm>
              <a:off x="1426" y="1920"/>
              <a:ext cx="576"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2" name="Rectangle 4">
              <a:extLst>
                <a:ext uri="{FF2B5EF4-FFF2-40B4-BE49-F238E27FC236}">
                  <a16:creationId xmlns:a16="http://schemas.microsoft.com/office/drawing/2014/main" id="{B8DBDA2F-50A8-426D-B169-FCD0A888D62B}"/>
                </a:ext>
              </a:extLst>
            </p:cNvPr>
            <p:cNvSpPr>
              <a:spLocks noChangeArrowheads="1"/>
            </p:cNvSpPr>
            <p:nvPr/>
          </p:nvSpPr>
          <p:spPr bwMode="auto">
            <a:xfrm>
              <a:off x="850" y="721"/>
              <a:ext cx="4032" cy="230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6873" name="Rectangle 5">
              <a:extLst>
                <a:ext uri="{FF2B5EF4-FFF2-40B4-BE49-F238E27FC236}">
                  <a16:creationId xmlns:a16="http://schemas.microsoft.com/office/drawing/2014/main" id="{1703BFB3-335E-459A-8E83-E0490F13088F}"/>
                </a:ext>
              </a:extLst>
            </p:cNvPr>
            <p:cNvSpPr>
              <a:spLocks noChangeArrowheads="1"/>
            </p:cNvSpPr>
            <p:nvPr/>
          </p:nvSpPr>
          <p:spPr bwMode="auto">
            <a:xfrm>
              <a:off x="850" y="912"/>
              <a:ext cx="864" cy="2015"/>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6874" name="Rectangle 6">
              <a:extLst>
                <a:ext uri="{FF2B5EF4-FFF2-40B4-BE49-F238E27FC236}">
                  <a16:creationId xmlns:a16="http://schemas.microsoft.com/office/drawing/2014/main" id="{C150C85C-63F4-4143-8D0F-52A70175BA50}"/>
                </a:ext>
              </a:extLst>
            </p:cNvPr>
            <p:cNvSpPr>
              <a:spLocks noChangeArrowheads="1"/>
            </p:cNvSpPr>
            <p:nvPr/>
          </p:nvSpPr>
          <p:spPr bwMode="auto">
            <a:xfrm>
              <a:off x="4018" y="912"/>
              <a:ext cx="864" cy="2015"/>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6875" name="Rectangle 7">
              <a:extLst>
                <a:ext uri="{FF2B5EF4-FFF2-40B4-BE49-F238E27FC236}">
                  <a16:creationId xmlns:a16="http://schemas.microsoft.com/office/drawing/2014/main" id="{C62DB36E-1FFB-4CE2-81CE-0B72C6AD8983}"/>
                </a:ext>
              </a:extLst>
            </p:cNvPr>
            <p:cNvSpPr>
              <a:spLocks noChangeArrowheads="1"/>
            </p:cNvSpPr>
            <p:nvPr/>
          </p:nvSpPr>
          <p:spPr bwMode="auto">
            <a:xfrm>
              <a:off x="850" y="1248"/>
              <a:ext cx="345" cy="1324"/>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6876" name="Rectangle 8">
              <a:extLst>
                <a:ext uri="{FF2B5EF4-FFF2-40B4-BE49-F238E27FC236}">
                  <a16:creationId xmlns:a16="http://schemas.microsoft.com/office/drawing/2014/main" id="{B092F729-D6B5-4788-84F3-94595F2D2F45}"/>
                </a:ext>
              </a:extLst>
            </p:cNvPr>
            <p:cNvSpPr>
              <a:spLocks noChangeArrowheads="1"/>
            </p:cNvSpPr>
            <p:nvPr/>
          </p:nvSpPr>
          <p:spPr bwMode="auto">
            <a:xfrm>
              <a:off x="4537" y="1248"/>
              <a:ext cx="345" cy="1324"/>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6877" name="Oval 9">
              <a:extLst>
                <a:ext uri="{FF2B5EF4-FFF2-40B4-BE49-F238E27FC236}">
                  <a16:creationId xmlns:a16="http://schemas.microsoft.com/office/drawing/2014/main" id="{AC2A7B84-FF5D-4F5D-B9CF-7971F85A94C4}"/>
                </a:ext>
              </a:extLst>
            </p:cNvPr>
            <p:cNvSpPr>
              <a:spLocks noChangeArrowheads="1"/>
            </p:cNvSpPr>
            <p:nvPr/>
          </p:nvSpPr>
          <p:spPr bwMode="auto">
            <a:xfrm>
              <a:off x="2404" y="1479"/>
              <a:ext cx="921" cy="921"/>
            </a:xfrm>
            <a:prstGeom prst="ellipse">
              <a:avLst/>
            </a:prstGeom>
            <a:solidFill>
              <a:srgbClr val="99FF33"/>
            </a:solidFill>
            <a:ln w="76200">
              <a:solidFill>
                <a:srgbClr val="FFFF99"/>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6878" name="Oval 11">
              <a:extLst>
                <a:ext uri="{FF2B5EF4-FFF2-40B4-BE49-F238E27FC236}">
                  <a16:creationId xmlns:a16="http://schemas.microsoft.com/office/drawing/2014/main" id="{E2B07A69-3488-4258-8D2B-901E7CD5F57B}"/>
                </a:ext>
              </a:extLst>
            </p:cNvPr>
            <p:cNvSpPr>
              <a:spLocks noChangeArrowheads="1"/>
            </p:cNvSpPr>
            <p:nvPr/>
          </p:nvSpPr>
          <p:spPr bwMode="auto">
            <a:xfrm>
              <a:off x="1416" y="1890"/>
              <a:ext cx="58" cy="58"/>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6879" name="Oval 12">
              <a:extLst>
                <a:ext uri="{FF2B5EF4-FFF2-40B4-BE49-F238E27FC236}">
                  <a16:creationId xmlns:a16="http://schemas.microsoft.com/office/drawing/2014/main" id="{31BD86A9-AEBE-4ED6-AFB3-C7EDEFCF3CAF}"/>
                </a:ext>
              </a:extLst>
            </p:cNvPr>
            <p:cNvSpPr>
              <a:spLocks noChangeArrowheads="1"/>
            </p:cNvSpPr>
            <p:nvPr/>
          </p:nvSpPr>
          <p:spPr bwMode="auto">
            <a:xfrm>
              <a:off x="4162" y="1890"/>
              <a:ext cx="58" cy="58"/>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6880" name="Text Box 13">
              <a:extLst>
                <a:ext uri="{FF2B5EF4-FFF2-40B4-BE49-F238E27FC236}">
                  <a16:creationId xmlns:a16="http://schemas.microsoft.com/office/drawing/2014/main" id="{BE6F9664-F8B5-4643-8382-B83FDC6615A8}"/>
                </a:ext>
              </a:extLst>
            </p:cNvPr>
            <p:cNvSpPr txBox="1">
              <a:spLocks noChangeArrowheads="1"/>
            </p:cNvSpPr>
            <p:nvPr/>
          </p:nvSpPr>
          <p:spPr bwMode="auto">
            <a:xfrm>
              <a:off x="4663" y="1632"/>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6881" name="Text Box 14">
              <a:extLst>
                <a:ext uri="{FF2B5EF4-FFF2-40B4-BE49-F238E27FC236}">
                  <a16:creationId xmlns:a16="http://schemas.microsoft.com/office/drawing/2014/main" id="{419AE652-F6A2-45ED-B9F0-5FBF2EB4DB7D}"/>
                </a:ext>
              </a:extLst>
            </p:cNvPr>
            <p:cNvSpPr txBox="1">
              <a:spLocks noChangeArrowheads="1"/>
            </p:cNvSpPr>
            <p:nvPr/>
          </p:nvSpPr>
          <p:spPr bwMode="auto">
            <a:xfrm>
              <a:off x="4786" y="1642"/>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6882" name="Text Box 15">
              <a:extLst>
                <a:ext uri="{FF2B5EF4-FFF2-40B4-BE49-F238E27FC236}">
                  <a16:creationId xmlns:a16="http://schemas.microsoft.com/office/drawing/2014/main" id="{8FD6B5D7-F4D8-4A82-9898-B6EDA0DFD209}"/>
                </a:ext>
              </a:extLst>
            </p:cNvPr>
            <p:cNvSpPr txBox="1">
              <a:spLocks noChangeArrowheads="1"/>
            </p:cNvSpPr>
            <p:nvPr/>
          </p:nvSpPr>
          <p:spPr bwMode="auto">
            <a:xfrm>
              <a:off x="4615" y="1930"/>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6883" name="Text Box 16">
              <a:extLst>
                <a:ext uri="{FF2B5EF4-FFF2-40B4-BE49-F238E27FC236}">
                  <a16:creationId xmlns:a16="http://schemas.microsoft.com/office/drawing/2014/main" id="{C98F2C56-AF36-4689-82A4-4AA51923C882}"/>
                </a:ext>
              </a:extLst>
            </p:cNvPr>
            <p:cNvSpPr txBox="1">
              <a:spLocks noChangeArrowheads="1"/>
            </p:cNvSpPr>
            <p:nvPr/>
          </p:nvSpPr>
          <p:spPr bwMode="auto">
            <a:xfrm>
              <a:off x="4759" y="2064"/>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6884" name="Text Box 17">
              <a:extLst>
                <a:ext uri="{FF2B5EF4-FFF2-40B4-BE49-F238E27FC236}">
                  <a16:creationId xmlns:a16="http://schemas.microsoft.com/office/drawing/2014/main" id="{DA74A0AF-F613-4352-945D-0C8014430C72}"/>
                </a:ext>
              </a:extLst>
            </p:cNvPr>
            <p:cNvSpPr txBox="1">
              <a:spLocks noChangeArrowheads="1"/>
            </p:cNvSpPr>
            <p:nvPr/>
          </p:nvSpPr>
          <p:spPr bwMode="auto">
            <a:xfrm>
              <a:off x="3319" y="1776"/>
              <a:ext cx="1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XF</a:t>
              </a:r>
              <a:endParaRPr lang="en-US" altLang="en-US"/>
            </a:p>
          </p:txBody>
        </p:sp>
        <p:sp>
          <p:nvSpPr>
            <p:cNvPr id="36885" name="Text Box 18">
              <a:extLst>
                <a:ext uri="{FF2B5EF4-FFF2-40B4-BE49-F238E27FC236}">
                  <a16:creationId xmlns:a16="http://schemas.microsoft.com/office/drawing/2014/main" id="{CF7ABC4C-71C7-4D8D-98D0-9B231A12CC7E}"/>
                </a:ext>
              </a:extLst>
            </p:cNvPr>
            <p:cNvSpPr txBox="1">
              <a:spLocks noChangeArrowheads="1"/>
            </p:cNvSpPr>
            <p:nvPr/>
          </p:nvSpPr>
          <p:spPr bwMode="auto">
            <a:xfrm>
              <a:off x="4897" y="672"/>
              <a:ext cx="1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LD</a:t>
              </a:r>
              <a:endParaRPr lang="en-US" altLang="en-US"/>
            </a:p>
          </p:txBody>
        </p:sp>
        <p:sp>
          <p:nvSpPr>
            <p:cNvPr id="36886" name="Text Box 19">
              <a:extLst>
                <a:ext uri="{FF2B5EF4-FFF2-40B4-BE49-F238E27FC236}">
                  <a16:creationId xmlns:a16="http://schemas.microsoft.com/office/drawing/2014/main" id="{1863BFFB-7A1E-4D8F-B290-87687EFA3F7B}"/>
                </a:ext>
              </a:extLst>
            </p:cNvPr>
            <p:cNvSpPr txBox="1">
              <a:spLocks noChangeArrowheads="1"/>
            </p:cNvSpPr>
            <p:nvPr/>
          </p:nvSpPr>
          <p:spPr bwMode="auto">
            <a:xfrm>
              <a:off x="4114" y="1632"/>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CH</a:t>
              </a:r>
            </a:p>
          </p:txBody>
        </p:sp>
        <p:sp>
          <p:nvSpPr>
            <p:cNvPr id="36887" name="Text Box 20">
              <a:extLst>
                <a:ext uri="{FF2B5EF4-FFF2-40B4-BE49-F238E27FC236}">
                  <a16:creationId xmlns:a16="http://schemas.microsoft.com/office/drawing/2014/main" id="{CF9F25F5-D0EF-4EC8-9DB8-752B1CFFBA6B}"/>
                </a:ext>
              </a:extLst>
            </p:cNvPr>
            <p:cNvSpPr txBox="1">
              <a:spLocks noChangeArrowheads="1"/>
            </p:cNvSpPr>
            <p:nvPr/>
          </p:nvSpPr>
          <p:spPr bwMode="auto">
            <a:xfrm>
              <a:off x="3169" y="1728"/>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RD</a:t>
              </a:r>
            </a:p>
          </p:txBody>
        </p:sp>
        <p:sp>
          <p:nvSpPr>
            <p:cNvPr id="36888" name="Text Box 21">
              <a:extLst>
                <a:ext uri="{FF2B5EF4-FFF2-40B4-BE49-F238E27FC236}">
                  <a16:creationId xmlns:a16="http://schemas.microsoft.com/office/drawing/2014/main" id="{78D72053-DC57-42FF-9082-792C4D8CE822}"/>
                </a:ext>
              </a:extLst>
            </p:cNvPr>
            <p:cNvSpPr txBox="1">
              <a:spLocks noChangeArrowheads="1"/>
            </p:cNvSpPr>
            <p:nvPr/>
          </p:nvSpPr>
          <p:spPr bwMode="auto">
            <a:xfrm>
              <a:off x="4643" y="1536"/>
              <a:ext cx="1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LH</a:t>
              </a:r>
            </a:p>
          </p:txBody>
        </p:sp>
        <p:sp>
          <p:nvSpPr>
            <p:cNvPr id="36889" name="Text Box 22">
              <a:extLst>
                <a:ext uri="{FF2B5EF4-FFF2-40B4-BE49-F238E27FC236}">
                  <a16:creationId xmlns:a16="http://schemas.microsoft.com/office/drawing/2014/main" id="{FA95BBC5-0F72-4B79-8AC0-A814AD63D43D}"/>
                </a:ext>
              </a:extLst>
            </p:cNvPr>
            <p:cNvSpPr txBox="1">
              <a:spLocks noChangeArrowheads="1"/>
            </p:cNvSpPr>
            <p:nvPr/>
          </p:nvSpPr>
          <p:spPr bwMode="auto">
            <a:xfrm>
              <a:off x="4594" y="2122"/>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RH</a:t>
              </a:r>
            </a:p>
          </p:txBody>
        </p:sp>
        <p:sp>
          <p:nvSpPr>
            <p:cNvPr id="36890" name="Text Box 23">
              <a:extLst>
                <a:ext uri="{FF2B5EF4-FFF2-40B4-BE49-F238E27FC236}">
                  <a16:creationId xmlns:a16="http://schemas.microsoft.com/office/drawing/2014/main" id="{97A2AB78-EB2B-436F-A73E-9387B3CAF2D8}"/>
                </a:ext>
              </a:extLst>
            </p:cNvPr>
            <p:cNvSpPr txBox="1">
              <a:spLocks noChangeArrowheads="1"/>
            </p:cNvSpPr>
            <p:nvPr/>
          </p:nvSpPr>
          <p:spPr bwMode="auto">
            <a:xfrm>
              <a:off x="4574" y="1824"/>
              <a:ext cx="6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F</a:t>
              </a:r>
            </a:p>
          </p:txBody>
        </p:sp>
        <p:sp>
          <p:nvSpPr>
            <p:cNvPr id="36891" name="Text Box 24">
              <a:extLst>
                <a:ext uri="{FF2B5EF4-FFF2-40B4-BE49-F238E27FC236}">
                  <a16:creationId xmlns:a16="http://schemas.microsoft.com/office/drawing/2014/main" id="{3499BAEB-9810-4F7E-977A-8477EBBFDE9C}"/>
                </a:ext>
              </a:extLst>
            </p:cNvPr>
            <p:cNvSpPr txBox="1">
              <a:spLocks noChangeArrowheads="1"/>
            </p:cNvSpPr>
            <p:nvPr/>
          </p:nvSpPr>
          <p:spPr bwMode="auto">
            <a:xfrm>
              <a:off x="4720" y="1872"/>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GK</a:t>
              </a:r>
            </a:p>
          </p:txBody>
        </p:sp>
        <p:sp>
          <p:nvSpPr>
            <p:cNvPr id="36892" name="Text Box 25">
              <a:extLst>
                <a:ext uri="{FF2B5EF4-FFF2-40B4-BE49-F238E27FC236}">
                  <a16:creationId xmlns:a16="http://schemas.microsoft.com/office/drawing/2014/main" id="{20361A3E-F2AA-4B5E-BA2E-586DEABE5697}"/>
                </a:ext>
              </a:extLst>
            </p:cNvPr>
            <p:cNvSpPr txBox="1">
              <a:spLocks noChangeArrowheads="1"/>
            </p:cNvSpPr>
            <p:nvPr/>
          </p:nvSpPr>
          <p:spPr bwMode="auto">
            <a:xfrm>
              <a:off x="2464" y="1834"/>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GK</a:t>
              </a:r>
            </a:p>
          </p:txBody>
        </p:sp>
        <p:sp>
          <p:nvSpPr>
            <p:cNvPr id="36893" name="Text Box 27">
              <a:extLst>
                <a:ext uri="{FF2B5EF4-FFF2-40B4-BE49-F238E27FC236}">
                  <a16:creationId xmlns:a16="http://schemas.microsoft.com/office/drawing/2014/main" id="{43538FE1-4624-46EC-8AC9-24E65D2D788B}"/>
                </a:ext>
              </a:extLst>
            </p:cNvPr>
            <p:cNvSpPr txBox="1">
              <a:spLocks noChangeArrowheads="1"/>
            </p:cNvSpPr>
            <p:nvPr/>
          </p:nvSpPr>
          <p:spPr bwMode="auto">
            <a:xfrm>
              <a:off x="4471" y="1776"/>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6894" name="Rectangle 29" descr="Dotted grid">
              <a:extLst>
                <a:ext uri="{FF2B5EF4-FFF2-40B4-BE49-F238E27FC236}">
                  <a16:creationId xmlns:a16="http://schemas.microsoft.com/office/drawing/2014/main" id="{ACA18124-92BA-456E-B035-EB7A04602ABE}"/>
                </a:ext>
              </a:extLst>
            </p:cNvPr>
            <p:cNvSpPr>
              <a:spLocks noChangeArrowheads="1"/>
            </p:cNvSpPr>
            <p:nvPr/>
          </p:nvSpPr>
          <p:spPr bwMode="auto">
            <a:xfrm>
              <a:off x="720" y="1709"/>
              <a:ext cx="106" cy="40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6895" name="Rectangle 30" descr="Dotted grid">
              <a:extLst>
                <a:ext uri="{FF2B5EF4-FFF2-40B4-BE49-F238E27FC236}">
                  <a16:creationId xmlns:a16="http://schemas.microsoft.com/office/drawing/2014/main" id="{F9DBB9FF-0D6C-4FD7-8F18-211999710EBD}"/>
                </a:ext>
              </a:extLst>
            </p:cNvPr>
            <p:cNvSpPr>
              <a:spLocks noChangeArrowheads="1"/>
            </p:cNvSpPr>
            <p:nvPr/>
          </p:nvSpPr>
          <p:spPr bwMode="auto">
            <a:xfrm>
              <a:off x="4896" y="1709"/>
              <a:ext cx="106" cy="40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6896" name="Oval 33">
              <a:extLst>
                <a:ext uri="{FF2B5EF4-FFF2-40B4-BE49-F238E27FC236}">
                  <a16:creationId xmlns:a16="http://schemas.microsoft.com/office/drawing/2014/main" id="{A34DDFD8-3B23-44DF-A63A-057961FE415C}"/>
                </a:ext>
              </a:extLst>
            </p:cNvPr>
            <p:cNvSpPr>
              <a:spLocks noChangeArrowheads="1"/>
            </p:cNvSpPr>
            <p:nvPr/>
          </p:nvSpPr>
          <p:spPr bwMode="auto">
            <a:xfrm>
              <a:off x="2813" y="1872"/>
              <a:ext cx="106" cy="96"/>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36897" name="Picture 34" descr="ball_sml_ph">
              <a:extLst>
                <a:ext uri="{FF2B5EF4-FFF2-40B4-BE49-F238E27FC236}">
                  <a16:creationId xmlns:a16="http://schemas.microsoft.com/office/drawing/2014/main" id="{29926E1F-09D8-49C2-BC87-B541BF9562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4" y="771"/>
              <a:ext cx="96"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98" name="Line 10">
              <a:extLst>
                <a:ext uri="{FF2B5EF4-FFF2-40B4-BE49-F238E27FC236}">
                  <a16:creationId xmlns:a16="http://schemas.microsoft.com/office/drawing/2014/main" id="{9286DC8F-CE7B-4362-B896-E70F71662D46}"/>
                </a:ext>
              </a:extLst>
            </p:cNvPr>
            <p:cNvSpPr>
              <a:spLocks noChangeShapeType="1"/>
            </p:cNvSpPr>
            <p:nvPr/>
          </p:nvSpPr>
          <p:spPr bwMode="auto">
            <a:xfrm>
              <a:off x="2866" y="720"/>
              <a:ext cx="0" cy="2304"/>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a:extLst>
              <a:ext uri="{FF2B5EF4-FFF2-40B4-BE49-F238E27FC236}">
                <a16:creationId xmlns:a16="http://schemas.microsoft.com/office/drawing/2014/main" id="{7110894F-8108-4078-BDA5-58A3659A818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37891" name="Slide Number Placeholder 4">
            <a:extLst>
              <a:ext uri="{FF2B5EF4-FFF2-40B4-BE49-F238E27FC236}">
                <a16:creationId xmlns:a16="http://schemas.microsoft.com/office/drawing/2014/main" id="{FE0BED7B-91AD-4184-991E-4E20D1A003D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C44454-370E-48DD-9902-4A1D420D77D2}" type="slidenum">
              <a:rPr lang="en-US" altLang="en-US"/>
              <a:pPr eaLnBrk="1" hangingPunct="1"/>
              <a:t>36</a:t>
            </a:fld>
            <a:endParaRPr lang="en-US" altLang="en-US"/>
          </a:p>
        </p:txBody>
      </p:sp>
      <p:sp>
        <p:nvSpPr>
          <p:cNvPr id="37892" name="Rectangle 3">
            <a:extLst>
              <a:ext uri="{FF2B5EF4-FFF2-40B4-BE49-F238E27FC236}">
                <a16:creationId xmlns:a16="http://schemas.microsoft.com/office/drawing/2014/main" id="{B7347EF6-0FC3-4A69-AAAB-F00853350FCC}"/>
              </a:ext>
            </a:extLst>
          </p:cNvPr>
          <p:cNvSpPr>
            <a:spLocks noGrp="1" noChangeArrowheads="1"/>
          </p:cNvSpPr>
          <p:nvPr>
            <p:ph type="title"/>
          </p:nvPr>
        </p:nvSpPr>
        <p:spPr/>
        <p:txBody>
          <a:bodyPr/>
          <a:lstStyle/>
          <a:p>
            <a:pPr eaLnBrk="1" hangingPunct="1"/>
            <a:r>
              <a:rPr lang="en-US" altLang="en-US"/>
              <a:t>	Their Corner Kick	 Week 5</a:t>
            </a:r>
          </a:p>
        </p:txBody>
      </p:sp>
      <p:sp>
        <p:nvSpPr>
          <p:cNvPr id="37893" name="Rectangle 32">
            <a:extLst>
              <a:ext uri="{FF2B5EF4-FFF2-40B4-BE49-F238E27FC236}">
                <a16:creationId xmlns:a16="http://schemas.microsoft.com/office/drawing/2014/main" id="{86A003A9-1229-4BC0-A9A7-8CC22383520F}"/>
              </a:ext>
            </a:extLst>
          </p:cNvPr>
          <p:cNvSpPr>
            <a:spLocks noGrp="1" noChangeArrowheads="1"/>
          </p:cNvSpPr>
          <p:nvPr>
            <p:ph type="body" idx="1"/>
          </p:nvPr>
        </p:nvSpPr>
        <p:spPr>
          <a:xfrm>
            <a:off x="457200" y="4724400"/>
            <a:ext cx="8229600" cy="1600200"/>
          </a:xfrm>
        </p:spPr>
        <p:txBody>
          <a:bodyPr/>
          <a:lstStyle/>
          <a:p>
            <a:pPr eaLnBrk="1" hangingPunct="1">
              <a:lnSpc>
                <a:spcPct val="80000"/>
              </a:lnSpc>
            </a:pPr>
            <a:r>
              <a:rPr lang="en-US" altLang="en-US" sz="2000"/>
              <a:t>Outside half back (RH in this example) – 10 – 12 yards from the ball</a:t>
            </a:r>
          </a:p>
          <a:p>
            <a:pPr eaLnBrk="1" hangingPunct="1">
              <a:lnSpc>
                <a:spcPct val="80000"/>
              </a:lnSpc>
            </a:pPr>
            <a:r>
              <a:rPr lang="en-US" altLang="en-US" sz="2000"/>
              <a:t>One D hugging inside of near post; other D on goal line inside far post</a:t>
            </a:r>
          </a:p>
          <a:p>
            <a:pPr eaLnBrk="1" hangingPunct="1">
              <a:lnSpc>
                <a:spcPct val="80000"/>
              </a:lnSpc>
            </a:pPr>
            <a:r>
              <a:rPr lang="en-US" altLang="en-US" sz="2000"/>
              <a:t>GK in middle of goal</a:t>
            </a:r>
          </a:p>
          <a:p>
            <a:pPr eaLnBrk="1" hangingPunct="1">
              <a:lnSpc>
                <a:spcPct val="80000"/>
              </a:lnSpc>
            </a:pPr>
            <a:r>
              <a:rPr lang="en-US" altLang="en-US" sz="2000"/>
              <a:t>F comes back and cheat over to the side where kick is being taken</a:t>
            </a:r>
          </a:p>
          <a:p>
            <a:pPr eaLnBrk="1" hangingPunct="1">
              <a:lnSpc>
                <a:spcPct val="80000"/>
              </a:lnSpc>
            </a:pPr>
            <a:r>
              <a:rPr lang="en-US" altLang="en-US" sz="2000"/>
              <a:t>Other outside half back and CH mark players</a:t>
            </a:r>
          </a:p>
        </p:txBody>
      </p:sp>
      <p:grpSp>
        <p:nvGrpSpPr>
          <p:cNvPr id="37894" name="Group 67">
            <a:extLst>
              <a:ext uri="{FF2B5EF4-FFF2-40B4-BE49-F238E27FC236}">
                <a16:creationId xmlns:a16="http://schemas.microsoft.com/office/drawing/2014/main" id="{FBD1695D-F179-4722-AFAD-6228CC9729F2}"/>
              </a:ext>
            </a:extLst>
          </p:cNvPr>
          <p:cNvGrpSpPr>
            <a:grpSpLocks/>
          </p:cNvGrpSpPr>
          <p:nvPr/>
        </p:nvGrpSpPr>
        <p:grpSpPr bwMode="auto">
          <a:xfrm>
            <a:off x="1203325" y="838200"/>
            <a:ext cx="6737350" cy="3794125"/>
            <a:chOff x="758" y="720"/>
            <a:chExt cx="4244" cy="2390"/>
          </a:xfrm>
        </p:grpSpPr>
        <p:sp>
          <p:nvSpPr>
            <p:cNvPr id="37895" name="Line 2">
              <a:extLst>
                <a:ext uri="{FF2B5EF4-FFF2-40B4-BE49-F238E27FC236}">
                  <a16:creationId xmlns:a16="http://schemas.microsoft.com/office/drawing/2014/main" id="{AFACF377-52EC-42AE-B779-C076302FF2A8}"/>
                </a:ext>
              </a:extLst>
            </p:cNvPr>
            <p:cNvSpPr>
              <a:spLocks noChangeShapeType="1"/>
            </p:cNvSpPr>
            <p:nvPr/>
          </p:nvSpPr>
          <p:spPr bwMode="auto">
            <a:xfrm>
              <a:off x="1440" y="1872"/>
              <a:ext cx="576"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896" name="Rectangle 4">
              <a:extLst>
                <a:ext uri="{FF2B5EF4-FFF2-40B4-BE49-F238E27FC236}">
                  <a16:creationId xmlns:a16="http://schemas.microsoft.com/office/drawing/2014/main" id="{CC22537C-77A5-4277-B82C-0FB4EBC18F86}"/>
                </a:ext>
              </a:extLst>
            </p:cNvPr>
            <p:cNvSpPr>
              <a:spLocks noChangeArrowheads="1"/>
            </p:cNvSpPr>
            <p:nvPr/>
          </p:nvSpPr>
          <p:spPr bwMode="auto">
            <a:xfrm>
              <a:off x="864" y="720"/>
              <a:ext cx="4032" cy="230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897" name="Rectangle 5">
              <a:extLst>
                <a:ext uri="{FF2B5EF4-FFF2-40B4-BE49-F238E27FC236}">
                  <a16:creationId xmlns:a16="http://schemas.microsoft.com/office/drawing/2014/main" id="{F0E5B2B5-BE2F-40BD-BA65-8988B6C1F974}"/>
                </a:ext>
              </a:extLst>
            </p:cNvPr>
            <p:cNvSpPr>
              <a:spLocks noChangeArrowheads="1"/>
            </p:cNvSpPr>
            <p:nvPr/>
          </p:nvSpPr>
          <p:spPr bwMode="auto">
            <a:xfrm>
              <a:off x="864" y="864"/>
              <a:ext cx="864" cy="2015"/>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898" name="Rectangle 6">
              <a:extLst>
                <a:ext uri="{FF2B5EF4-FFF2-40B4-BE49-F238E27FC236}">
                  <a16:creationId xmlns:a16="http://schemas.microsoft.com/office/drawing/2014/main" id="{82E8E8DB-AC20-4557-8B52-0FC6EB22B636}"/>
                </a:ext>
              </a:extLst>
            </p:cNvPr>
            <p:cNvSpPr>
              <a:spLocks noChangeArrowheads="1"/>
            </p:cNvSpPr>
            <p:nvPr/>
          </p:nvSpPr>
          <p:spPr bwMode="auto">
            <a:xfrm>
              <a:off x="4032" y="864"/>
              <a:ext cx="864" cy="2015"/>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899" name="Rectangle 7">
              <a:extLst>
                <a:ext uri="{FF2B5EF4-FFF2-40B4-BE49-F238E27FC236}">
                  <a16:creationId xmlns:a16="http://schemas.microsoft.com/office/drawing/2014/main" id="{5416E18C-3F1A-4AA0-A8F0-04AF4325596B}"/>
                </a:ext>
              </a:extLst>
            </p:cNvPr>
            <p:cNvSpPr>
              <a:spLocks noChangeArrowheads="1"/>
            </p:cNvSpPr>
            <p:nvPr/>
          </p:nvSpPr>
          <p:spPr bwMode="auto">
            <a:xfrm>
              <a:off x="864" y="1200"/>
              <a:ext cx="345" cy="1324"/>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900" name="Rectangle 8">
              <a:extLst>
                <a:ext uri="{FF2B5EF4-FFF2-40B4-BE49-F238E27FC236}">
                  <a16:creationId xmlns:a16="http://schemas.microsoft.com/office/drawing/2014/main" id="{E6F349E0-A886-4F00-B79E-1E8D5F2FB18D}"/>
                </a:ext>
              </a:extLst>
            </p:cNvPr>
            <p:cNvSpPr>
              <a:spLocks noChangeArrowheads="1"/>
            </p:cNvSpPr>
            <p:nvPr/>
          </p:nvSpPr>
          <p:spPr bwMode="auto">
            <a:xfrm>
              <a:off x="4551" y="1200"/>
              <a:ext cx="345" cy="1324"/>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901" name="Oval 9">
              <a:extLst>
                <a:ext uri="{FF2B5EF4-FFF2-40B4-BE49-F238E27FC236}">
                  <a16:creationId xmlns:a16="http://schemas.microsoft.com/office/drawing/2014/main" id="{1F4B7F9E-53D1-4ACF-ADF0-5CB47DC49A38}"/>
                </a:ext>
              </a:extLst>
            </p:cNvPr>
            <p:cNvSpPr>
              <a:spLocks noChangeArrowheads="1"/>
            </p:cNvSpPr>
            <p:nvPr/>
          </p:nvSpPr>
          <p:spPr bwMode="auto">
            <a:xfrm>
              <a:off x="2418" y="1431"/>
              <a:ext cx="921" cy="921"/>
            </a:xfrm>
            <a:prstGeom prst="ellipse">
              <a:avLst/>
            </a:prstGeom>
            <a:solidFill>
              <a:srgbClr val="99FF33"/>
            </a:solidFill>
            <a:ln w="76200">
              <a:solidFill>
                <a:srgbClr val="FFFF99"/>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902" name="Line 10">
              <a:extLst>
                <a:ext uri="{FF2B5EF4-FFF2-40B4-BE49-F238E27FC236}">
                  <a16:creationId xmlns:a16="http://schemas.microsoft.com/office/drawing/2014/main" id="{4ED02046-ABE7-4684-B7F7-969E949BA341}"/>
                </a:ext>
              </a:extLst>
            </p:cNvPr>
            <p:cNvSpPr>
              <a:spLocks noChangeShapeType="1"/>
            </p:cNvSpPr>
            <p:nvPr/>
          </p:nvSpPr>
          <p:spPr bwMode="auto">
            <a:xfrm>
              <a:off x="2880" y="720"/>
              <a:ext cx="0" cy="2304"/>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3" name="Oval 11">
              <a:extLst>
                <a:ext uri="{FF2B5EF4-FFF2-40B4-BE49-F238E27FC236}">
                  <a16:creationId xmlns:a16="http://schemas.microsoft.com/office/drawing/2014/main" id="{FEE3EE7F-7FBA-4E68-A62B-7261A2837982}"/>
                </a:ext>
              </a:extLst>
            </p:cNvPr>
            <p:cNvSpPr>
              <a:spLocks noChangeArrowheads="1"/>
            </p:cNvSpPr>
            <p:nvPr/>
          </p:nvSpPr>
          <p:spPr bwMode="auto">
            <a:xfrm>
              <a:off x="1430" y="1842"/>
              <a:ext cx="58" cy="58"/>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904" name="Oval 12">
              <a:extLst>
                <a:ext uri="{FF2B5EF4-FFF2-40B4-BE49-F238E27FC236}">
                  <a16:creationId xmlns:a16="http://schemas.microsoft.com/office/drawing/2014/main" id="{1D90BB57-7981-4AC9-96E7-AB0578D1FDB6}"/>
                </a:ext>
              </a:extLst>
            </p:cNvPr>
            <p:cNvSpPr>
              <a:spLocks noChangeArrowheads="1"/>
            </p:cNvSpPr>
            <p:nvPr/>
          </p:nvSpPr>
          <p:spPr bwMode="auto">
            <a:xfrm>
              <a:off x="4176" y="1842"/>
              <a:ext cx="58" cy="58"/>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905" name="Text Box 13">
              <a:extLst>
                <a:ext uri="{FF2B5EF4-FFF2-40B4-BE49-F238E27FC236}">
                  <a16:creationId xmlns:a16="http://schemas.microsoft.com/office/drawing/2014/main" id="{DF0CDB4A-A657-4C07-85EC-68DB5634C245}"/>
                </a:ext>
              </a:extLst>
            </p:cNvPr>
            <p:cNvSpPr txBox="1">
              <a:spLocks noChangeArrowheads="1"/>
            </p:cNvSpPr>
            <p:nvPr/>
          </p:nvSpPr>
          <p:spPr bwMode="auto">
            <a:xfrm>
              <a:off x="960" y="2026"/>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7906" name="Text Box 14">
              <a:extLst>
                <a:ext uri="{FF2B5EF4-FFF2-40B4-BE49-F238E27FC236}">
                  <a16:creationId xmlns:a16="http://schemas.microsoft.com/office/drawing/2014/main" id="{E69D3277-2FE7-448B-A808-A43DFD0A27A5}"/>
                </a:ext>
              </a:extLst>
            </p:cNvPr>
            <p:cNvSpPr txBox="1">
              <a:spLocks noChangeArrowheads="1"/>
            </p:cNvSpPr>
            <p:nvPr/>
          </p:nvSpPr>
          <p:spPr bwMode="auto">
            <a:xfrm>
              <a:off x="2880" y="1978"/>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7907" name="Text Box 15">
              <a:extLst>
                <a:ext uri="{FF2B5EF4-FFF2-40B4-BE49-F238E27FC236}">
                  <a16:creationId xmlns:a16="http://schemas.microsoft.com/office/drawing/2014/main" id="{934191DE-F7B1-417F-B74F-C10F5C23B6B9}"/>
                </a:ext>
              </a:extLst>
            </p:cNvPr>
            <p:cNvSpPr txBox="1">
              <a:spLocks noChangeArrowheads="1"/>
            </p:cNvSpPr>
            <p:nvPr/>
          </p:nvSpPr>
          <p:spPr bwMode="auto">
            <a:xfrm>
              <a:off x="1440" y="1584"/>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7908" name="Text Box 16">
              <a:extLst>
                <a:ext uri="{FF2B5EF4-FFF2-40B4-BE49-F238E27FC236}">
                  <a16:creationId xmlns:a16="http://schemas.microsoft.com/office/drawing/2014/main" id="{127FF722-9E38-40FB-9B4B-5CD23F7EC0AD}"/>
                </a:ext>
              </a:extLst>
            </p:cNvPr>
            <p:cNvSpPr txBox="1">
              <a:spLocks noChangeArrowheads="1"/>
            </p:cNvSpPr>
            <p:nvPr/>
          </p:nvSpPr>
          <p:spPr bwMode="auto">
            <a:xfrm>
              <a:off x="2085" y="1920"/>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7909" name="Text Box 17">
              <a:extLst>
                <a:ext uri="{FF2B5EF4-FFF2-40B4-BE49-F238E27FC236}">
                  <a16:creationId xmlns:a16="http://schemas.microsoft.com/office/drawing/2014/main" id="{156CC282-835A-47C6-B980-79423A178182}"/>
                </a:ext>
              </a:extLst>
            </p:cNvPr>
            <p:cNvSpPr txBox="1">
              <a:spLocks noChangeArrowheads="1"/>
            </p:cNvSpPr>
            <p:nvPr/>
          </p:nvSpPr>
          <p:spPr bwMode="auto">
            <a:xfrm>
              <a:off x="1557" y="2160"/>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7910" name="Text Box 18">
              <a:extLst>
                <a:ext uri="{FF2B5EF4-FFF2-40B4-BE49-F238E27FC236}">
                  <a16:creationId xmlns:a16="http://schemas.microsoft.com/office/drawing/2014/main" id="{5E86A351-FDA1-4DA3-AD02-94CF441C5586}"/>
                </a:ext>
              </a:extLst>
            </p:cNvPr>
            <p:cNvSpPr txBox="1">
              <a:spLocks noChangeArrowheads="1"/>
            </p:cNvSpPr>
            <p:nvPr/>
          </p:nvSpPr>
          <p:spPr bwMode="auto">
            <a:xfrm>
              <a:off x="864" y="2016"/>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D</a:t>
              </a:r>
              <a:endParaRPr lang="en-US" altLang="en-US"/>
            </a:p>
          </p:txBody>
        </p:sp>
        <p:sp>
          <p:nvSpPr>
            <p:cNvPr id="37911" name="Text Box 19">
              <a:extLst>
                <a:ext uri="{FF2B5EF4-FFF2-40B4-BE49-F238E27FC236}">
                  <a16:creationId xmlns:a16="http://schemas.microsoft.com/office/drawing/2014/main" id="{5CB42729-2B58-4B84-93E4-CA029F3E69F9}"/>
                </a:ext>
              </a:extLst>
            </p:cNvPr>
            <p:cNvSpPr txBox="1">
              <a:spLocks noChangeArrowheads="1"/>
            </p:cNvSpPr>
            <p:nvPr/>
          </p:nvSpPr>
          <p:spPr bwMode="auto">
            <a:xfrm>
              <a:off x="1344" y="2170"/>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CH</a:t>
              </a:r>
            </a:p>
          </p:txBody>
        </p:sp>
        <p:sp>
          <p:nvSpPr>
            <p:cNvPr id="37912" name="Text Box 20">
              <a:extLst>
                <a:ext uri="{FF2B5EF4-FFF2-40B4-BE49-F238E27FC236}">
                  <a16:creationId xmlns:a16="http://schemas.microsoft.com/office/drawing/2014/main" id="{65F30360-ECFD-4F3B-86D3-0517F605B892}"/>
                </a:ext>
              </a:extLst>
            </p:cNvPr>
            <p:cNvSpPr txBox="1">
              <a:spLocks noChangeArrowheads="1"/>
            </p:cNvSpPr>
            <p:nvPr/>
          </p:nvSpPr>
          <p:spPr bwMode="auto">
            <a:xfrm>
              <a:off x="864" y="1642"/>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D</a:t>
              </a:r>
            </a:p>
          </p:txBody>
        </p:sp>
        <p:sp>
          <p:nvSpPr>
            <p:cNvPr id="37913" name="Text Box 21">
              <a:extLst>
                <a:ext uri="{FF2B5EF4-FFF2-40B4-BE49-F238E27FC236}">
                  <a16:creationId xmlns:a16="http://schemas.microsoft.com/office/drawing/2014/main" id="{E76A0226-A9DB-41BB-BD73-7B65882ADDDE}"/>
                </a:ext>
              </a:extLst>
            </p:cNvPr>
            <p:cNvSpPr txBox="1">
              <a:spLocks noChangeArrowheads="1"/>
            </p:cNvSpPr>
            <p:nvPr/>
          </p:nvSpPr>
          <p:spPr bwMode="auto">
            <a:xfrm>
              <a:off x="1248" y="1632"/>
              <a:ext cx="1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LH</a:t>
              </a:r>
            </a:p>
          </p:txBody>
        </p:sp>
        <p:sp>
          <p:nvSpPr>
            <p:cNvPr id="37914" name="Text Box 22">
              <a:extLst>
                <a:ext uri="{FF2B5EF4-FFF2-40B4-BE49-F238E27FC236}">
                  <a16:creationId xmlns:a16="http://schemas.microsoft.com/office/drawing/2014/main" id="{C1DAAFBC-E3FB-4530-BCC6-4ED962EFFEA3}"/>
                </a:ext>
              </a:extLst>
            </p:cNvPr>
            <p:cNvSpPr txBox="1">
              <a:spLocks noChangeArrowheads="1"/>
            </p:cNvSpPr>
            <p:nvPr/>
          </p:nvSpPr>
          <p:spPr bwMode="auto">
            <a:xfrm>
              <a:off x="864" y="2448"/>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RH</a:t>
              </a:r>
            </a:p>
          </p:txBody>
        </p:sp>
        <p:sp>
          <p:nvSpPr>
            <p:cNvPr id="37915" name="Text Box 23">
              <a:extLst>
                <a:ext uri="{FF2B5EF4-FFF2-40B4-BE49-F238E27FC236}">
                  <a16:creationId xmlns:a16="http://schemas.microsoft.com/office/drawing/2014/main" id="{8667C1CB-F496-4438-A78A-C646F4A180F8}"/>
                </a:ext>
              </a:extLst>
            </p:cNvPr>
            <p:cNvSpPr txBox="1">
              <a:spLocks noChangeArrowheads="1"/>
            </p:cNvSpPr>
            <p:nvPr/>
          </p:nvSpPr>
          <p:spPr bwMode="auto">
            <a:xfrm>
              <a:off x="2304" y="2170"/>
              <a:ext cx="6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F</a:t>
              </a:r>
            </a:p>
          </p:txBody>
        </p:sp>
        <p:sp>
          <p:nvSpPr>
            <p:cNvPr id="37916" name="Text Box 24">
              <a:extLst>
                <a:ext uri="{FF2B5EF4-FFF2-40B4-BE49-F238E27FC236}">
                  <a16:creationId xmlns:a16="http://schemas.microsoft.com/office/drawing/2014/main" id="{4FCE42B2-9E52-4AA6-B4F4-4F099F29AC6D}"/>
                </a:ext>
              </a:extLst>
            </p:cNvPr>
            <p:cNvSpPr txBox="1">
              <a:spLocks noChangeArrowheads="1"/>
            </p:cNvSpPr>
            <p:nvPr/>
          </p:nvSpPr>
          <p:spPr bwMode="auto">
            <a:xfrm>
              <a:off x="4032" y="1824"/>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GK</a:t>
              </a:r>
            </a:p>
          </p:txBody>
        </p:sp>
        <p:sp>
          <p:nvSpPr>
            <p:cNvPr id="37917" name="Text Box 25">
              <a:extLst>
                <a:ext uri="{FF2B5EF4-FFF2-40B4-BE49-F238E27FC236}">
                  <a16:creationId xmlns:a16="http://schemas.microsoft.com/office/drawing/2014/main" id="{C32F5A3D-0DD9-4E79-944C-320C3492E24E}"/>
                </a:ext>
              </a:extLst>
            </p:cNvPr>
            <p:cNvSpPr txBox="1">
              <a:spLocks noChangeArrowheads="1"/>
            </p:cNvSpPr>
            <p:nvPr/>
          </p:nvSpPr>
          <p:spPr bwMode="auto">
            <a:xfrm>
              <a:off x="894" y="1834"/>
              <a:ext cx="16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GK</a:t>
              </a:r>
            </a:p>
          </p:txBody>
        </p:sp>
        <p:sp>
          <p:nvSpPr>
            <p:cNvPr id="37918" name="Text Box 27">
              <a:extLst>
                <a:ext uri="{FF2B5EF4-FFF2-40B4-BE49-F238E27FC236}">
                  <a16:creationId xmlns:a16="http://schemas.microsoft.com/office/drawing/2014/main" id="{047F7B5B-2660-4CED-AF1A-8C7CB45F771B}"/>
                </a:ext>
              </a:extLst>
            </p:cNvPr>
            <p:cNvSpPr txBox="1">
              <a:spLocks noChangeArrowheads="1"/>
            </p:cNvSpPr>
            <p:nvPr/>
          </p:nvSpPr>
          <p:spPr bwMode="auto">
            <a:xfrm>
              <a:off x="816" y="2976"/>
              <a:ext cx="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X</a:t>
              </a:r>
              <a:endParaRPr lang="en-US" altLang="en-US"/>
            </a:p>
          </p:txBody>
        </p:sp>
        <p:sp>
          <p:nvSpPr>
            <p:cNvPr id="37919" name="Rectangle 29" descr="Dotted grid">
              <a:extLst>
                <a:ext uri="{FF2B5EF4-FFF2-40B4-BE49-F238E27FC236}">
                  <a16:creationId xmlns:a16="http://schemas.microsoft.com/office/drawing/2014/main" id="{8BFCF675-8A99-4BB6-BD97-D33151D93C61}"/>
                </a:ext>
              </a:extLst>
            </p:cNvPr>
            <p:cNvSpPr>
              <a:spLocks noChangeArrowheads="1"/>
            </p:cNvSpPr>
            <p:nvPr/>
          </p:nvSpPr>
          <p:spPr bwMode="auto">
            <a:xfrm>
              <a:off x="758" y="1661"/>
              <a:ext cx="106" cy="40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920" name="Rectangle 30" descr="Dotted grid">
              <a:extLst>
                <a:ext uri="{FF2B5EF4-FFF2-40B4-BE49-F238E27FC236}">
                  <a16:creationId xmlns:a16="http://schemas.microsoft.com/office/drawing/2014/main" id="{6492F276-22E0-42B1-97F8-4A0828B8B94D}"/>
                </a:ext>
              </a:extLst>
            </p:cNvPr>
            <p:cNvSpPr>
              <a:spLocks noChangeArrowheads="1"/>
            </p:cNvSpPr>
            <p:nvPr/>
          </p:nvSpPr>
          <p:spPr bwMode="auto">
            <a:xfrm>
              <a:off x="4896" y="1661"/>
              <a:ext cx="106" cy="40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921" name="Oval 35">
              <a:extLst>
                <a:ext uri="{FF2B5EF4-FFF2-40B4-BE49-F238E27FC236}">
                  <a16:creationId xmlns:a16="http://schemas.microsoft.com/office/drawing/2014/main" id="{2CBB0799-93D2-4BCD-A908-8341F891FF80}"/>
                </a:ext>
              </a:extLst>
            </p:cNvPr>
            <p:cNvSpPr>
              <a:spLocks noChangeArrowheads="1"/>
            </p:cNvSpPr>
            <p:nvPr/>
          </p:nvSpPr>
          <p:spPr bwMode="auto">
            <a:xfrm>
              <a:off x="2827" y="1824"/>
              <a:ext cx="106" cy="96"/>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37922" name="Picture 36" descr="ball_sml_ph">
              <a:extLst>
                <a:ext uri="{FF2B5EF4-FFF2-40B4-BE49-F238E27FC236}">
                  <a16:creationId xmlns:a16="http://schemas.microsoft.com/office/drawing/2014/main" id="{F778FD5F-B923-422D-B550-E5371F7F95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 y="2931"/>
              <a:ext cx="96"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a:extLst>
              <a:ext uri="{FF2B5EF4-FFF2-40B4-BE49-F238E27FC236}">
                <a16:creationId xmlns:a16="http://schemas.microsoft.com/office/drawing/2014/main" id="{729B87EE-C7FD-4C9E-B60F-2A5557D576E1}"/>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38915" name="Slide Number Placeholder 4">
            <a:extLst>
              <a:ext uri="{FF2B5EF4-FFF2-40B4-BE49-F238E27FC236}">
                <a16:creationId xmlns:a16="http://schemas.microsoft.com/office/drawing/2014/main" id="{5BC305B0-5631-45F5-9572-905F05B60B3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68D289-8B65-4B2D-8109-56F7FE217356}" type="slidenum">
              <a:rPr lang="en-US" altLang="en-US"/>
              <a:pPr eaLnBrk="1" hangingPunct="1"/>
              <a:t>37</a:t>
            </a:fld>
            <a:endParaRPr lang="en-US" altLang="en-US"/>
          </a:p>
        </p:txBody>
      </p:sp>
      <p:sp>
        <p:nvSpPr>
          <p:cNvPr id="38916" name="Rectangle 2">
            <a:extLst>
              <a:ext uri="{FF2B5EF4-FFF2-40B4-BE49-F238E27FC236}">
                <a16:creationId xmlns:a16="http://schemas.microsoft.com/office/drawing/2014/main" id="{01DC8099-931C-472B-82E4-7727D24ACE83}"/>
              </a:ext>
            </a:extLst>
          </p:cNvPr>
          <p:cNvSpPr>
            <a:spLocks noGrp="1" noChangeArrowheads="1"/>
          </p:cNvSpPr>
          <p:nvPr>
            <p:ph type="title"/>
          </p:nvPr>
        </p:nvSpPr>
        <p:spPr/>
        <p:txBody>
          <a:bodyPr/>
          <a:lstStyle/>
          <a:p>
            <a:pPr eaLnBrk="1" hangingPunct="1"/>
            <a:r>
              <a:rPr lang="en-US" altLang="en-US"/>
              <a:t>	Theme: “Dribbling and Turns” 	Week 6</a:t>
            </a:r>
          </a:p>
        </p:txBody>
      </p:sp>
      <p:grpSp>
        <p:nvGrpSpPr>
          <p:cNvPr id="38917" name="Group 21">
            <a:extLst>
              <a:ext uri="{FF2B5EF4-FFF2-40B4-BE49-F238E27FC236}">
                <a16:creationId xmlns:a16="http://schemas.microsoft.com/office/drawing/2014/main" id="{6B4BBC85-D628-4BBC-88FB-9AC6235E64DA}"/>
              </a:ext>
            </a:extLst>
          </p:cNvPr>
          <p:cNvGrpSpPr>
            <a:grpSpLocks/>
          </p:cNvGrpSpPr>
          <p:nvPr/>
        </p:nvGrpSpPr>
        <p:grpSpPr bwMode="auto">
          <a:xfrm>
            <a:off x="5486400" y="857250"/>
            <a:ext cx="3352800" cy="2800350"/>
            <a:chOff x="3216" y="480"/>
            <a:chExt cx="2112" cy="1764"/>
          </a:xfrm>
        </p:grpSpPr>
        <p:sp>
          <p:nvSpPr>
            <p:cNvPr id="38919" name="Rectangle 22">
              <a:extLst>
                <a:ext uri="{FF2B5EF4-FFF2-40B4-BE49-F238E27FC236}">
                  <a16:creationId xmlns:a16="http://schemas.microsoft.com/office/drawing/2014/main" id="{577E5946-D7CD-4415-ACF1-94AB5AAA7D2A}"/>
                </a:ext>
              </a:extLst>
            </p:cNvPr>
            <p:cNvSpPr>
              <a:spLocks noChangeArrowheads="1"/>
            </p:cNvSpPr>
            <p:nvPr/>
          </p:nvSpPr>
          <p:spPr bwMode="auto">
            <a:xfrm>
              <a:off x="3566" y="480"/>
              <a:ext cx="1762" cy="1764"/>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38920" name="Picture 23" descr="player_blue_white_bg_19620">
              <a:extLst>
                <a:ext uri="{FF2B5EF4-FFF2-40B4-BE49-F238E27FC236}">
                  <a16:creationId xmlns:a16="http://schemas.microsoft.com/office/drawing/2014/main" id="{E4D7695B-56F0-43C0-A087-49318402D4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 y="720"/>
              <a:ext cx="230"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1" name="Picture 24" descr="player_blue_white_bg_19620">
              <a:extLst>
                <a:ext uri="{FF2B5EF4-FFF2-40B4-BE49-F238E27FC236}">
                  <a16:creationId xmlns:a16="http://schemas.microsoft.com/office/drawing/2014/main" id="{0EDE4C85-30AC-4376-AB4C-C4DAD58B62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0" y="720"/>
              <a:ext cx="230"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2" name="Picture 25" descr="player_blue_white_bg_19620">
              <a:extLst>
                <a:ext uri="{FF2B5EF4-FFF2-40B4-BE49-F238E27FC236}">
                  <a16:creationId xmlns:a16="http://schemas.microsoft.com/office/drawing/2014/main" id="{89829F15-D965-4E3C-BA90-31E1E8B0A3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4" y="1872"/>
              <a:ext cx="230"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3" name="Picture 26" descr="player_blue_white_bg_19620">
              <a:extLst>
                <a:ext uri="{FF2B5EF4-FFF2-40B4-BE49-F238E27FC236}">
                  <a16:creationId xmlns:a16="http://schemas.microsoft.com/office/drawing/2014/main" id="{8B21CC5F-92ED-46C6-8679-C085943AAC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4" y="1488"/>
              <a:ext cx="230"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4" name="Picture 27" descr="player_red_white_bg_20895">
              <a:extLst>
                <a:ext uri="{FF2B5EF4-FFF2-40B4-BE49-F238E27FC236}">
                  <a16:creationId xmlns:a16="http://schemas.microsoft.com/office/drawing/2014/main" id="{95092805-6A32-4251-86AC-F769CF82BB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1056"/>
              <a:ext cx="230"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5" name="Picture 28" descr="player_red_white_bg_20895">
              <a:extLst>
                <a:ext uri="{FF2B5EF4-FFF2-40B4-BE49-F238E27FC236}">
                  <a16:creationId xmlns:a16="http://schemas.microsoft.com/office/drawing/2014/main" id="{EA825B50-B71B-4C12-9230-2A4947DF87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6" y="1872"/>
              <a:ext cx="230"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6" name="Picture 29" descr="player_red_white_bg_20895">
              <a:extLst>
                <a:ext uri="{FF2B5EF4-FFF2-40B4-BE49-F238E27FC236}">
                  <a16:creationId xmlns:a16="http://schemas.microsoft.com/office/drawing/2014/main" id="{8C8E9968-4DBE-40A5-8AE0-6848538D0B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1969"/>
              <a:ext cx="230"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7" name="Picture 30" descr="player_red_white_bg_20895">
              <a:extLst>
                <a:ext uri="{FF2B5EF4-FFF2-40B4-BE49-F238E27FC236}">
                  <a16:creationId xmlns:a16="http://schemas.microsoft.com/office/drawing/2014/main" id="{D421E70A-49B5-4CB7-8806-D3DE57F94D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3" y="1921"/>
              <a:ext cx="230"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8" name="Picture 31" descr="player_blue_white_bg_19620">
              <a:extLst>
                <a:ext uri="{FF2B5EF4-FFF2-40B4-BE49-F238E27FC236}">
                  <a16:creationId xmlns:a16="http://schemas.microsoft.com/office/drawing/2014/main" id="{176F27AB-4196-46A2-92FF-700EEEE6D0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4" y="1968"/>
              <a:ext cx="230"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9" name="Picture 32" descr="player_red_white_bg_20895">
              <a:extLst>
                <a:ext uri="{FF2B5EF4-FFF2-40B4-BE49-F238E27FC236}">
                  <a16:creationId xmlns:a16="http://schemas.microsoft.com/office/drawing/2014/main" id="{F4C2B035-8310-40A7-9809-9028316712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1440"/>
              <a:ext cx="230"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30" name="Picture 33" descr="ball_sml_ph">
              <a:extLst>
                <a:ext uri="{FF2B5EF4-FFF2-40B4-BE49-F238E27FC236}">
                  <a16:creationId xmlns:a16="http://schemas.microsoft.com/office/drawing/2014/main" id="{C18E2179-24DF-4168-8FC7-8D5E581783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6" y="1880"/>
              <a:ext cx="96"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8931" name="AutoShape 34">
              <a:extLst>
                <a:ext uri="{FF2B5EF4-FFF2-40B4-BE49-F238E27FC236}">
                  <a16:creationId xmlns:a16="http://schemas.microsoft.com/office/drawing/2014/main" id="{83645082-6FF1-4BCD-9393-C2D5887D2745}"/>
                </a:ext>
              </a:extLst>
            </p:cNvPr>
            <p:cNvCxnSpPr>
              <a:cxnSpLocks noChangeShapeType="1"/>
            </p:cNvCxnSpPr>
            <p:nvPr/>
          </p:nvCxnSpPr>
          <p:spPr bwMode="auto">
            <a:xfrm flipH="1" flipV="1">
              <a:off x="4195" y="993"/>
              <a:ext cx="749" cy="887"/>
            </a:xfrm>
            <a:prstGeom prst="straightConnector1">
              <a:avLst/>
            </a:prstGeom>
            <a:noFill/>
            <a:ln w="15875">
              <a:solidFill>
                <a:schemeClr val="tx1"/>
              </a:solidFill>
              <a:round/>
              <a:headEnd/>
              <a:tailEnd type="triangle" w="lg" len="med"/>
            </a:ln>
            <a:extLst>
              <a:ext uri="{909E8E84-426E-40DD-AFC4-6F175D3DCCD1}">
                <a14:hiddenFill xmlns:a14="http://schemas.microsoft.com/office/drawing/2010/main">
                  <a:noFill/>
                </a14:hiddenFill>
              </a:ext>
            </a:extLst>
          </p:spPr>
        </p:cxnSp>
        <p:sp>
          <p:nvSpPr>
            <p:cNvPr id="38932" name="Rectangle 35">
              <a:extLst>
                <a:ext uri="{FF2B5EF4-FFF2-40B4-BE49-F238E27FC236}">
                  <a16:creationId xmlns:a16="http://schemas.microsoft.com/office/drawing/2014/main" id="{06D33D08-FCB2-4396-9130-E821D189C0DA}"/>
                </a:ext>
              </a:extLst>
            </p:cNvPr>
            <p:cNvSpPr>
              <a:spLocks noChangeArrowheads="1"/>
            </p:cNvSpPr>
            <p:nvPr/>
          </p:nvSpPr>
          <p:spPr bwMode="auto">
            <a:xfrm>
              <a:off x="4752" y="1440"/>
              <a:ext cx="48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pass splits defenders</a:t>
              </a:r>
            </a:p>
          </p:txBody>
        </p:sp>
      </p:grpSp>
      <p:sp>
        <p:nvSpPr>
          <p:cNvPr id="38918" name="Rectangle 3">
            <a:extLst>
              <a:ext uri="{FF2B5EF4-FFF2-40B4-BE49-F238E27FC236}">
                <a16:creationId xmlns:a16="http://schemas.microsoft.com/office/drawing/2014/main" id="{A3C48660-3DA2-4CA4-9920-8D3C9CF8FE43}"/>
              </a:ext>
            </a:extLst>
          </p:cNvPr>
          <p:cNvSpPr>
            <a:spLocks noGrp="1" noChangeArrowheads="1"/>
          </p:cNvSpPr>
          <p:nvPr>
            <p:ph type="body" idx="1"/>
          </p:nvPr>
        </p:nvSpPr>
        <p:spPr>
          <a:xfrm>
            <a:off x="457200" y="914400"/>
            <a:ext cx="8229600" cy="5791200"/>
          </a:xfrm>
        </p:spPr>
        <p:txBody>
          <a:bodyPr/>
          <a:lstStyle/>
          <a:p>
            <a:pPr eaLnBrk="1" hangingPunct="1">
              <a:lnSpc>
                <a:spcPct val="90000"/>
              </a:lnSpc>
            </a:pPr>
            <a:r>
              <a:rPr lang="en-US" altLang="en-US"/>
              <a:t>Dribbling and turns (warm-up) (10-12 minutes)</a:t>
            </a:r>
          </a:p>
          <a:p>
            <a:pPr lvl="1" eaLnBrk="1" hangingPunct="1">
              <a:lnSpc>
                <a:spcPct val="90000"/>
              </a:lnSpc>
            </a:pPr>
            <a:r>
              <a:rPr lang="en-US" altLang="en-US"/>
              <a:t>Review the </a:t>
            </a:r>
            <a:r>
              <a:rPr lang="en-US" altLang="en-US">
                <a:hlinkClick r:id="rId5" action="ppaction://hlinksldjump"/>
              </a:rPr>
              <a:t>dribbling pointers in Week 1</a:t>
            </a:r>
            <a:endParaRPr lang="en-US" altLang="en-US"/>
          </a:p>
          <a:p>
            <a:pPr lvl="1" eaLnBrk="1" hangingPunct="1">
              <a:lnSpc>
                <a:spcPct val="90000"/>
              </a:lnSpc>
            </a:pPr>
            <a:r>
              <a:rPr lang="en-US" altLang="en-US"/>
              <a:t>Players in a line; designate each a 1 or</a:t>
            </a:r>
            <a:br>
              <a:rPr lang="en-US" altLang="en-US"/>
            </a:br>
            <a:r>
              <a:rPr lang="en-US" altLang="en-US"/>
              <a:t>2; 1s and 2s go separately</a:t>
            </a:r>
          </a:p>
          <a:p>
            <a:pPr lvl="1" eaLnBrk="1" hangingPunct="1">
              <a:lnSpc>
                <a:spcPct val="90000"/>
              </a:lnSpc>
            </a:pPr>
            <a:r>
              <a:rPr lang="en-US" altLang="en-US"/>
              <a:t>Do a progression of drills, using ideas</a:t>
            </a:r>
            <a:br>
              <a:rPr lang="en-US" altLang="en-US"/>
            </a:br>
            <a:r>
              <a:rPr lang="en-US" altLang="en-US"/>
              <a:t>on next slide</a:t>
            </a:r>
          </a:p>
          <a:p>
            <a:pPr eaLnBrk="1" hangingPunct="1">
              <a:lnSpc>
                <a:spcPct val="90000"/>
              </a:lnSpc>
            </a:pPr>
            <a:r>
              <a:rPr lang="en-US" altLang="en-US"/>
              <a:t>Dribbling and turning with a defender</a:t>
            </a:r>
            <a:br>
              <a:rPr lang="en-US" altLang="en-US"/>
            </a:br>
            <a:r>
              <a:rPr lang="en-US" altLang="en-US"/>
              <a:t>(15 minutes)</a:t>
            </a:r>
          </a:p>
          <a:p>
            <a:pPr lvl="1" eaLnBrk="1" hangingPunct="1">
              <a:lnSpc>
                <a:spcPct val="90000"/>
              </a:lnSpc>
            </a:pPr>
            <a:r>
              <a:rPr lang="en-US" altLang="en-US"/>
              <a:t>See drill ##1 and 2, 2 slides on</a:t>
            </a:r>
          </a:p>
          <a:p>
            <a:pPr eaLnBrk="1" hangingPunct="1">
              <a:lnSpc>
                <a:spcPct val="90000"/>
              </a:lnSpc>
            </a:pPr>
            <a:r>
              <a:rPr lang="en-US" altLang="en-US"/>
              <a:t>Scrimmage - </a:t>
            </a:r>
            <a:r>
              <a:rPr lang="en-US" altLang="en-US" sz="2000"/>
              <a:t>5 v 2 with Rotating Defenders (15-20 minutes)</a:t>
            </a:r>
          </a:p>
          <a:p>
            <a:pPr lvl="1" eaLnBrk="1" hangingPunct="1">
              <a:lnSpc>
                <a:spcPct val="90000"/>
              </a:lnSpc>
            </a:pPr>
            <a:r>
              <a:rPr lang="en-US" altLang="en-US" sz="1800"/>
              <a:t>Reds pass ball in then enter grid</a:t>
            </a:r>
          </a:p>
          <a:p>
            <a:pPr lvl="1" eaLnBrk="1" hangingPunct="1">
              <a:lnSpc>
                <a:spcPct val="90000"/>
              </a:lnSpc>
            </a:pPr>
            <a:r>
              <a:rPr lang="en-US" altLang="en-US" sz="1800"/>
              <a:t>Blue must keep possession by passing</a:t>
            </a:r>
          </a:p>
          <a:p>
            <a:pPr lvl="1" eaLnBrk="1" hangingPunct="1">
              <a:lnSpc>
                <a:spcPct val="90000"/>
              </a:lnSpc>
            </a:pPr>
            <a:r>
              <a:rPr lang="en-US" altLang="en-US" sz="1800"/>
              <a:t>When reds get possession or kick ball out, new reds come in</a:t>
            </a:r>
          </a:p>
          <a:p>
            <a:pPr lvl="1" eaLnBrk="1" hangingPunct="1">
              <a:lnSpc>
                <a:spcPct val="90000"/>
              </a:lnSpc>
            </a:pPr>
            <a:r>
              <a:rPr lang="en-US" altLang="en-US" sz="1800"/>
              <a:t>After 5 minutes, blues on defense</a:t>
            </a:r>
            <a:endParaRPr lang="en-US" altLang="en-US">
              <a:solidFill>
                <a:srgbClr val="FF0000"/>
              </a:solidFill>
            </a:endParaRPr>
          </a:p>
          <a:p>
            <a:pPr eaLnBrk="1" hangingPunct="1">
              <a:lnSpc>
                <a:spcPct val="90000"/>
              </a:lnSpc>
            </a:pPr>
            <a:r>
              <a:rPr lang="en-US" altLang="en-US"/>
              <a:t>Kicking (10 minutes)</a:t>
            </a:r>
          </a:p>
          <a:p>
            <a:pPr lvl="1" eaLnBrk="1" hangingPunct="1">
              <a:lnSpc>
                <a:spcPct val="90000"/>
              </a:lnSpc>
            </a:pPr>
            <a:r>
              <a:rPr lang="en-US" altLang="en-US"/>
              <a:t>Kick against a fence – walk the line coaching individual players</a:t>
            </a:r>
          </a:p>
          <a:p>
            <a:pPr lvl="1" eaLnBrk="1" hangingPunct="1">
              <a:lnSpc>
                <a:spcPct val="90000"/>
              </a:lnSpc>
            </a:pPr>
            <a:r>
              <a:rPr lang="en-US" altLang="en-US"/>
              <a:t>Teach the fundamentals – review points in </a:t>
            </a:r>
            <a:r>
              <a:rPr lang="en-US" altLang="en-US">
                <a:hlinkClick r:id="rId6" action="ppaction://hlinksldjump"/>
              </a:rPr>
              <a:t>kicking slides</a:t>
            </a:r>
            <a:r>
              <a:rPr lang="en-US" altLang="en-US"/>
              <a:t> above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a:extLst>
              <a:ext uri="{FF2B5EF4-FFF2-40B4-BE49-F238E27FC236}">
                <a16:creationId xmlns:a16="http://schemas.microsoft.com/office/drawing/2014/main" id="{F419B1CF-F058-45B4-8F17-05B37523F7A6}"/>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39939" name="Slide Number Placeholder 4">
            <a:extLst>
              <a:ext uri="{FF2B5EF4-FFF2-40B4-BE49-F238E27FC236}">
                <a16:creationId xmlns:a16="http://schemas.microsoft.com/office/drawing/2014/main" id="{E251ADD3-E1A5-4DC1-A9D2-68FCCE32C47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26A25B-1404-4A25-84D5-595A56FDA450}" type="slidenum">
              <a:rPr lang="en-US" altLang="en-US"/>
              <a:pPr eaLnBrk="1" hangingPunct="1"/>
              <a:t>38</a:t>
            </a:fld>
            <a:endParaRPr lang="en-US" altLang="en-US"/>
          </a:p>
        </p:txBody>
      </p:sp>
      <p:sp>
        <p:nvSpPr>
          <p:cNvPr id="39940" name="Rectangle 2">
            <a:extLst>
              <a:ext uri="{FF2B5EF4-FFF2-40B4-BE49-F238E27FC236}">
                <a16:creationId xmlns:a16="http://schemas.microsoft.com/office/drawing/2014/main" id="{843E10CA-AC84-4497-B57D-99CDD0756F55}"/>
              </a:ext>
            </a:extLst>
          </p:cNvPr>
          <p:cNvSpPr>
            <a:spLocks noGrp="1" noChangeArrowheads="1"/>
          </p:cNvSpPr>
          <p:nvPr>
            <p:ph type="title"/>
          </p:nvPr>
        </p:nvSpPr>
        <p:spPr/>
        <p:txBody>
          <a:bodyPr/>
          <a:lstStyle/>
          <a:p>
            <a:pPr eaLnBrk="1" hangingPunct="1"/>
            <a:r>
              <a:rPr lang="en-US" altLang="en-US"/>
              <a:t>	Dribbling and Turns Warm Up	Week 6</a:t>
            </a:r>
          </a:p>
        </p:txBody>
      </p:sp>
      <p:pic>
        <p:nvPicPr>
          <p:cNvPr id="39941" name="Picture 4" descr="dribble_outside_r_green">
            <a:extLst>
              <a:ext uri="{FF2B5EF4-FFF2-40B4-BE49-F238E27FC236}">
                <a16:creationId xmlns:a16="http://schemas.microsoft.com/office/drawing/2014/main" id="{F172FC92-A196-462C-9F8C-37CA3E4918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9938" y="2587625"/>
            <a:ext cx="868362"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2" name="Picture 5" descr="dribble_inside_r_green">
            <a:extLst>
              <a:ext uri="{FF2B5EF4-FFF2-40B4-BE49-F238E27FC236}">
                <a16:creationId xmlns:a16="http://schemas.microsoft.com/office/drawing/2014/main" id="{B3DA918F-3B92-4559-9BF9-64DFA19042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8800" y="2587625"/>
            <a:ext cx="9906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3" name="Picture 6" descr="dribble_outside_l_green">
            <a:extLst>
              <a:ext uri="{FF2B5EF4-FFF2-40B4-BE49-F238E27FC236}">
                <a16:creationId xmlns:a16="http://schemas.microsoft.com/office/drawing/2014/main" id="{1D0D98AE-3874-43BB-AFCA-523DC2CA48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9900" y="2587625"/>
            <a:ext cx="9969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4" name="Picture 7" descr="dribble_inside_l_green">
            <a:extLst>
              <a:ext uri="{FF2B5EF4-FFF2-40B4-BE49-F238E27FC236}">
                <a16:creationId xmlns:a16="http://schemas.microsoft.com/office/drawing/2014/main" id="{5CE22DF8-DB65-48B2-868C-CA617B0E2A9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68938" y="2587625"/>
            <a:ext cx="931862"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5" name="Line 9">
            <a:extLst>
              <a:ext uri="{FF2B5EF4-FFF2-40B4-BE49-F238E27FC236}">
                <a16:creationId xmlns:a16="http://schemas.microsoft.com/office/drawing/2014/main" id="{48A54AB1-127A-4B6F-8E43-074B067A5BC6}"/>
              </a:ext>
            </a:extLst>
          </p:cNvPr>
          <p:cNvSpPr>
            <a:spLocks noChangeShapeType="1"/>
          </p:cNvSpPr>
          <p:nvPr/>
        </p:nvSpPr>
        <p:spPr bwMode="auto">
          <a:xfrm flipV="1">
            <a:off x="2133600" y="2667000"/>
            <a:ext cx="152400" cy="1524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46" name="Line 10">
            <a:extLst>
              <a:ext uri="{FF2B5EF4-FFF2-40B4-BE49-F238E27FC236}">
                <a16:creationId xmlns:a16="http://schemas.microsoft.com/office/drawing/2014/main" id="{ED375D94-716A-4349-96E6-CC964C659DE1}"/>
              </a:ext>
            </a:extLst>
          </p:cNvPr>
          <p:cNvSpPr>
            <a:spLocks noChangeShapeType="1"/>
          </p:cNvSpPr>
          <p:nvPr/>
        </p:nvSpPr>
        <p:spPr bwMode="auto">
          <a:xfrm flipH="1" flipV="1">
            <a:off x="3657600" y="2667000"/>
            <a:ext cx="152400" cy="152400"/>
          </a:xfrm>
          <a:prstGeom prst="line">
            <a:avLst/>
          </a:prstGeom>
          <a:noFill/>
          <a:ln w="9525">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47" name="Line 11">
            <a:extLst>
              <a:ext uri="{FF2B5EF4-FFF2-40B4-BE49-F238E27FC236}">
                <a16:creationId xmlns:a16="http://schemas.microsoft.com/office/drawing/2014/main" id="{3E882DDF-17B6-43EE-9053-C1E232002068}"/>
              </a:ext>
            </a:extLst>
          </p:cNvPr>
          <p:cNvSpPr>
            <a:spLocks noChangeShapeType="1"/>
          </p:cNvSpPr>
          <p:nvPr/>
        </p:nvSpPr>
        <p:spPr bwMode="auto">
          <a:xfrm flipH="1" flipV="1">
            <a:off x="4876800" y="2667000"/>
            <a:ext cx="152400" cy="152400"/>
          </a:xfrm>
          <a:prstGeom prst="line">
            <a:avLst/>
          </a:prstGeom>
          <a:noFill/>
          <a:ln w="952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48" name="Line 12">
            <a:extLst>
              <a:ext uri="{FF2B5EF4-FFF2-40B4-BE49-F238E27FC236}">
                <a16:creationId xmlns:a16="http://schemas.microsoft.com/office/drawing/2014/main" id="{9CA27B39-7396-4D5F-9352-EA16B4E605EF}"/>
              </a:ext>
            </a:extLst>
          </p:cNvPr>
          <p:cNvSpPr>
            <a:spLocks noChangeShapeType="1"/>
          </p:cNvSpPr>
          <p:nvPr/>
        </p:nvSpPr>
        <p:spPr bwMode="auto">
          <a:xfrm flipV="1">
            <a:off x="5638800" y="2667000"/>
            <a:ext cx="152400" cy="152400"/>
          </a:xfrm>
          <a:prstGeom prst="line">
            <a:avLst/>
          </a:prstGeom>
          <a:noFill/>
          <a:ln w="9525">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9949" name="Group 49">
            <a:extLst>
              <a:ext uri="{FF2B5EF4-FFF2-40B4-BE49-F238E27FC236}">
                <a16:creationId xmlns:a16="http://schemas.microsoft.com/office/drawing/2014/main" id="{6E04B7E1-79A9-4413-8DA9-43D2C06B15E1}"/>
              </a:ext>
            </a:extLst>
          </p:cNvPr>
          <p:cNvGrpSpPr>
            <a:grpSpLocks/>
          </p:cNvGrpSpPr>
          <p:nvPr/>
        </p:nvGrpSpPr>
        <p:grpSpPr bwMode="auto">
          <a:xfrm>
            <a:off x="7102475" y="762000"/>
            <a:ext cx="1752600" cy="3733800"/>
            <a:chOff x="4512" y="432"/>
            <a:chExt cx="1104" cy="2352"/>
          </a:xfrm>
        </p:grpSpPr>
        <p:sp>
          <p:nvSpPr>
            <p:cNvPr id="39960" name="Rectangle 14">
              <a:extLst>
                <a:ext uri="{FF2B5EF4-FFF2-40B4-BE49-F238E27FC236}">
                  <a16:creationId xmlns:a16="http://schemas.microsoft.com/office/drawing/2014/main" id="{6EDD71F8-52F6-48E3-9331-B38BCAF28FA3}"/>
                </a:ext>
              </a:extLst>
            </p:cNvPr>
            <p:cNvSpPr>
              <a:spLocks noChangeArrowheads="1"/>
            </p:cNvSpPr>
            <p:nvPr/>
          </p:nvSpPr>
          <p:spPr bwMode="auto">
            <a:xfrm>
              <a:off x="4512" y="432"/>
              <a:ext cx="1104" cy="2352"/>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9961" name="Text Box 15">
              <a:extLst>
                <a:ext uri="{FF2B5EF4-FFF2-40B4-BE49-F238E27FC236}">
                  <a16:creationId xmlns:a16="http://schemas.microsoft.com/office/drawing/2014/main" id="{ADCDE875-898C-4102-A663-974551153BB5}"/>
                </a:ext>
              </a:extLst>
            </p:cNvPr>
            <p:cNvSpPr txBox="1">
              <a:spLocks noChangeArrowheads="1"/>
            </p:cNvSpPr>
            <p:nvPr/>
          </p:nvSpPr>
          <p:spPr bwMode="auto">
            <a:xfrm>
              <a:off x="4776" y="2448"/>
              <a:ext cx="48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P1</a:t>
              </a:r>
              <a:r>
                <a:rPr lang="en-US" altLang="en-US" sz="1200"/>
                <a:t> dribbler</a:t>
              </a:r>
            </a:p>
          </p:txBody>
        </p:sp>
        <p:sp>
          <p:nvSpPr>
            <p:cNvPr id="39962" name="Line 21">
              <a:extLst>
                <a:ext uri="{FF2B5EF4-FFF2-40B4-BE49-F238E27FC236}">
                  <a16:creationId xmlns:a16="http://schemas.microsoft.com/office/drawing/2014/main" id="{33EE85B6-4D81-4BCA-8DB5-B00744EC9655}"/>
                </a:ext>
              </a:extLst>
            </p:cNvPr>
            <p:cNvSpPr>
              <a:spLocks noChangeShapeType="1"/>
            </p:cNvSpPr>
            <p:nvPr/>
          </p:nvSpPr>
          <p:spPr bwMode="auto">
            <a:xfrm flipH="1" flipV="1">
              <a:off x="5016" y="624"/>
              <a:ext cx="0" cy="1680"/>
            </a:xfrm>
            <a:prstGeom prst="line">
              <a:avLst/>
            </a:prstGeom>
            <a:noFill/>
            <a:ln w="38100">
              <a:solidFill>
                <a:schemeClr val="tx1"/>
              </a:solidFill>
              <a:prstDash val="sysDot"/>
              <a:round/>
              <a:headEnd/>
              <a:tailEnd type="arrow" w="lg" len="lg"/>
            </a:ln>
            <a:extLst>
              <a:ext uri="{909E8E84-426E-40DD-AFC4-6F175D3DCCD1}">
                <a14:hiddenFill xmlns:a14="http://schemas.microsoft.com/office/drawing/2010/main">
                  <a:noFill/>
                </a14:hiddenFill>
              </a:ext>
            </a:extLst>
          </p:spPr>
          <p:txBody>
            <a:bodyPr/>
            <a:lstStyle/>
            <a:p>
              <a:endParaRPr lang="en-US"/>
            </a:p>
          </p:txBody>
        </p:sp>
        <p:pic>
          <p:nvPicPr>
            <p:cNvPr id="39963" name="Picture 27" descr="ball_sml_ph">
              <a:extLst>
                <a:ext uri="{FF2B5EF4-FFF2-40B4-BE49-F238E27FC236}">
                  <a16:creationId xmlns:a16="http://schemas.microsoft.com/office/drawing/2014/main" id="{41E40A98-99FE-4AE8-B032-A20109B63BF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36" y="2208"/>
              <a:ext cx="14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64" name="Picture 28" descr="ball_sml_ph">
              <a:extLst>
                <a:ext uri="{FF2B5EF4-FFF2-40B4-BE49-F238E27FC236}">
                  <a16:creationId xmlns:a16="http://schemas.microsoft.com/office/drawing/2014/main" id="{92152683-2595-4730-A468-B164EF58A3D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44" y="1920"/>
              <a:ext cx="14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65" name="Picture 29" descr="ball_sml_ph">
              <a:extLst>
                <a:ext uri="{FF2B5EF4-FFF2-40B4-BE49-F238E27FC236}">
                  <a16:creationId xmlns:a16="http://schemas.microsoft.com/office/drawing/2014/main" id="{A1DE4F70-39D7-4EDB-9530-223064C6A8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52" y="1636"/>
              <a:ext cx="14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66" name="Picture 30" descr="ball_sml_ph">
              <a:extLst>
                <a:ext uri="{FF2B5EF4-FFF2-40B4-BE49-F238E27FC236}">
                  <a16:creationId xmlns:a16="http://schemas.microsoft.com/office/drawing/2014/main" id="{9B34D2AE-C232-4452-8723-AB300FA0CEA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44" y="1348"/>
              <a:ext cx="14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67" name="Line 31">
              <a:extLst>
                <a:ext uri="{FF2B5EF4-FFF2-40B4-BE49-F238E27FC236}">
                  <a16:creationId xmlns:a16="http://schemas.microsoft.com/office/drawing/2014/main" id="{22ECDDF2-878F-4D65-A299-DB6B540B54E6}"/>
                </a:ext>
              </a:extLst>
            </p:cNvPr>
            <p:cNvSpPr>
              <a:spLocks noChangeShapeType="1"/>
            </p:cNvSpPr>
            <p:nvPr/>
          </p:nvSpPr>
          <p:spPr bwMode="auto">
            <a:xfrm flipV="1">
              <a:off x="5040" y="2352"/>
              <a:ext cx="96" cy="96"/>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8" name="Line 32">
              <a:extLst>
                <a:ext uri="{FF2B5EF4-FFF2-40B4-BE49-F238E27FC236}">
                  <a16:creationId xmlns:a16="http://schemas.microsoft.com/office/drawing/2014/main" id="{FDE77900-C849-4535-9CF1-F40592505D2C}"/>
                </a:ext>
              </a:extLst>
            </p:cNvPr>
            <p:cNvSpPr>
              <a:spLocks noChangeShapeType="1"/>
            </p:cNvSpPr>
            <p:nvPr/>
          </p:nvSpPr>
          <p:spPr bwMode="auto">
            <a:xfrm flipH="1" flipV="1">
              <a:off x="5088" y="2064"/>
              <a:ext cx="96" cy="96"/>
            </a:xfrm>
            <a:prstGeom prst="line">
              <a:avLst/>
            </a:prstGeom>
            <a:noFill/>
            <a:ln w="9525">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9" name="Line 33">
              <a:extLst>
                <a:ext uri="{FF2B5EF4-FFF2-40B4-BE49-F238E27FC236}">
                  <a16:creationId xmlns:a16="http://schemas.microsoft.com/office/drawing/2014/main" id="{0FD9127E-BAE6-4B30-B8A4-D1FD016A1681}"/>
                </a:ext>
              </a:extLst>
            </p:cNvPr>
            <p:cNvSpPr>
              <a:spLocks noChangeShapeType="1"/>
            </p:cNvSpPr>
            <p:nvPr/>
          </p:nvSpPr>
          <p:spPr bwMode="auto">
            <a:xfrm flipH="1" flipV="1">
              <a:off x="4848" y="1776"/>
              <a:ext cx="96" cy="96"/>
            </a:xfrm>
            <a:prstGeom prst="line">
              <a:avLst/>
            </a:prstGeom>
            <a:noFill/>
            <a:ln w="952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0" name="Line 34">
              <a:extLst>
                <a:ext uri="{FF2B5EF4-FFF2-40B4-BE49-F238E27FC236}">
                  <a16:creationId xmlns:a16="http://schemas.microsoft.com/office/drawing/2014/main" id="{1EF7733D-0754-403A-B6FC-2D946BFA2976}"/>
                </a:ext>
              </a:extLst>
            </p:cNvPr>
            <p:cNvSpPr>
              <a:spLocks noChangeShapeType="1"/>
            </p:cNvSpPr>
            <p:nvPr/>
          </p:nvSpPr>
          <p:spPr bwMode="auto">
            <a:xfrm flipV="1">
              <a:off x="4848" y="1488"/>
              <a:ext cx="96" cy="96"/>
            </a:xfrm>
            <a:prstGeom prst="line">
              <a:avLst/>
            </a:prstGeom>
            <a:noFill/>
            <a:ln w="9525">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1" name="Text Box 35">
              <a:extLst>
                <a:ext uri="{FF2B5EF4-FFF2-40B4-BE49-F238E27FC236}">
                  <a16:creationId xmlns:a16="http://schemas.microsoft.com/office/drawing/2014/main" id="{3F4D0724-55F0-404C-B303-BF53F513BDE9}"/>
                </a:ext>
              </a:extLst>
            </p:cNvPr>
            <p:cNvSpPr txBox="1">
              <a:spLocks noChangeArrowheads="1"/>
            </p:cNvSpPr>
            <p:nvPr/>
          </p:nvSpPr>
          <p:spPr bwMode="auto">
            <a:xfrm>
              <a:off x="5040" y="1008"/>
              <a:ext cx="576"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57150" indent="-571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buFontTx/>
                <a:buChar char="•"/>
              </a:pPr>
              <a:r>
                <a:rPr lang="en-US" altLang="en-US" sz="1200"/>
                <a:t>ball weaves</a:t>
              </a:r>
            </a:p>
            <a:p>
              <a:pPr eaLnBrk="1" hangingPunct="1">
                <a:lnSpc>
                  <a:spcPct val="80000"/>
                </a:lnSpc>
                <a:buFontTx/>
                <a:buChar char="•"/>
              </a:pPr>
              <a:r>
                <a:rPr lang="en-US" altLang="en-US" sz="1200"/>
                <a:t>dribbler runs straight</a:t>
              </a:r>
            </a:p>
          </p:txBody>
        </p:sp>
      </p:grpSp>
      <p:sp>
        <p:nvSpPr>
          <p:cNvPr id="39950" name="Rectangle 37">
            <a:extLst>
              <a:ext uri="{FF2B5EF4-FFF2-40B4-BE49-F238E27FC236}">
                <a16:creationId xmlns:a16="http://schemas.microsoft.com/office/drawing/2014/main" id="{D2D2E2C9-22DB-453B-8E83-5AAD5D041F64}"/>
              </a:ext>
            </a:extLst>
          </p:cNvPr>
          <p:cNvSpPr>
            <a:spLocks noChangeArrowheads="1"/>
          </p:cNvSpPr>
          <p:nvPr/>
        </p:nvSpPr>
        <p:spPr bwMode="auto">
          <a:xfrm>
            <a:off x="457200" y="3473450"/>
            <a:ext cx="83058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7663" indent="-347663" eaLnBrk="0" hangingPunct="0">
              <a:defRPr>
                <a:solidFill>
                  <a:schemeClr val="tx1"/>
                </a:solidFill>
                <a:latin typeface="Arial" panose="020B0604020202020204" pitchFamily="34" charset="0"/>
              </a:defRPr>
            </a:lvl1pPr>
            <a:lvl2pPr marL="744538" indent="-282575" eaLnBrk="0" hangingPunct="0">
              <a:defRPr>
                <a:solidFill>
                  <a:schemeClr val="tx1"/>
                </a:solidFill>
                <a:latin typeface="Arial" panose="020B0604020202020204" pitchFamily="34" charset="0"/>
              </a:defRPr>
            </a:lvl2pPr>
            <a:lvl3pPr marL="1084263" indent="-225425"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5000"/>
              </a:lnSpc>
              <a:spcBef>
                <a:spcPct val="20000"/>
              </a:spcBef>
              <a:buFontTx/>
              <a:buBlip>
                <a:blip r:embed="rId7"/>
              </a:buBlip>
            </a:pPr>
            <a:r>
              <a:rPr lang="en-US" altLang="en-US" sz="2400"/>
              <a:t>Make a move once, then twice during dribble</a:t>
            </a:r>
          </a:p>
          <a:p>
            <a:pPr lvl="1" eaLnBrk="1" hangingPunct="1">
              <a:lnSpc>
                <a:spcPct val="85000"/>
              </a:lnSpc>
              <a:spcBef>
                <a:spcPct val="20000"/>
              </a:spcBef>
              <a:buFontTx/>
              <a:buBlip>
                <a:blip r:embed="rId8"/>
              </a:buBlip>
            </a:pPr>
            <a:r>
              <a:rPr lang="en-US" altLang="en-US" sz="2000">
                <a:cs typeface="Arial" panose="020B0604020202020204" pitchFamily="34" charset="0"/>
              </a:rPr>
              <a:t>Stop suddenly, with sole of foot, then start</a:t>
            </a:r>
          </a:p>
          <a:p>
            <a:pPr lvl="1" eaLnBrk="1" hangingPunct="1">
              <a:lnSpc>
                <a:spcPct val="85000"/>
              </a:lnSpc>
              <a:spcBef>
                <a:spcPct val="20000"/>
              </a:spcBef>
              <a:buFontTx/>
              <a:buBlip>
                <a:blip r:embed="rId8"/>
              </a:buBlip>
            </a:pPr>
            <a:r>
              <a:rPr lang="en-US" altLang="en-US" sz="2000"/>
              <a:t>360</a:t>
            </a:r>
            <a:r>
              <a:rPr lang="en-US" altLang="en-US" sz="2000">
                <a:cs typeface="Arial" panose="020B0604020202020204" pitchFamily="34" charset="0"/>
              </a:rPr>
              <a:t>° turn</a:t>
            </a:r>
          </a:p>
          <a:p>
            <a:pPr lvl="1" eaLnBrk="1" hangingPunct="1">
              <a:lnSpc>
                <a:spcPct val="85000"/>
              </a:lnSpc>
              <a:spcBef>
                <a:spcPct val="20000"/>
              </a:spcBef>
              <a:buFontTx/>
              <a:buBlip>
                <a:blip r:embed="rId8"/>
              </a:buBlip>
            </a:pPr>
            <a:r>
              <a:rPr lang="en-US" altLang="en-US" sz="2000">
                <a:cs typeface="Arial" panose="020B0604020202020204" pitchFamily="34" charset="0"/>
              </a:rPr>
              <a:t>Slow then suddenly change speed at cone or coach command</a:t>
            </a:r>
          </a:p>
          <a:p>
            <a:pPr eaLnBrk="1" hangingPunct="1">
              <a:lnSpc>
                <a:spcPct val="85000"/>
              </a:lnSpc>
              <a:spcBef>
                <a:spcPct val="20000"/>
              </a:spcBef>
              <a:buFontTx/>
              <a:buBlip>
                <a:blip r:embed="rId7"/>
              </a:buBlip>
            </a:pPr>
            <a:r>
              <a:rPr lang="en-US" altLang="en-US" sz="2400">
                <a:cs typeface="Arial" panose="020B0604020202020204" pitchFamily="34" charset="0"/>
              </a:rPr>
              <a:t>More advanced dribbling and moves</a:t>
            </a:r>
          </a:p>
          <a:p>
            <a:pPr lvl="1" eaLnBrk="1" hangingPunct="1">
              <a:lnSpc>
                <a:spcPct val="85000"/>
              </a:lnSpc>
              <a:spcBef>
                <a:spcPct val="20000"/>
              </a:spcBef>
              <a:buFontTx/>
              <a:buBlip>
                <a:blip r:embed="rId8"/>
              </a:buBlip>
            </a:pPr>
            <a:r>
              <a:rPr lang="en-US" altLang="en-US" sz="2000"/>
              <a:t>Dribble with sole of foot</a:t>
            </a:r>
          </a:p>
          <a:p>
            <a:pPr lvl="2" eaLnBrk="1" hangingPunct="1">
              <a:lnSpc>
                <a:spcPct val="85000"/>
              </a:lnSpc>
              <a:spcBef>
                <a:spcPct val="20000"/>
              </a:spcBef>
              <a:buFontTx/>
              <a:buBlip>
                <a:blip r:embed="rId9"/>
              </a:buBlip>
            </a:pPr>
            <a:r>
              <a:rPr lang="en-US" altLang="en-US"/>
              <a:t>Plant foot pointed in direction of dribble</a:t>
            </a:r>
          </a:p>
          <a:p>
            <a:pPr lvl="2" eaLnBrk="1" hangingPunct="1">
              <a:lnSpc>
                <a:spcPct val="85000"/>
              </a:lnSpc>
              <a:spcBef>
                <a:spcPct val="20000"/>
              </a:spcBef>
              <a:buFontTx/>
              <a:buBlip>
                <a:blip r:embed="rId9"/>
              </a:buBlip>
            </a:pPr>
            <a:r>
              <a:rPr lang="en-US" altLang="en-US"/>
              <a:t>Dribbling foot points out when rolling ball but otherwise run normally</a:t>
            </a:r>
          </a:p>
          <a:p>
            <a:pPr lvl="2" eaLnBrk="1" hangingPunct="1">
              <a:lnSpc>
                <a:spcPct val="85000"/>
              </a:lnSpc>
              <a:spcBef>
                <a:spcPct val="20000"/>
              </a:spcBef>
              <a:buFontTx/>
              <a:buBlip>
                <a:blip r:embed="rId9"/>
              </a:buBlip>
            </a:pPr>
            <a:r>
              <a:rPr lang="en-US" altLang="en-US"/>
              <a:t>Keep ball behind body</a:t>
            </a:r>
          </a:p>
          <a:p>
            <a:pPr lvl="1" eaLnBrk="1" hangingPunct="1">
              <a:lnSpc>
                <a:spcPct val="85000"/>
              </a:lnSpc>
              <a:spcBef>
                <a:spcPct val="20000"/>
              </a:spcBef>
              <a:buFontTx/>
              <a:buBlip>
                <a:blip r:embed="rId8"/>
              </a:buBlip>
            </a:pPr>
            <a:r>
              <a:rPr lang="en-US" altLang="en-US" sz="2000"/>
              <a:t>Step over, scissors, helicopter turns – get help on how to teach</a:t>
            </a:r>
          </a:p>
        </p:txBody>
      </p:sp>
      <p:sp>
        <p:nvSpPr>
          <p:cNvPr id="39951" name="Line 39">
            <a:extLst>
              <a:ext uri="{FF2B5EF4-FFF2-40B4-BE49-F238E27FC236}">
                <a16:creationId xmlns:a16="http://schemas.microsoft.com/office/drawing/2014/main" id="{7A051CF3-B38B-457A-9789-37F2E134B4DE}"/>
              </a:ext>
            </a:extLst>
          </p:cNvPr>
          <p:cNvSpPr>
            <a:spLocks noChangeShapeType="1"/>
          </p:cNvSpPr>
          <p:nvPr/>
        </p:nvSpPr>
        <p:spPr bwMode="auto">
          <a:xfrm flipV="1">
            <a:off x="1447800" y="1981200"/>
            <a:ext cx="152400" cy="1524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2" name="Line 40">
            <a:extLst>
              <a:ext uri="{FF2B5EF4-FFF2-40B4-BE49-F238E27FC236}">
                <a16:creationId xmlns:a16="http://schemas.microsoft.com/office/drawing/2014/main" id="{6FA88E65-D6B7-49DF-B951-050BA1A21DF6}"/>
              </a:ext>
            </a:extLst>
          </p:cNvPr>
          <p:cNvSpPr>
            <a:spLocks noChangeShapeType="1"/>
          </p:cNvSpPr>
          <p:nvPr/>
        </p:nvSpPr>
        <p:spPr bwMode="auto">
          <a:xfrm flipH="1" flipV="1">
            <a:off x="3200400" y="1981200"/>
            <a:ext cx="152400" cy="152400"/>
          </a:xfrm>
          <a:prstGeom prst="line">
            <a:avLst/>
          </a:prstGeom>
          <a:noFill/>
          <a:ln w="9525">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3" name="Line 41">
            <a:extLst>
              <a:ext uri="{FF2B5EF4-FFF2-40B4-BE49-F238E27FC236}">
                <a16:creationId xmlns:a16="http://schemas.microsoft.com/office/drawing/2014/main" id="{6EA6C47E-ADEB-4EF2-9777-7C7369C1DADC}"/>
              </a:ext>
            </a:extLst>
          </p:cNvPr>
          <p:cNvSpPr>
            <a:spLocks noChangeShapeType="1"/>
          </p:cNvSpPr>
          <p:nvPr/>
        </p:nvSpPr>
        <p:spPr bwMode="auto">
          <a:xfrm flipH="1" flipV="1">
            <a:off x="5029200" y="1981200"/>
            <a:ext cx="152400" cy="152400"/>
          </a:xfrm>
          <a:prstGeom prst="line">
            <a:avLst/>
          </a:prstGeom>
          <a:noFill/>
          <a:ln w="952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4" name="Line 42">
            <a:extLst>
              <a:ext uri="{FF2B5EF4-FFF2-40B4-BE49-F238E27FC236}">
                <a16:creationId xmlns:a16="http://schemas.microsoft.com/office/drawing/2014/main" id="{1B1C0140-011B-47BE-9E6C-19E3E7F42AEB}"/>
              </a:ext>
            </a:extLst>
          </p:cNvPr>
          <p:cNvSpPr>
            <a:spLocks noChangeShapeType="1"/>
          </p:cNvSpPr>
          <p:nvPr/>
        </p:nvSpPr>
        <p:spPr bwMode="auto">
          <a:xfrm flipV="1">
            <a:off x="6705600" y="1981200"/>
            <a:ext cx="152400" cy="152400"/>
          </a:xfrm>
          <a:prstGeom prst="line">
            <a:avLst/>
          </a:prstGeom>
          <a:noFill/>
          <a:ln w="9525">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5" name="Text Box 44">
            <a:extLst>
              <a:ext uri="{FF2B5EF4-FFF2-40B4-BE49-F238E27FC236}">
                <a16:creationId xmlns:a16="http://schemas.microsoft.com/office/drawing/2014/main" id="{FA978B88-3E44-4C2F-B5CD-4CD8B1B7BD92}"/>
              </a:ext>
            </a:extLst>
          </p:cNvPr>
          <p:cNvSpPr txBox="1">
            <a:spLocks noChangeArrowheads="1"/>
          </p:cNvSpPr>
          <p:nvPr/>
        </p:nvSpPr>
        <p:spPr bwMode="auto">
          <a:xfrm>
            <a:off x="3124200" y="3124200"/>
            <a:ext cx="3048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900"/>
              <a:t>inside right</a:t>
            </a:r>
          </a:p>
        </p:txBody>
      </p:sp>
      <p:sp>
        <p:nvSpPr>
          <p:cNvPr id="39956" name="Text Box 45">
            <a:extLst>
              <a:ext uri="{FF2B5EF4-FFF2-40B4-BE49-F238E27FC236}">
                <a16:creationId xmlns:a16="http://schemas.microsoft.com/office/drawing/2014/main" id="{CEDAE40C-F303-41BE-B8BA-E30832B042A4}"/>
              </a:ext>
            </a:extLst>
          </p:cNvPr>
          <p:cNvSpPr txBox="1">
            <a:spLocks noChangeArrowheads="1"/>
          </p:cNvSpPr>
          <p:nvPr/>
        </p:nvSpPr>
        <p:spPr bwMode="auto">
          <a:xfrm>
            <a:off x="2514600" y="3124200"/>
            <a:ext cx="3810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900"/>
              <a:t>outside right</a:t>
            </a:r>
          </a:p>
        </p:txBody>
      </p:sp>
      <p:sp>
        <p:nvSpPr>
          <p:cNvPr id="39957" name="Text Box 46">
            <a:extLst>
              <a:ext uri="{FF2B5EF4-FFF2-40B4-BE49-F238E27FC236}">
                <a16:creationId xmlns:a16="http://schemas.microsoft.com/office/drawing/2014/main" id="{BC13FD2A-9BE7-42D2-B31D-A961BC862C5C}"/>
              </a:ext>
            </a:extLst>
          </p:cNvPr>
          <p:cNvSpPr txBox="1">
            <a:spLocks noChangeArrowheads="1"/>
          </p:cNvSpPr>
          <p:nvPr/>
        </p:nvSpPr>
        <p:spPr bwMode="auto">
          <a:xfrm>
            <a:off x="4343400" y="3124200"/>
            <a:ext cx="3810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900"/>
              <a:t>outside left</a:t>
            </a:r>
          </a:p>
        </p:txBody>
      </p:sp>
      <p:sp>
        <p:nvSpPr>
          <p:cNvPr id="39958" name="Text Box 47">
            <a:extLst>
              <a:ext uri="{FF2B5EF4-FFF2-40B4-BE49-F238E27FC236}">
                <a16:creationId xmlns:a16="http://schemas.microsoft.com/office/drawing/2014/main" id="{736DFE03-4443-4B64-A15F-A6C5814263EA}"/>
              </a:ext>
            </a:extLst>
          </p:cNvPr>
          <p:cNvSpPr txBox="1">
            <a:spLocks noChangeArrowheads="1"/>
          </p:cNvSpPr>
          <p:nvPr/>
        </p:nvSpPr>
        <p:spPr bwMode="auto">
          <a:xfrm>
            <a:off x="5943600" y="3124200"/>
            <a:ext cx="3810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900"/>
              <a:t>inside left</a:t>
            </a:r>
          </a:p>
        </p:txBody>
      </p:sp>
      <p:sp>
        <p:nvSpPr>
          <p:cNvPr id="39959" name="Rectangle 3">
            <a:extLst>
              <a:ext uri="{FF2B5EF4-FFF2-40B4-BE49-F238E27FC236}">
                <a16:creationId xmlns:a16="http://schemas.microsoft.com/office/drawing/2014/main" id="{E75692A8-A7A8-4D5F-B1C4-2563BFE23C86}"/>
              </a:ext>
            </a:extLst>
          </p:cNvPr>
          <p:cNvSpPr>
            <a:spLocks noGrp="1" noChangeArrowheads="1"/>
          </p:cNvSpPr>
          <p:nvPr>
            <p:ph type="body" idx="1"/>
          </p:nvPr>
        </p:nvSpPr>
        <p:spPr>
          <a:xfrm>
            <a:off x="457200" y="914400"/>
            <a:ext cx="6629400" cy="1676400"/>
          </a:xfrm>
          <a:noFill/>
        </p:spPr>
        <p:txBody>
          <a:bodyPr tIns="0" bIns="0"/>
          <a:lstStyle/>
          <a:p>
            <a:pPr eaLnBrk="1" hangingPunct="1">
              <a:lnSpc>
                <a:spcPct val="90000"/>
              </a:lnSpc>
              <a:spcBef>
                <a:spcPct val="10000"/>
              </a:spcBef>
            </a:pPr>
            <a:r>
              <a:rPr lang="en-US" altLang="en-US"/>
              <a:t>Run goal line to halfway line; then back; use right foot, then left only, then alternate</a:t>
            </a:r>
          </a:p>
          <a:p>
            <a:pPr eaLnBrk="1" hangingPunct="1">
              <a:lnSpc>
                <a:spcPct val="90000"/>
              </a:lnSpc>
              <a:spcBef>
                <a:spcPct val="10000"/>
              </a:spcBef>
            </a:pPr>
            <a:r>
              <a:rPr lang="en-US" altLang="en-US"/>
              <a:t>Run </a:t>
            </a:r>
            <a:r>
              <a:rPr lang="en-US" altLang="en-US" u="sng"/>
              <a:t>straight</a:t>
            </a:r>
            <a:r>
              <a:rPr lang="en-US" altLang="en-US"/>
              <a:t> touching ball in this order: outside right  , inside right  , outside left  , inside left   – </a:t>
            </a:r>
            <a:r>
              <a:rPr lang="en-US" altLang="en-US" u="sng"/>
              <a:t>soft</a:t>
            </a:r>
            <a:r>
              <a:rPr lang="en-US" altLang="en-US"/>
              <a:t> touches, keep ball close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a:extLst>
              <a:ext uri="{FF2B5EF4-FFF2-40B4-BE49-F238E27FC236}">
                <a16:creationId xmlns:a16="http://schemas.microsoft.com/office/drawing/2014/main" id="{B909CEE4-E608-4851-A095-DF8574F5865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40963" name="Slide Number Placeholder 4">
            <a:extLst>
              <a:ext uri="{FF2B5EF4-FFF2-40B4-BE49-F238E27FC236}">
                <a16:creationId xmlns:a16="http://schemas.microsoft.com/office/drawing/2014/main" id="{26FAC104-D99A-44E7-99E8-3197C29FEAA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D8C849-D630-45B3-B8E1-C66BF4576E11}" type="slidenum">
              <a:rPr lang="en-US" altLang="en-US"/>
              <a:pPr eaLnBrk="1" hangingPunct="1"/>
              <a:t>39</a:t>
            </a:fld>
            <a:endParaRPr lang="en-US" altLang="en-US"/>
          </a:p>
        </p:txBody>
      </p:sp>
      <p:sp>
        <p:nvSpPr>
          <p:cNvPr id="40964" name="Rectangle 2">
            <a:extLst>
              <a:ext uri="{FF2B5EF4-FFF2-40B4-BE49-F238E27FC236}">
                <a16:creationId xmlns:a16="http://schemas.microsoft.com/office/drawing/2014/main" id="{461DBBD5-6B91-4998-B6E1-05365E980B62}"/>
              </a:ext>
            </a:extLst>
          </p:cNvPr>
          <p:cNvSpPr>
            <a:spLocks noGrp="1" noChangeArrowheads="1"/>
          </p:cNvSpPr>
          <p:nvPr>
            <p:ph type="title"/>
          </p:nvPr>
        </p:nvSpPr>
        <p:spPr/>
        <p:txBody>
          <a:bodyPr/>
          <a:lstStyle/>
          <a:p>
            <a:pPr eaLnBrk="1" hangingPunct="1"/>
            <a:r>
              <a:rPr lang="en-US" altLang="en-US"/>
              <a:t>	Dribbling and Turning Drills	Week 6</a:t>
            </a:r>
          </a:p>
        </p:txBody>
      </p:sp>
      <p:sp>
        <p:nvSpPr>
          <p:cNvPr id="40965" name="Rectangle 3">
            <a:extLst>
              <a:ext uri="{FF2B5EF4-FFF2-40B4-BE49-F238E27FC236}">
                <a16:creationId xmlns:a16="http://schemas.microsoft.com/office/drawing/2014/main" id="{69A10AD1-6C31-4891-AA45-BA07A864C766}"/>
              </a:ext>
            </a:extLst>
          </p:cNvPr>
          <p:cNvSpPr>
            <a:spLocks noGrp="1" noChangeArrowheads="1"/>
          </p:cNvSpPr>
          <p:nvPr>
            <p:ph type="body" idx="1"/>
          </p:nvPr>
        </p:nvSpPr>
        <p:spPr>
          <a:xfrm>
            <a:off x="457200" y="838200"/>
            <a:ext cx="5791200" cy="5715000"/>
          </a:xfrm>
        </p:spPr>
        <p:txBody>
          <a:bodyPr/>
          <a:lstStyle/>
          <a:p>
            <a:pPr eaLnBrk="1" hangingPunct="1">
              <a:lnSpc>
                <a:spcPct val="90000"/>
              </a:lnSpc>
            </a:pPr>
            <a:r>
              <a:rPr lang="en-US" altLang="en-US"/>
              <a:t>#1 Dribbles and turns</a:t>
            </a:r>
          </a:p>
          <a:p>
            <a:pPr lvl="1" eaLnBrk="1" hangingPunct="1">
              <a:lnSpc>
                <a:spcPct val="90000"/>
              </a:lnSpc>
            </a:pPr>
            <a:r>
              <a:rPr lang="en-US" altLang="en-US"/>
              <a:t>1 red, 1 blue; each stays on own side</a:t>
            </a:r>
          </a:p>
          <a:p>
            <a:pPr lvl="1" eaLnBrk="1" hangingPunct="1">
              <a:lnSpc>
                <a:spcPct val="90000"/>
              </a:lnSpc>
            </a:pPr>
            <a:r>
              <a:rPr lang="en-US" altLang="en-US"/>
              <a:t>Blue dribbles R to L, then does outside cut</a:t>
            </a:r>
          </a:p>
          <a:p>
            <a:pPr lvl="1" eaLnBrk="1" hangingPunct="1">
              <a:lnSpc>
                <a:spcPct val="90000"/>
              </a:lnSpc>
            </a:pPr>
            <a:r>
              <a:rPr lang="en-US" altLang="en-US"/>
              <a:t>Blue dribbles L to R, then does inside cut</a:t>
            </a:r>
          </a:p>
          <a:p>
            <a:pPr lvl="1" eaLnBrk="1" hangingPunct="1">
              <a:lnSpc>
                <a:spcPct val="90000"/>
              </a:lnSpc>
            </a:pPr>
            <a:r>
              <a:rPr lang="en-US" altLang="en-US"/>
              <a:t>Red shadows blue</a:t>
            </a:r>
          </a:p>
          <a:p>
            <a:pPr lvl="1" eaLnBrk="1" hangingPunct="1">
              <a:lnSpc>
                <a:spcPct val="90000"/>
              </a:lnSpc>
            </a:pPr>
            <a:r>
              <a:rPr lang="en-US" altLang="en-US"/>
              <a:t>Coaching point:  Blue shields ball with body</a:t>
            </a:r>
          </a:p>
          <a:p>
            <a:pPr lvl="1" eaLnBrk="1" hangingPunct="1">
              <a:lnSpc>
                <a:spcPct val="90000"/>
              </a:lnSpc>
            </a:pPr>
            <a:r>
              <a:rPr lang="en-US" altLang="en-US"/>
              <a:t>Progression: Sudden stops and changes of direction; rollback turns, hook turns</a:t>
            </a:r>
          </a:p>
          <a:p>
            <a:pPr eaLnBrk="1" hangingPunct="1">
              <a:lnSpc>
                <a:spcPct val="90000"/>
              </a:lnSpc>
            </a:pPr>
            <a:r>
              <a:rPr lang="en-US" altLang="en-US"/>
              <a:t>#2 Dribbles, turns and scores</a:t>
            </a:r>
          </a:p>
          <a:p>
            <a:pPr lvl="1" eaLnBrk="1" hangingPunct="1">
              <a:lnSpc>
                <a:spcPct val="90000"/>
              </a:lnSpc>
            </a:pPr>
            <a:r>
              <a:rPr lang="en-US" altLang="en-US"/>
              <a:t>1 red, 1 blue at a time</a:t>
            </a:r>
          </a:p>
          <a:p>
            <a:pPr lvl="1" eaLnBrk="1" hangingPunct="1">
              <a:lnSpc>
                <a:spcPct val="90000"/>
              </a:lnSpc>
            </a:pPr>
            <a:r>
              <a:rPr lang="en-US" altLang="en-US"/>
              <a:t>Coach feeds ball into middle</a:t>
            </a:r>
          </a:p>
          <a:p>
            <a:pPr lvl="1" eaLnBrk="1" hangingPunct="1">
              <a:lnSpc>
                <a:spcPct val="90000"/>
              </a:lnSpc>
            </a:pPr>
            <a:r>
              <a:rPr lang="en-US" altLang="en-US"/>
              <a:t>Whoever gets ball can score in either goal </a:t>
            </a:r>
            <a:r>
              <a:rPr lang="en-US" altLang="en-US" u="sng"/>
              <a:t>from outside</a:t>
            </a:r>
          </a:p>
          <a:p>
            <a:pPr lvl="1" eaLnBrk="1" hangingPunct="1">
              <a:lnSpc>
                <a:spcPct val="90000"/>
              </a:lnSpc>
            </a:pPr>
            <a:r>
              <a:rPr lang="en-US" altLang="en-US"/>
              <a:t>Encourage changing direction</a:t>
            </a:r>
          </a:p>
          <a:p>
            <a:pPr lvl="1" eaLnBrk="1" hangingPunct="1">
              <a:lnSpc>
                <a:spcPct val="90000"/>
              </a:lnSpc>
            </a:pPr>
            <a:r>
              <a:rPr lang="en-US" altLang="en-US"/>
              <a:t>Max 45 seconds, then next group goes</a:t>
            </a:r>
          </a:p>
          <a:p>
            <a:pPr lvl="1" eaLnBrk="1" hangingPunct="1">
              <a:lnSpc>
                <a:spcPct val="90000"/>
              </a:lnSpc>
            </a:pPr>
            <a:r>
              <a:rPr lang="en-US" altLang="en-US"/>
              <a:t>Progressions: 2 v 2; then add 2 more goals, then 3 v 3</a:t>
            </a:r>
          </a:p>
        </p:txBody>
      </p:sp>
      <p:grpSp>
        <p:nvGrpSpPr>
          <p:cNvPr id="40966" name="Group 119">
            <a:extLst>
              <a:ext uri="{FF2B5EF4-FFF2-40B4-BE49-F238E27FC236}">
                <a16:creationId xmlns:a16="http://schemas.microsoft.com/office/drawing/2014/main" id="{197CC693-E930-42FE-A9B9-6B620A4DDA10}"/>
              </a:ext>
            </a:extLst>
          </p:cNvPr>
          <p:cNvGrpSpPr>
            <a:grpSpLocks/>
          </p:cNvGrpSpPr>
          <p:nvPr/>
        </p:nvGrpSpPr>
        <p:grpSpPr bwMode="auto">
          <a:xfrm>
            <a:off x="5562600" y="3962400"/>
            <a:ext cx="3455988" cy="1981200"/>
            <a:chOff x="3456" y="2304"/>
            <a:chExt cx="2177" cy="1248"/>
          </a:xfrm>
        </p:grpSpPr>
        <p:sp>
          <p:nvSpPr>
            <p:cNvPr id="40978" name="Rectangle 4">
              <a:extLst>
                <a:ext uri="{FF2B5EF4-FFF2-40B4-BE49-F238E27FC236}">
                  <a16:creationId xmlns:a16="http://schemas.microsoft.com/office/drawing/2014/main" id="{7B81BF19-A628-49AC-97C8-9A99F1ECD786}"/>
                </a:ext>
              </a:extLst>
            </p:cNvPr>
            <p:cNvSpPr>
              <a:spLocks noChangeArrowheads="1"/>
            </p:cNvSpPr>
            <p:nvPr/>
          </p:nvSpPr>
          <p:spPr bwMode="auto">
            <a:xfrm>
              <a:off x="3857" y="2304"/>
              <a:ext cx="1440" cy="1248"/>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0979" name="Rectangle 7" descr="Dotted grid">
              <a:extLst>
                <a:ext uri="{FF2B5EF4-FFF2-40B4-BE49-F238E27FC236}">
                  <a16:creationId xmlns:a16="http://schemas.microsoft.com/office/drawing/2014/main" id="{1A26343D-9D98-4039-8CEF-22B2A56BB20D}"/>
                </a:ext>
              </a:extLst>
            </p:cNvPr>
            <p:cNvSpPr>
              <a:spLocks noChangeArrowheads="1"/>
            </p:cNvSpPr>
            <p:nvPr/>
          </p:nvSpPr>
          <p:spPr bwMode="auto">
            <a:xfrm>
              <a:off x="4500" y="2451"/>
              <a:ext cx="144" cy="48"/>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40980" name="Picture 8" descr="ball_sml_ph">
              <a:extLst>
                <a:ext uri="{FF2B5EF4-FFF2-40B4-BE49-F238E27FC236}">
                  <a16:creationId xmlns:a16="http://schemas.microsoft.com/office/drawing/2014/main" id="{58EAD886-156B-4AC2-AF0E-7B4661A5E8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9" y="2931"/>
              <a:ext cx="96"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1" name="Rectangle 9" descr="Dotted grid">
              <a:extLst>
                <a:ext uri="{FF2B5EF4-FFF2-40B4-BE49-F238E27FC236}">
                  <a16:creationId xmlns:a16="http://schemas.microsoft.com/office/drawing/2014/main" id="{9EA9D1CC-BF01-45CA-BDD3-82EA58F38926}"/>
                </a:ext>
              </a:extLst>
            </p:cNvPr>
            <p:cNvSpPr>
              <a:spLocks noChangeArrowheads="1"/>
            </p:cNvSpPr>
            <p:nvPr/>
          </p:nvSpPr>
          <p:spPr bwMode="auto">
            <a:xfrm>
              <a:off x="4500" y="3360"/>
              <a:ext cx="144" cy="48"/>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40982" name="Group 109">
              <a:extLst>
                <a:ext uri="{FF2B5EF4-FFF2-40B4-BE49-F238E27FC236}">
                  <a16:creationId xmlns:a16="http://schemas.microsoft.com/office/drawing/2014/main" id="{EBC58CB0-65F9-4BE5-99B1-269A8FF48524}"/>
                </a:ext>
              </a:extLst>
            </p:cNvPr>
            <p:cNvGrpSpPr>
              <a:grpSpLocks/>
            </p:cNvGrpSpPr>
            <p:nvPr/>
          </p:nvGrpSpPr>
          <p:grpSpPr bwMode="auto">
            <a:xfrm>
              <a:off x="5184" y="2832"/>
              <a:ext cx="449" cy="335"/>
              <a:chOff x="5184" y="2832"/>
              <a:chExt cx="449" cy="335"/>
            </a:xfrm>
          </p:grpSpPr>
          <p:pic>
            <p:nvPicPr>
              <p:cNvPr id="41002" name="Picture 23" descr="player_blue_white_bg_19620">
                <a:extLst>
                  <a:ext uri="{FF2B5EF4-FFF2-40B4-BE49-F238E27FC236}">
                    <a16:creationId xmlns:a16="http://schemas.microsoft.com/office/drawing/2014/main" id="{43E3E894-E10A-4873-BA33-33D91A576D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4" y="2832"/>
                <a:ext cx="16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3" name="Picture 24" descr="player_blue_white_bg_19620">
                <a:extLst>
                  <a:ext uri="{FF2B5EF4-FFF2-40B4-BE49-F238E27FC236}">
                    <a16:creationId xmlns:a16="http://schemas.microsoft.com/office/drawing/2014/main" id="{3B66A27E-E57C-4103-89E0-56929854AF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 y="2880"/>
                <a:ext cx="16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4" name="Picture 27" descr="player_blue_white_bg_19620">
                <a:extLst>
                  <a:ext uri="{FF2B5EF4-FFF2-40B4-BE49-F238E27FC236}">
                    <a16:creationId xmlns:a16="http://schemas.microsoft.com/office/drawing/2014/main" id="{7DE85429-2662-4140-A7D0-1AE7BC7822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6" y="2928"/>
                <a:ext cx="16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5" name="Picture 28" descr="player_blue_white_bg_19620">
                <a:extLst>
                  <a:ext uri="{FF2B5EF4-FFF2-40B4-BE49-F238E27FC236}">
                    <a16:creationId xmlns:a16="http://schemas.microsoft.com/office/drawing/2014/main" id="{DD118B85-DBE1-4D73-817B-9701335B0B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2" y="2976"/>
                <a:ext cx="16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0983" name="Group 108">
              <a:extLst>
                <a:ext uri="{FF2B5EF4-FFF2-40B4-BE49-F238E27FC236}">
                  <a16:creationId xmlns:a16="http://schemas.microsoft.com/office/drawing/2014/main" id="{F5CEAF5F-379B-405C-84ED-13BC61E6D146}"/>
                </a:ext>
              </a:extLst>
            </p:cNvPr>
            <p:cNvGrpSpPr>
              <a:grpSpLocks/>
            </p:cNvGrpSpPr>
            <p:nvPr/>
          </p:nvGrpSpPr>
          <p:grpSpPr bwMode="auto">
            <a:xfrm>
              <a:off x="3456" y="2832"/>
              <a:ext cx="497" cy="336"/>
              <a:chOff x="3456" y="2832"/>
              <a:chExt cx="497" cy="336"/>
            </a:xfrm>
          </p:grpSpPr>
          <p:pic>
            <p:nvPicPr>
              <p:cNvPr id="40998" name="Picture 30" descr="player_red_white_bg_20895">
                <a:extLst>
                  <a:ext uri="{FF2B5EF4-FFF2-40B4-BE49-F238E27FC236}">
                    <a16:creationId xmlns:a16="http://schemas.microsoft.com/office/drawing/2014/main" id="{A28025E5-97CD-4BC3-B25A-53240BF01B0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 y="2977"/>
                <a:ext cx="16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9" name="Picture 35" descr="player_red_white_bg_20895">
                <a:extLst>
                  <a:ext uri="{FF2B5EF4-FFF2-40B4-BE49-F238E27FC236}">
                    <a16:creationId xmlns:a16="http://schemas.microsoft.com/office/drawing/2014/main" id="{B8B648FC-3C7A-43EA-BB87-A5BFACFDE6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 y="2832"/>
                <a:ext cx="16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0" name="Picture 36" descr="player_red_white_bg_20895">
                <a:extLst>
                  <a:ext uri="{FF2B5EF4-FFF2-40B4-BE49-F238E27FC236}">
                    <a16:creationId xmlns:a16="http://schemas.microsoft.com/office/drawing/2014/main" id="{FE405377-708D-4200-8880-ED5837FC87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2" y="2929"/>
                <a:ext cx="16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1" name="Picture 37" descr="player_red_white_bg_20895">
                <a:extLst>
                  <a:ext uri="{FF2B5EF4-FFF2-40B4-BE49-F238E27FC236}">
                    <a16:creationId xmlns:a16="http://schemas.microsoft.com/office/drawing/2014/main" id="{5B43D359-01AE-4E45-98BB-7E8A56B8CE2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9" y="2881"/>
                <a:ext cx="16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984" name="Freeform 38">
              <a:extLst>
                <a:ext uri="{FF2B5EF4-FFF2-40B4-BE49-F238E27FC236}">
                  <a16:creationId xmlns:a16="http://schemas.microsoft.com/office/drawing/2014/main" id="{E6F52BF9-1462-4F6E-AE8C-CE9C00A63743}"/>
                </a:ext>
              </a:extLst>
            </p:cNvPr>
            <p:cNvSpPr>
              <a:spLocks/>
            </p:cNvSpPr>
            <p:nvPr/>
          </p:nvSpPr>
          <p:spPr bwMode="auto">
            <a:xfrm>
              <a:off x="4289" y="2336"/>
              <a:ext cx="288" cy="160"/>
            </a:xfrm>
            <a:custGeom>
              <a:avLst/>
              <a:gdLst>
                <a:gd name="T0" fmla="*/ 6 w 392"/>
                <a:gd name="T1" fmla="*/ 160 h 160"/>
                <a:gd name="T2" fmla="*/ 6 w 392"/>
                <a:gd name="T3" fmla="*/ 112 h 160"/>
                <a:gd name="T4" fmla="*/ 41 w 392"/>
                <a:gd name="T5" fmla="*/ 64 h 160"/>
                <a:gd name="T6" fmla="*/ 112 w 392"/>
                <a:gd name="T7" fmla="*/ 16 h 160"/>
                <a:gd name="T8" fmla="*/ 217 w 392"/>
                <a:gd name="T9" fmla="*/ 16 h 160"/>
                <a:gd name="T10" fmla="*/ 288 w 392"/>
                <a:gd name="T11" fmla="*/ 112 h 160"/>
                <a:gd name="T12" fmla="*/ 0 60000 65536"/>
                <a:gd name="T13" fmla="*/ 0 60000 65536"/>
                <a:gd name="T14" fmla="*/ 0 60000 65536"/>
                <a:gd name="T15" fmla="*/ 0 60000 65536"/>
                <a:gd name="T16" fmla="*/ 0 60000 65536"/>
                <a:gd name="T17" fmla="*/ 0 60000 65536"/>
                <a:gd name="T18" fmla="*/ 0 w 392"/>
                <a:gd name="T19" fmla="*/ 0 h 160"/>
                <a:gd name="T20" fmla="*/ 392 w 392"/>
                <a:gd name="T21" fmla="*/ 160 h 160"/>
              </a:gdLst>
              <a:ahLst/>
              <a:cxnLst>
                <a:cxn ang="T12">
                  <a:pos x="T0" y="T1"/>
                </a:cxn>
                <a:cxn ang="T13">
                  <a:pos x="T2" y="T3"/>
                </a:cxn>
                <a:cxn ang="T14">
                  <a:pos x="T4" y="T5"/>
                </a:cxn>
                <a:cxn ang="T15">
                  <a:pos x="T6" y="T7"/>
                </a:cxn>
                <a:cxn ang="T16">
                  <a:pos x="T8" y="T9"/>
                </a:cxn>
                <a:cxn ang="T17">
                  <a:pos x="T10" y="T11"/>
                </a:cxn>
              </a:cxnLst>
              <a:rect l="T18" t="T19" r="T20" b="T21"/>
              <a:pathLst>
                <a:path w="392" h="160">
                  <a:moveTo>
                    <a:pt x="8" y="160"/>
                  </a:moveTo>
                  <a:cubicBezTo>
                    <a:pt x="4" y="144"/>
                    <a:pt x="0" y="128"/>
                    <a:pt x="8" y="112"/>
                  </a:cubicBezTo>
                  <a:cubicBezTo>
                    <a:pt x="16" y="96"/>
                    <a:pt x="32" y="80"/>
                    <a:pt x="56" y="64"/>
                  </a:cubicBezTo>
                  <a:cubicBezTo>
                    <a:pt x="80" y="48"/>
                    <a:pt x="112" y="24"/>
                    <a:pt x="152" y="16"/>
                  </a:cubicBezTo>
                  <a:cubicBezTo>
                    <a:pt x="192" y="8"/>
                    <a:pt x="256" y="0"/>
                    <a:pt x="296" y="16"/>
                  </a:cubicBezTo>
                  <a:cubicBezTo>
                    <a:pt x="336" y="32"/>
                    <a:pt x="376" y="96"/>
                    <a:pt x="392" y="112"/>
                  </a:cubicBezTo>
                </a:path>
              </a:pathLst>
            </a:custGeom>
            <a:noFill/>
            <a:ln w="15875">
              <a:solidFill>
                <a:schemeClr val="tx1"/>
              </a:solidFill>
              <a:round/>
              <a:headEnd/>
              <a:tailEnd type="arrow" w="lg"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985" name="Freeform 39">
              <a:extLst>
                <a:ext uri="{FF2B5EF4-FFF2-40B4-BE49-F238E27FC236}">
                  <a16:creationId xmlns:a16="http://schemas.microsoft.com/office/drawing/2014/main" id="{BEFBAC71-9371-4D8E-8EAC-26582B470F5A}"/>
                </a:ext>
              </a:extLst>
            </p:cNvPr>
            <p:cNvSpPr>
              <a:spLocks/>
            </p:cNvSpPr>
            <p:nvPr/>
          </p:nvSpPr>
          <p:spPr bwMode="auto">
            <a:xfrm rot="10800000">
              <a:off x="4577" y="3344"/>
              <a:ext cx="288" cy="160"/>
            </a:xfrm>
            <a:custGeom>
              <a:avLst/>
              <a:gdLst>
                <a:gd name="T0" fmla="*/ 6 w 392"/>
                <a:gd name="T1" fmla="*/ 160 h 160"/>
                <a:gd name="T2" fmla="*/ 6 w 392"/>
                <a:gd name="T3" fmla="*/ 112 h 160"/>
                <a:gd name="T4" fmla="*/ 41 w 392"/>
                <a:gd name="T5" fmla="*/ 64 h 160"/>
                <a:gd name="T6" fmla="*/ 112 w 392"/>
                <a:gd name="T7" fmla="*/ 16 h 160"/>
                <a:gd name="T8" fmla="*/ 217 w 392"/>
                <a:gd name="T9" fmla="*/ 16 h 160"/>
                <a:gd name="T10" fmla="*/ 288 w 392"/>
                <a:gd name="T11" fmla="*/ 112 h 160"/>
                <a:gd name="T12" fmla="*/ 0 60000 65536"/>
                <a:gd name="T13" fmla="*/ 0 60000 65536"/>
                <a:gd name="T14" fmla="*/ 0 60000 65536"/>
                <a:gd name="T15" fmla="*/ 0 60000 65536"/>
                <a:gd name="T16" fmla="*/ 0 60000 65536"/>
                <a:gd name="T17" fmla="*/ 0 60000 65536"/>
                <a:gd name="T18" fmla="*/ 0 w 392"/>
                <a:gd name="T19" fmla="*/ 0 h 160"/>
                <a:gd name="T20" fmla="*/ 392 w 392"/>
                <a:gd name="T21" fmla="*/ 160 h 160"/>
              </a:gdLst>
              <a:ahLst/>
              <a:cxnLst>
                <a:cxn ang="T12">
                  <a:pos x="T0" y="T1"/>
                </a:cxn>
                <a:cxn ang="T13">
                  <a:pos x="T2" y="T3"/>
                </a:cxn>
                <a:cxn ang="T14">
                  <a:pos x="T4" y="T5"/>
                </a:cxn>
                <a:cxn ang="T15">
                  <a:pos x="T6" y="T7"/>
                </a:cxn>
                <a:cxn ang="T16">
                  <a:pos x="T8" y="T9"/>
                </a:cxn>
                <a:cxn ang="T17">
                  <a:pos x="T10" y="T11"/>
                </a:cxn>
              </a:cxnLst>
              <a:rect l="T18" t="T19" r="T20" b="T21"/>
              <a:pathLst>
                <a:path w="392" h="160">
                  <a:moveTo>
                    <a:pt x="8" y="160"/>
                  </a:moveTo>
                  <a:cubicBezTo>
                    <a:pt x="4" y="144"/>
                    <a:pt x="0" y="128"/>
                    <a:pt x="8" y="112"/>
                  </a:cubicBezTo>
                  <a:cubicBezTo>
                    <a:pt x="16" y="96"/>
                    <a:pt x="32" y="80"/>
                    <a:pt x="56" y="64"/>
                  </a:cubicBezTo>
                  <a:cubicBezTo>
                    <a:pt x="80" y="48"/>
                    <a:pt x="112" y="24"/>
                    <a:pt x="152" y="16"/>
                  </a:cubicBezTo>
                  <a:cubicBezTo>
                    <a:pt x="192" y="8"/>
                    <a:pt x="256" y="0"/>
                    <a:pt x="296" y="16"/>
                  </a:cubicBezTo>
                  <a:cubicBezTo>
                    <a:pt x="336" y="32"/>
                    <a:pt x="376" y="96"/>
                    <a:pt x="392" y="112"/>
                  </a:cubicBezTo>
                </a:path>
              </a:pathLst>
            </a:custGeom>
            <a:noFill/>
            <a:ln w="15875">
              <a:solidFill>
                <a:schemeClr val="tx1"/>
              </a:solidFill>
              <a:round/>
              <a:headEnd/>
              <a:tailEnd type="arrow" w="lg"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986" name="Text Box 53">
              <a:extLst>
                <a:ext uri="{FF2B5EF4-FFF2-40B4-BE49-F238E27FC236}">
                  <a16:creationId xmlns:a16="http://schemas.microsoft.com/office/drawing/2014/main" id="{C768A030-315E-4E73-856E-85184BD748A0}"/>
                </a:ext>
              </a:extLst>
            </p:cNvPr>
            <p:cNvSpPr txBox="1">
              <a:spLocks noChangeArrowheads="1"/>
            </p:cNvSpPr>
            <p:nvPr/>
          </p:nvSpPr>
          <p:spPr bwMode="auto">
            <a:xfrm>
              <a:off x="4625" y="2312"/>
              <a:ext cx="43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score this side only</a:t>
              </a:r>
            </a:p>
          </p:txBody>
        </p:sp>
        <p:sp>
          <p:nvSpPr>
            <p:cNvPr id="40987" name="Text Box 54">
              <a:extLst>
                <a:ext uri="{FF2B5EF4-FFF2-40B4-BE49-F238E27FC236}">
                  <a16:creationId xmlns:a16="http://schemas.microsoft.com/office/drawing/2014/main" id="{2845F2D6-C2CF-4F67-9A94-1AFF0025F2B9}"/>
                </a:ext>
              </a:extLst>
            </p:cNvPr>
            <p:cNvSpPr txBox="1">
              <a:spLocks noChangeArrowheads="1"/>
            </p:cNvSpPr>
            <p:nvPr/>
          </p:nvSpPr>
          <p:spPr bwMode="auto">
            <a:xfrm>
              <a:off x="4049" y="3312"/>
              <a:ext cx="43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score this side only</a:t>
              </a:r>
            </a:p>
          </p:txBody>
        </p:sp>
        <p:sp>
          <p:nvSpPr>
            <p:cNvPr id="40988" name="Text Box 56">
              <a:extLst>
                <a:ext uri="{FF2B5EF4-FFF2-40B4-BE49-F238E27FC236}">
                  <a16:creationId xmlns:a16="http://schemas.microsoft.com/office/drawing/2014/main" id="{6914C770-6915-4ED2-BB49-132F49F622D8}"/>
                </a:ext>
              </a:extLst>
            </p:cNvPr>
            <p:cNvSpPr txBox="1">
              <a:spLocks noChangeArrowheads="1"/>
            </p:cNvSpPr>
            <p:nvPr/>
          </p:nvSpPr>
          <p:spPr bwMode="auto">
            <a:xfrm>
              <a:off x="3857" y="2406"/>
              <a:ext cx="43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900"/>
                <a:t>small goals max 3 yards</a:t>
              </a:r>
            </a:p>
          </p:txBody>
        </p:sp>
        <p:cxnSp>
          <p:nvCxnSpPr>
            <p:cNvPr id="40989" name="AutoShape 58">
              <a:extLst>
                <a:ext uri="{FF2B5EF4-FFF2-40B4-BE49-F238E27FC236}">
                  <a16:creationId xmlns:a16="http://schemas.microsoft.com/office/drawing/2014/main" id="{FA560225-74B2-43E0-AC55-BD89A2B0E307}"/>
                </a:ext>
              </a:extLst>
            </p:cNvPr>
            <p:cNvCxnSpPr>
              <a:cxnSpLocks noChangeShapeType="1"/>
              <a:stCxn id="40988" idx="3"/>
              <a:endCxn id="40979" idx="1"/>
            </p:cNvCxnSpPr>
            <p:nvPr/>
          </p:nvCxnSpPr>
          <p:spPr bwMode="auto">
            <a:xfrm>
              <a:off x="4289" y="2475"/>
              <a:ext cx="211"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40990" name="Group 107">
              <a:extLst>
                <a:ext uri="{FF2B5EF4-FFF2-40B4-BE49-F238E27FC236}">
                  <a16:creationId xmlns:a16="http://schemas.microsoft.com/office/drawing/2014/main" id="{ECACE5D0-1A0A-4A06-BEE6-C979B8891272}"/>
                </a:ext>
              </a:extLst>
            </p:cNvPr>
            <p:cNvGrpSpPr>
              <a:grpSpLocks/>
            </p:cNvGrpSpPr>
            <p:nvPr/>
          </p:nvGrpSpPr>
          <p:grpSpPr bwMode="auto">
            <a:xfrm>
              <a:off x="3857" y="2688"/>
              <a:ext cx="108" cy="413"/>
              <a:chOff x="3857" y="2688"/>
              <a:chExt cx="108" cy="413"/>
            </a:xfrm>
          </p:grpSpPr>
          <p:sp>
            <p:nvSpPr>
              <p:cNvPr id="40996" name="Rectangle 61">
                <a:extLst>
                  <a:ext uri="{FF2B5EF4-FFF2-40B4-BE49-F238E27FC236}">
                    <a16:creationId xmlns:a16="http://schemas.microsoft.com/office/drawing/2014/main" id="{70B3E50A-1348-444D-B7B1-C9A0B4F23B77}"/>
                  </a:ext>
                </a:extLst>
              </p:cNvPr>
              <p:cNvSpPr>
                <a:spLocks noChangeArrowheads="1"/>
              </p:cNvSpPr>
              <p:nvPr/>
            </p:nvSpPr>
            <p:spPr bwMode="auto">
              <a:xfrm>
                <a:off x="3857" y="2928"/>
                <a:ext cx="1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40997" name="Rectangle 62">
                <a:extLst>
                  <a:ext uri="{FF2B5EF4-FFF2-40B4-BE49-F238E27FC236}">
                    <a16:creationId xmlns:a16="http://schemas.microsoft.com/office/drawing/2014/main" id="{CCCB4E87-57CF-46B5-AC1C-F71854A1635B}"/>
                  </a:ext>
                </a:extLst>
              </p:cNvPr>
              <p:cNvSpPr>
                <a:spLocks noChangeArrowheads="1"/>
              </p:cNvSpPr>
              <p:nvPr/>
            </p:nvSpPr>
            <p:spPr bwMode="auto">
              <a:xfrm>
                <a:off x="3857" y="2688"/>
                <a:ext cx="1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grpSp>
        <p:grpSp>
          <p:nvGrpSpPr>
            <p:cNvPr id="40991" name="Group 106">
              <a:extLst>
                <a:ext uri="{FF2B5EF4-FFF2-40B4-BE49-F238E27FC236}">
                  <a16:creationId xmlns:a16="http://schemas.microsoft.com/office/drawing/2014/main" id="{8732E031-23B9-44EF-A441-F3AB4E68DED7}"/>
                </a:ext>
              </a:extLst>
            </p:cNvPr>
            <p:cNvGrpSpPr>
              <a:grpSpLocks/>
            </p:cNvGrpSpPr>
            <p:nvPr/>
          </p:nvGrpSpPr>
          <p:grpSpPr bwMode="auto">
            <a:xfrm>
              <a:off x="5189" y="2688"/>
              <a:ext cx="108" cy="413"/>
              <a:chOff x="5189" y="2688"/>
              <a:chExt cx="108" cy="413"/>
            </a:xfrm>
          </p:grpSpPr>
          <p:sp>
            <p:nvSpPr>
              <p:cNvPr id="40994" name="Rectangle 65">
                <a:extLst>
                  <a:ext uri="{FF2B5EF4-FFF2-40B4-BE49-F238E27FC236}">
                    <a16:creationId xmlns:a16="http://schemas.microsoft.com/office/drawing/2014/main" id="{B9AE3176-4DD1-4ED1-8FB0-6A185F8DE760}"/>
                  </a:ext>
                </a:extLst>
              </p:cNvPr>
              <p:cNvSpPr>
                <a:spLocks noChangeArrowheads="1"/>
              </p:cNvSpPr>
              <p:nvPr/>
            </p:nvSpPr>
            <p:spPr bwMode="auto">
              <a:xfrm>
                <a:off x="5189" y="2928"/>
                <a:ext cx="1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40995" name="Rectangle 66">
                <a:extLst>
                  <a:ext uri="{FF2B5EF4-FFF2-40B4-BE49-F238E27FC236}">
                    <a16:creationId xmlns:a16="http://schemas.microsoft.com/office/drawing/2014/main" id="{4C41D4DF-F503-49F0-B011-CDA58230E08A}"/>
                  </a:ext>
                </a:extLst>
              </p:cNvPr>
              <p:cNvSpPr>
                <a:spLocks noChangeArrowheads="1"/>
              </p:cNvSpPr>
              <p:nvPr/>
            </p:nvSpPr>
            <p:spPr bwMode="auto">
              <a:xfrm>
                <a:off x="5189" y="2688"/>
                <a:ext cx="1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grpSp>
        <p:sp>
          <p:nvSpPr>
            <p:cNvPr id="40992" name="Line 67">
              <a:extLst>
                <a:ext uri="{FF2B5EF4-FFF2-40B4-BE49-F238E27FC236}">
                  <a16:creationId xmlns:a16="http://schemas.microsoft.com/office/drawing/2014/main" id="{28A79A5A-DD5C-4EE0-8E26-C0F64EE2ECFE}"/>
                </a:ext>
              </a:extLst>
            </p:cNvPr>
            <p:cNvSpPr>
              <a:spLocks noChangeShapeType="1"/>
            </p:cNvSpPr>
            <p:nvPr/>
          </p:nvSpPr>
          <p:spPr bwMode="auto">
            <a:xfrm>
              <a:off x="5105" y="2400"/>
              <a:ext cx="0" cy="1056"/>
            </a:xfrm>
            <a:prstGeom prst="line">
              <a:avLst/>
            </a:prstGeom>
            <a:noFill/>
            <a:ln w="15875">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40993" name="Text Box 68">
              <a:extLst>
                <a:ext uri="{FF2B5EF4-FFF2-40B4-BE49-F238E27FC236}">
                  <a16:creationId xmlns:a16="http://schemas.microsoft.com/office/drawing/2014/main" id="{21934045-FD72-4632-A138-4865AB4E1575}"/>
                </a:ext>
              </a:extLst>
            </p:cNvPr>
            <p:cNvSpPr txBox="1">
              <a:spLocks noChangeArrowheads="1"/>
            </p:cNvSpPr>
            <p:nvPr/>
          </p:nvSpPr>
          <p:spPr bwMode="auto">
            <a:xfrm rot="5400000">
              <a:off x="4807" y="2869"/>
              <a:ext cx="432" cy="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900"/>
                <a:t>20 yards</a:t>
              </a:r>
            </a:p>
          </p:txBody>
        </p:sp>
      </p:grpSp>
      <p:grpSp>
        <p:nvGrpSpPr>
          <p:cNvPr id="40967" name="Group 117">
            <a:extLst>
              <a:ext uri="{FF2B5EF4-FFF2-40B4-BE49-F238E27FC236}">
                <a16:creationId xmlns:a16="http://schemas.microsoft.com/office/drawing/2014/main" id="{19465F3C-C7C7-4920-9D09-DF618E4CD1CC}"/>
              </a:ext>
            </a:extLst>
          </p:cNvPr>
          <p:cNvGrpSpPr>
            <a:grpSpLocks/>
          </p:cNvGrpSpPr>
          <p:nvPr/>
        </p:nvGrpSpPr>
        <p:grpSpPr bwMode="auto">
          <a:xfrm>
            <a:off x="6199188" y="990600"/>
            <a:ext cx="2286000" cy="1981200"/>
            <a:chOff x="3874" y="624"/>
            <a:chExt cx="1440" cy="1248"/>
          </a:xfrm>
        </p:grpSpPr>
        <p:sp>
          <p:nvSpPr>
            <p:cNvPr id="40969" name="Rectangle 71">
              <a:extLst>
                <a:ext uri="{FF2B5EF4-FFF2-40B4-BE49-F238E27FC236}">
                  <a16:creationId xmlns:a16="http://schemas.microsoft.com/office/drawing/2014/main" id="{5D513A57-C678-43F3-8D2E-FAEC7DFABB19}"/>
                </a:ext>
              </a:extLst>
            </p:cNvPr>
            <p:cNvSpPr>
              <a:spLocks noChangeArrowheads="1"/>
            </p:cNvSpPr>
            <p:nvPr/>
          </p:nvSpPr>
          <p:spPr bwMode="auto">
            <a:xfrm>
              <a:off x="3874" y="624"/>
              <a:ext cx="1440" cy="1248"/>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40970" name="Picture 73" descr="ball_sml_ph">
              <a:extLst>
                <a:ext uri="{FF2B5EF4-FFF2-40B4-BE49-F238E27FC236}">
                  <a16:creationId xmlns:a16="http://schemas.microsoft.com/office/drawing/2014/main" id="{A8E8EC7A-2431-41CA-B9BB-E5D13E9589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6" y="1104"/>
              <a:ext cx="96"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71" name="Picture 76" descr="player_blue_white_bg_19620">
              <a:extLst>
                <a:ext uri="{FF2B5EF4-FFF2-40B4-BE49-F238E27FC236}">
                  <a16:creationId xmlns:a16="http://schemas.microsoft.com/office/drawing/2014/main" id="{5BF057E4-CA7C-4546-9DC2-916B012FCE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6" y="912"/>
              <a:ext cx="283"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72" name="Picture 82" descr="player_red_white_bg_20895">
              <a:extLst>
                <a:ext uri="{FF2B5EF4-FFF2-40B4-BE49-F238E27FC236}">
                  <a16:creationId xmlns:a16="http://schemas.microsoft.com/office/drawing/2014/main" id="{FC213258-BC7E-497D-9CC1-D9C0D21991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0" y="1248"/>
              <a:ext cx="282" cy="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73" name="Text Box 88">
              <a:extLst>
                <a:ext uri="{FF2B5EF4-FFF2-40B4-BE49-F238E27FC236}">
                  <a16:creationId xmlns:a16="http://schemas.microsoft.com/office/drawing/2014/main" id="{2E48EE55-5D58-40CE-A0DF-A3DFDEF8D53D}"/>
                </a:ext>
              </a:extLst>
            </p:cNvPr>
            <p:cNvSpPr txBox="1">
              <a:spLocks noChangeArrowheads="1"/>
            </p:cNvSpPr>
            <p:nvPr/>
          </p:nvSpPr>
          <p:spPr bwMode="auto">
            <a:xfrm>
              <a:off x="4258" y="1632"/>
              <a:ext cx="559"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Blue stays on this side</a:t>
              </a:r>
            </a:p>
          </p:txBody>
        </p:sp>
        <p:sp>
          <p:nvSpPr>
            <p:cNvPr id="40974" name="Rectangle 92">
              <a:extLst>
                <a:ext uri="{FF2B5EF4-FFF2-40B4-BE49-F238E27FC236}">
                  <a16:creationId xmlns:a16="http://schemas.microsoft.com/office/drawing/2014/main" id="{A02FB08E-C824-4159-8244-6EBF5143B8E1}"/>
                </a:ext>
              </a:extLst>
            </p:cNvPr>
            <p:cNvSpPr>
              <a:spLocks noChangeArrowheads="1"/>
            </p:cNvSpPr>
            <p:nvPr/>
          </p:nvSpPr>
          <p:spPr bwMode="auto">
            <a:xfrm>
              <a:off x="4049" y="1171"/>
              <a:ext cx="1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40975" name="Rectangle 93">
              <a:extLst>
                <a:ext uri="{FF2B5EF4-FFF2-40B4-BE49-F238E27FC236}">
                  <a16:creationId xmlns:a16="http://schemas.microsoft.com/office/drawing/2014/main" id="{1A74DAD3-F2A4-420D-A7F2-F77B1B89292C}"/>
                </a:ext>
              </a:extLst>
            </p:cNvPr>
            <p:cNvSpPr>
              <a:spLocks noChangeArrowheads="1"/>
            </p:cNvSpPr>
            <p:nvPr/>
          </p:nvSpPr>
          <p:spPr bwMode="auto">
            <a:xfrm>
              <a:off x="5093" y="1171"/>
              <a:ext cx="1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ym typeface="Wingdings" panose="05000000000000000000" pitchFamily="2" charset="2"/>
                </a:rPr>
                <a:t></a:t>
              </a:r>
            </a:p>
          </p:txBody>
        </p:sp>
        <p:sp>
          <p:nvSpPr>
            <p:cNvPr id="40976" name="Line 97">
              <a:extLst>
                <a:ext uri="{FF2B5EF4-FFF2-40B4-BE49-F238E27FC236}">
                  <a16:creationId xmlns:a16="http://schemas.microsoft.com/office/drawing/2014/main" id="{56A7E3BC-8BF8-4F4E-928B-46285198BFDB}"/>
                </a:ext>
              </a:extLst>
            </p:cNvPr>
            <p:cNvSpPr>
              <a:spLocks noChangeShapeType="1"/>
            </p:cNvSpPr>
            <p:nvPr/>
          </p:nvSpPr>
          <p:spPr bwMode="auto">
            <a:xfrm>
              <a:off x="4097" y="768"/>
              <a:ext cx="960" cy="0"/>
            </a:xfrm>
            <a:prstGeom prst="line">
              <a:avLst/>
            </a:prstGeom>
            <a:noFill/>
            <a:ln w="15875">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40977" name="Text Box 98">
              <a:extLst>
                <a:ext uri="{FF2B5EF4-FFF2-40B4-BE49-F238E27FC236}">
                  <a16:creationId xmlns:a16="http://schemas.microsoft.com/office/drawing/2014/main" id="{56DFC733-D55A-4D28-B904-D8FD57D7EBF6}"/>
                </a:ext>
              </a:extLst>
            </p:cNvPr>
            <p:cNvSpPr txBox="1">
              <a:spLocks noChangeArrowheads="1"/>
            </p:cNvSpPr>
            <p:nvPr/>
          </p:nvSpPr>
          <p:spPr bwMode="auto">
            <a:xfrm>
              <a:off x="4385" y="672"/>
              <a:ext cx="432" cy="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900"/>
                <a:t>10-12 yards</a:t>
              </a:r>
            </a:p>
          </p:txBody>
        </p:sp>
      </p:grpSp>
      <p:cxnSp>
        <p:nvCxnSpPr>
          <p:cNvPr id="40968" name="AutoShape 101">
            <a:extLst>
              <a:ext uri="{FF2B5EF4-FFF2-40B4-BE49-F238E27FC236}">
                <a16:creationId xmlns:a16="http://schemas.microsoft.com/office/drawing/2014/main" id="{CC3C61A1-FE56-4CF8-924F-8754AB4ED113}"/>
              </a:ext>
            </a:extLst>
          </p:cNvPr>
          <p:cNvCxnSpPr>
            <a:cxnSpLocks noChangeShapeType="1"/>
            <a:stCxn id="40974" idx="3"/>
            <a:endCxn id="40975" idx="1"/>
          </p:cNvCxnSpPr>
          <p:nvPr/>
        </p:nvCxnSpPr>
        <p:spPr bwMode="auto">
          <a:xfrm>
            <a:off x="6648450" y="1997075"/>
            <a:ext cx="1485900" cy="0"/>
          </a:xfrm>
          <a:prstGeom prst="straightConnector1">
            <a:avLst/>
          </a:prstGeom>
          <a:noFill/>
          <a:ln w="15875">
            <a:solidFill>
              <a:schemeClr val="tx1"/>
            </a:solidFill>
            <a:prstDash val="dash"/>
            <a:round/>
            <a:headEnd/>
            <a:tailEnd/>
          </a:ln>
          <a:extLst>
            <a:ext uri="{909E8E84-426E-40DD-AFC4-6F175D3DCCD1}">
              <a14:hiddenFill xmlns:a14="http://schemas.microsoft.com/office/drawing/2010/main">
                <a:noFill/>
              </a14:hiddenFill>
            </a:ext>
          </a:ex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a:extLst>
              <a:ext uri="{FF2B5EF4-FFF2-40B4-BE49-F238E27FC236}">
                <a16:creationId xmlns:a16="http://schemas.microsoft.com/office/drawing/2014/main" id="{A613FA38-94DE-45B2-B1FE-8B4B87C74796}"/>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5123" name="Slide Number Placeholder 4">
            <a:extLst>
              <a:ext uri="{FF2B5EF4-FFF2-40B4-BE49-F238E27FC236}">
                <a16:creationId xmlns:a16="http://schemas.microsoft.com/office/drawing/2014/main" id="{83F337F7-D058-4513-A0B4-295E5571386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65D3C6C-278F-4CB8-8ED9-9995A6BEBA32}" type="slidenum">
              <a:rPr lang="en-US" altLang="en-US"/>
              <a:pPr eaLnBrk="1" hangingPunct="1"/>
              <a:t>4</a:t>
            </a:fld>
            <a:endParaRPr lang="en-US" altLang="en-US"/>
          </a:p>
        </p:txBody>
      </p:sp>
      <p:sp>
        <p:nvSpPr>
          <p:cNvPr id="5124" name="Rectangle 2">
            <a:extLst>
              <a:ext uri="{FF2B5EF4-FFF2-40B4-BE49-F238E27FC236}">
                <a16:creationId xmlns:a16="http://schemas.microsoft.com/office/drawing/2014/main" id="{B95AE07C-58EF-49F2-8022-672477E8D403}"/>
              </a:ext>
            </a:extLst>
          </p:cNvPr>
          <p:cNvSpPr>
            <a:spLocks noGrp="1" noChangeArrowheads="1"/>
          </p:cNvSpPr>
          <p:nvPr>
            <p:ph type="title"/>
          </p:nvPr>
        </p:nvSpPr>
        <p:spPr/>
        <p:txBody>
          <a:bodyPr/>
          <a:lstStyle/>
          <a:p>
            <a:pPr eaLnBrk="1" hangingPunct="1"/>
            <a:r>
              <a:rPr lang="en-US" altLang="en-US"/>
              <a:t>Keys to Success – 2</a:t>
            </a:r>
          </a:p>
        </p:txBody>
      </p:sp>
      <p:sp>
        <p:nvSpPr>
          <p:cNvPr id="5125" name="Rectangle 3">
            <a:extLst>
              <a:ext uri="{FF2B5EF4-FFF2-40B4-BE49-F238E27FC236}">
                <a16:creationId xmlns:a16="http://schemas.microsoft.com/office/drawing/2014/main" id="{4AB27155-09E3-4C86-BDBA-752D8E01D6DA}"/>
              </a:ext>
            </a:extLst>
          </p:cNvPr>
          <p:cNvSpPr>
            <a:spLocks noGrp="1" noChangeArrowheads="1"/>
          </p:cNvSpPr>
          <p:nvPr>
            <p:ph type="body" idx="1"/>
          </p:nvPr>
        </p:nvSpPr>
        <p:spPr>
          <a:xfrm>
            <a:off x="457200" y="914400"/>
            <a:ext cx="8382000" cy="5638800"/>
          </a:xfrm>
        </p:spPr>
        <p:txBody>
          <a:bodyPr/>
          <a:lstStyle/>
          <a:p>
            <a:pPr eaLnBrk="1" hangingPunct="1">
              <a:lnSpc>
                <a:spcPct val="90000"/>
              </a:lnSpc>
            </a:pPr>
            <a:r>
              <a:rPr lang="en-US" altLang="en-US"/>
              <a:t>Have a practice plan – use the weekly lesson plans</a:t>
            </a:r>
          </a:p>
          <a:p>
            <a:pPr eaLnBrk="1" hangingPunct="1">
              <a:lnSpc>
                <a:spcPct val="90000"/>
              </a:lnSpc>
            </a:pPr>
            <a:r>
              <a:rPr lang="en-US" altLang="en-US"/>
              <a:t>You have just one hour</a:t>
            </a:r>
          </a:p>
          <a:p>
            <a:pPr lvl="1" eaLnBrk="1" hangingPunct="1">
              <a:lnSpc>
                <a:spcPct val="90000"/>
              </a:lnSpc>
            </a:pPr>
            <a:r>
              <a:rPr lang="en-US" altLang="en-US"/>
              <a:t>Arrive early at the field</a:t>
            </a:r>
          </a:p>
          <a:p>
            <a:pPr lvl="1" eaLnBrk="1" hangingPunct="1">
              <a:lnSpc>
                <a:spcPct val="90000"/>
              </a:lnSpc>
            </a:pPr>
            <a:r>
              <a:rPr lang="en-US" altLang="en-US"/>
              <a:t>Know what you are going to teach</a:t>
            </a:r>
          </a:p>
          <a:p>
            <a:pPr lvl="1" eaLnBrk="1" hangingPunct="1">
              <a:lnSpc>
                <a:spcPct val="90000"/>
              </a:lnSpc>
            </a:pPr>
            <a:r>
              <a:rPr lang="en-US" altLang="en-US"/>
              <a:t>Require players to arrive 15 minutes before your official start time, so they can put on cleats and get ready</a:t>
            </a:r>
          </a:p>
          <a:p>
            <a:pPr lvl="1" eaLnBrk="1" hangingPunct="1">
              <a:lnSpc>
                <a:spcPct val="90000"/>
              </a:lnSpc>
            </a:pPr>
            <a:r>
              <a:rPr lang="en-US" altLang="en-US"/>
              <a:t>Work with assistant coach to mark out spaces with flat cones</a:t>
            </a:r>
          </a:p>
          <a:p>
            <a:pPr eaLnBrk="1" hangingPunct="1">
              <a:lnSpc>
                <a:spcPct val="90000"/>
              </a:lnSpc>
            </a:pPr>
            <a:r>
              <a:rPr lang="en-US" altLang="en-US" u="sng"/>
              <a:t>All</a:t>
            </a:r>
            <a:r>
              <a:rPr lang="en-US" altLang="en-US"/>
              <a:t> activities should involve frequent touches of the ball</a:t>
            </a:r>
          </a:p>
          <a:p>
            <a:pPr eaLnBrk="1" hangingPunct="1">
              <a:lnSpc>
                <a:spcPct val="90000"/>
              </a:lnSpc>
            </a:pPr>
            <a:r>
              <a:rPr lang="en-US" altLang="en-US"/>
              <a:t>Learn the practice and drill progression</a:t>
            </a:r>
          </a:p>
          <a:p>
            <a:pPr lvl="1" eaLnBrk="1" hangingPunct="1">
              <a:lnSpc>
                <a:spcPct val="90000"/>
              </a:lnSpc>
            </a:pPr>
            <a:r>
              <a:rPr lang="en-US" altLang="en-US"/>
              <a:t>Start with no pressure – time or space</a:t>
            </a:r>
          </a:p>
          <a:p>
            <a:pPr lvl="1" eaLnBrk="1" hangingPunct="1">
              <a:lnSpc>
                <a:spcPct val="90000"/>
              </a:lnSpc>
            </a:pPr>
            <a:r>
              <a:rPr lang="en-US" altLang="en-US"/>
              <a:t>Add limited pressure – either time or space</a:t>
            </a:r>
          </a:p>
          <a:p>
            <a:pPr lvl="1" eaLnBrk="1" hangingPunct="1">
              <a:lnSpc>
                <a:spcPct val="90000"/>
              </a:lnSpc>
            </a:pPr>
            <a:r>
              <a:rPr lang="en-US" altLang="en-US"/>
              <a:t>Full pressure – several players involved in game-like situations</a:t>
            </a:r>
          </a:p>
          <a:p>
            <a:pPr lvl="1" eaLnBrk="1" hangingPunct="1">
              <a:lnSpc>
                <a:spcPct val="90000"/>
              </a:lnSpc>
            </a:pPr>
            <a:r>
              <a:rPr lang="en-US" altLang="en-US"/>
              <a:t>Game conditions – game with rules designed to emphasize what you want to teach</a:t>
            </a:r>
          </a:p>
          <a:p>
            <a:pPr eaLnBrk="1" hangingPunct="1">
              <a:lnSpc>
                <a:spcPct val="90000"/>
              </a:lnSpc>
            </a:pPr>
            <a:r>
              <a:rPr lang="en-US" altLang="en-US" u="sng"/>
              <a:t>Give the most time to the weakest players</a:t>
            </a:r>
            <a:r>
              <a:rPr lang="en-US" altLang="en-US"/>
              <a:t> – how well you coach them will determine how successful your team is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3">
            <a:extLst>
              <a:ext uri="{FF2B5EF4-FFF2-40B4-BE49-F238E27FC236}">
                <a16:creationId xmlns:a16="http://schemas.microsoft.com/office/drawing/2014/main" id="{16147BC0-FB5D-416F-8480-415179473D2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41987" name="Slide Number Placeholder 4">
            <a:extLst>
              <a:ext uri="{FF2B5EF4-FFF2-40B4-BE49-F238E27FC236}">
                <a16:creationId xmlns:a16="http://schemas.microsoft.com/office/drawing/2014/main" id="{7CEAD41C-21F1-4A51-BBA5-51D8C80DB00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79D944-A944-4396-8158-9D676DC19540}" type="slidenum">
              <a:rPr lang="en-US" altLang="en-US"/>
              <a:pPr eaLnBrk="1" hangingPunct="1"/>
              <a:t>40</a:t>
            </a:fld>
            <a:endParaRPr lang="en-US" altLang="en-US"/>
          </a:p>
        </p:txBody>
      </p:sp>
      <p:sp>
        <p:nvSpPr>
          <p:cNvPr id="41988" name="Rectangle 2">
            <a:extLst>
              <a:ext uri="{FF2B5EF4-FFF2-40B4-BE49-F238E27FC236}">
                <a16:creationId xmlns:a16="http://schemas.microsoft.com/office/drawing/2014/main" id="{FB28EF9F-546B-4445-9823-442888D8F301}"/>
              </a:ext>
            </a:extLst>
          </p:cNvPr>
          <p:cNvSpPr>
            <a:spLocks noGrp="1" noChangeArrowheads="1"/>
          </p:cNvSpPr>
          <p:nvPr>
            <p:ph type="title"/>
          </p:nvPr>
        </p:nvSpPr>
        <p:spPr/>
        <p:txBody>
          <a:bodyPr/>
          <a:lstStyle/>
          <a:p>
            <a:pPr eaLnBrk="1" hangingPunct="1"/>
            <a:r>
              <a:rPr lang="en-US" altLang="en-US"/>
              <a:t>	Theme: “Kicking the Ball”	Week 7</a:t>
            </a:r>
          </a:p>
        </p:txBody>
      </p:sp>
      <p:sp>
        <p:nvSpPr>
          <p:cNvPr id="41989" name="Rectangle 3">
            <a:extLst>
              <a:ext uri="{FF2B5EF4-FFF2-40B4-BE49-F238E27FC236}">
                <a16:creationId xmlns:a16="http://schemas.microsoft.com/office/drawing/2014/main" id="{55090FF5-20A1-47F8-A99A-2C982F695748}"/>
              </a:ext>
            </a:extLst>
          </p:cNvPr>
          <p:cNvSpPr>
            <a:spLocks noGrp="1" noChangeArrowheads="1"/>
          </p:cNvSpPr>
          <p:nvPr>
            <p:ph type="body" idx="1"/>
          </p:nvPr>
        </p:nvSpPr>
        <p:spPr>
          <a:xfrm>
            <a:off x="457200" y="3200400"/>
            <a:ext cx="8382000" cy="3505200"/>
          </a:xfrm>
        </p:spPr>
        <p:txBody>
          <a:bodyPr/>
          <a:lstStyle/>
          <a:p>
            <a:pPr eaLnBrk="1" hangingPunct="1">
              <a:lnSpc>
                <a:spcPct val="90000"/>
              </a:lnSpc>
            </a:pPr>
            <a:r>
              <a:rPr lang="en-US" altLang="en-US" sz="2000"/>
              <a:t>Drills:</a:t>
            </a:r>
          </a:p>
          <a:p>
            <a:pPr lvl="1" eaLnBrk="1" hangingPunct="1">
              <a:lnSpc>
                <a:spcPct val="90000"/>
              </a:lnSpc>
            </a:pPr>
            <a:r>
              <a:rPr lang="en-US" altLang="en-US" sz="1800"/>
              <a:t>Teach players how to hit ball rolling toward them (10 minutes)</a:t>
            </a:r>
          </a:p>
          <a:p>
            <a:pPr lvl="2" eaLnBrk="1" hangingPunct="1">
              <a:lnSpc>
                <a:spcPct val="90000"/>
              </a:lnSpc>
            </a:pPr>
            <a:r>
              <a:rPr lang="en-US" altLang="en-US" sz="1600"/>
              <a:t>Players pair off 10 yards apart; passer rolls the ball to kicker who kicks it back first time to passer’s chest; passer catches and repeats</a:t>
            </a:r>
          </a:p>
          <a:p>
            <a:pPr lvl="2" eaLnBrk="1" hangingPunct="1">
              <a:lnSpc>
                <a:spcPct val="90000"/>
              </a:lnSpc>
            </a:pPr>
            <a:r>
              <a:rPr lang="en-US" altLang="en-US" sz="1600"/>
              <a:t>Keys:  Hit with inside of foot; plant foot pointing in direction of kick; </a:t>
            </a:r>
            <a:r>
              <a:rPr lang="en-US" altLang="en-US" sz="1600" u="sng"/>
              <a:t>don’t hit the ball too hard</a:t>
            </a:r>
            <a:r>
              <a:rPr lang="en-US" altLang="en-US" sz="1600"/>
              <a:t> – we want accuracy and control not power</a:t>
            </a:r>
          </a:p>
          <a:p>
            <a:pPr lvl="2" eaLnBrk="1" hangingPunct="1">
              <a:lnSpc>
                <a:spcPct val="90000"/>
              </a:lnSpc>
            </a:pPr>
            <a:r>
              <a:rPr lang="en-US" altLang="en-US" sz="1600"/>
              <a:t>Diagnostic:  The less the ball spins backwards, the better the kick</a:t>
            </a:r>
          </a:p>
          <a:p>
            <a:pPr lvl="1" eaLnBrk="1" hangingPunct="1">
              <a:lnSpc>
                <a:spcPct val="90000"/>
              </a:lnSpc>
            </a:pPr>
            <a:r>
              <a:rPr lang="en-US" altLang="en-US" sz="1800"/>
              <a:t>Shot in the corner (10 minutes) – see diagram next slide</a:t>
            </a:r>
          </a:p>
          <a:p>
            <a:pPr lvl="1" eaLnBrk="1" hangingPunct="1">
              <a:lnSpc>
                <a:spcPct val="90000"/>
              </a:lnSpc>
            </a:pPr>
            <a:r>
              <a:rPr lang="en-US" altLang="en-US" sz="1800"/>
              <a:t>Hitting crosses (10 minutes)</a:t>
            </a:r>
          </a:p>
          <a:p>
            <a:pPr lvl="2" eaLnBrk="1" hangingPunct="1">
              <a:lnSpc>
                <a:spcPct val="90000"/>
              </a:lnSpc>
            </a:pPr>
            <a:r>
              <a:rPr lang="en-US" altLang="en-US" sz="1600"/>
              <a:t>Coach rolls ball slowly across field; players run in and score</a:t>
            </a:r>
          </a:p>
          <a:p>
            <a:pPr lvl="2" eaLnBrk="1" hangingPunct="1">
              <a:lnSpc>
                <a:spcPct val="90000"/>
              </a:lnSpc>
            </a:pPr>
            <a:r>
              <a:rPr lang="en-US" altLang="en-US" sz="1600"/>
              <a:t>See #2 next slide for diagram and tips on this</a:t>
            </a:r>
          </a:p>
          <a:p>
            <a:pPr eaLnBrk="1" hangingPunct="1">
              <a:lnSpc>
                <a:spcPct val="90000"/>
              </a:lnSpc>
            </a:pPr>
            <a:r>
              <a:rPr lang="en-US" altLang="en-US" sz="2000"/>
              <a:t>Breakaway Game - see two slides on for set up (15 minutes)</a:t>
            </a:r>
          </a:p>
        </p:txBody>
      </p:sp>
      <p:grpSp>
        <p:nvGrpSpPr>
          <p:cNvPr id="41990" name="Group 39">
            <a:extLst>
              <a:ext uri="{FF2B5EF4-FFF2-40B4-BE49-F238E27FC236}">
                <a16:creationId xmlns:a16="http://schemas.microsoft.com/office/drawing/2014/main" id="{3D932223-901C-4B2B-B5A2-8AAC7B3B629E}"/>
              </a:ext>
            </a:extLst>
          </p:cNvPr>
          <p:cNvGrpSpPr>
            <a:grpSpLocks/>
          </p:cNvGrpSpPr>
          <p:nvPr/>
        </p:nvGrpSpPr>
        <p:grpSpPr bwMode="auto">
          <a:xfrm>
            <a:off x="5791200" y="838200"/>
            <a:ext cx="3200400" cy="1828800"/>
            <a:chOff x="3600" y="528"/>
            <a:chExt cx="2016" cy="1152"/>
          </a:xfrm>
        </p:grpSpPr>
        <p:sp>
          <p:nvSpPr>
            <p:cNvPr id="41992" name="Rectangle 40">
              <a:extLst>
                <a:ext uri="{FF2B5EF4-FFF2-40B4-BE49-F238E27FC236}">
                  <a16:creationId xmlns:a16="http://schemas.microsoft.com/office/drawing/2014/main" id="{4BF03942-3A4B-4C64-8542-FB695404837D}"/>
                </a:ext>
              </a:extLst>
            </p:cNvPr>
            <p:cNvSpPr>
              <a:spLocks noChangeArrowheads="1"/>
            </p:cNvSpPr>
            <p:nvPr/>
          </p:nvSpPr>
          <p:spPr bwMode="auto">
            <a:xfrm>
              <a:off x="3600" y="528"/>
              <a:ext cx="2016" cy="1152"/>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pPr>
              <a:endParaRPr lang="en-US" altLang="en-US"/>
            </a:p>
            <a:p>
              <a:pPr algn="ctr" eaLnBrk="1" hangingPunct="1"/>
              <a:endParaRPr lang="en-US" altLang="en-US"/>
            </a:p>
          </p:txBody>
        </p:sp>
        <p:sp>
          <p:nvSpPr>
            <p:cNvPr id="41993" name="Rectangle 41">
              <a:extLst>
                <a:ext uri="{FF2B5EF4-FFF2-40B4-BE49-F238E27FC236}">
                  <a16:creationId xmlns:a16="http://schemas.microsoft.com/office/drawing/2014/main" id="{44A94004-311E-42A1-B117-1630F0A729FC}"/>
                </a:ext>
              </a:extLst>
            </p:cNvPr>
            <p:cNvSpPr>
              <a:spLocks noChangeArrowheads="1"/>
            </p:cNvSpPr>
            <p:nvPr/>
          </p:nvSpPr>
          <p:spPr bwMode="auto">
            <a:xfrm>
              <a:off x="3648" y="691"/>
              <a:ext cx="16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#1</a:t>
              </a:r>
            </a:p>
          </p:txBody>
        </p:sp>
        <p:sp>
          <p:nvSpPr>
            <p:cNvPr id="41994" name="Text Box 42">
              <a:extLst>
                <a:ext uri="{FF2B5EF4-FFF2-40B4-BE49-F238E27FC236}">
                  <a16:creationId xmlns:a16="http://schemas.microsoft.com/office/drawing/2014/main" id="{59292FAA-8B24-4A17-A3FF-CF1B998A372B}"/>
                </a:ext>
              </a:extLst>
            </p:cNvPr>
            <p:cNvSpPr txBox="1">
              <a:spLocks noChangeArrowheads="1"/>
            </p:cNvSpPr>
            <p:nvPr/>
          </p:nvSpPr>
          <p:spPr bwMode="auto">
            <a:xfrm>
              <a:off x="5145" y="720"/>
              <a:ext cx="8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cs typeface="Arial" panose="020B0604020202020204" pitchFamily="34" charset="0"/>
                </a:rPr>
                <a:t>●</a:t>
              </a:r>
            </a:p>
          </p:txBody>
        </p:sp>
        <p:sp>
          <p:nvSpPr>
            <p:cNvPr id="41995" name="Text Box 43">
              <a:extLst>
                <a:ext uri="{FF2B5EF4-FFF2-40B4-BE49-F238E27FC236}">
                  <a16:creationId xmlns:a16="http://schemas.microsoft.com/office/drawing/2014/main" id="{05058709-ACD1-4AEF-9FD5-7FFCA25173C2}"/>
                </a:ext>
              </a:extLst>
            </p:cNvPr>
            <p:cNvSpPr txBox="1">
              <a:spLocks noChangeArrowheads="1"/>
            </p:cNvSpPr>
            <p:nvPr/>
          </p:nvSpPr>
          <p:spPr bwMode="auto">
            <a:xfrm>
              <a:off x="4416" y="1488"/>
              <a:ext cx="384" cy="123"/>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600"/>
                <a:t>P1/P2</a:t>
              </a:r>
            </a:p>
          </p:txBody>
        </p:sp>
        <p:pic>
          <p:nvPicPr>
            <p:cNvPr id="41996" name="Picture 44" descr="ball_sml_ph">
              <a:extLst>
                <a:ext uri="{FF2B5EF4-FFF2-40B4-BE49-F238E27FC236}">
                  <a16:creationId xmlns:a16="http://schemas.microsoft.com/office/drawing/2014/main" id="{CE61B23E-52BA-484E-BF03-04654E0B95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3" y="1398"/>
              <a:ext cx="9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7" name="Text Box 45">
              <a:extLst>
                <a:ext uri="{FF2B5EF4-FFF2-40B4-BE49-F238E27FC236}">
                  <a16:creationId xmlns:a16="http://schemas.microsoft.com/office/drawing/2014/main" id="{E04CA82C-EE0F-4ECD-9F1E-B6CDC76F464B}"/>
                </a:ext>
              </a:extLst>
            </p:cNvPr>
            <p:cNvSpPr txBox="1">
              <a:spLocks noChangeArrowheads="1"/>
            </p:cNvSpPr>
            <p:nvPr/>
          </p:nvSpPr>
          <p:spPr bwMode="auto">
            <a:xfrm>
              <a:off x="4416" y="748"/>
              <a:ext cx="384" cy="260"/>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pPr>
              <a:r>
                <a:rPr lang="en-US" altLang="en-US"/>
                <a:t>R</a:t>
              </a:r>
              <a:br>
                <a:rPr lang="en-US" altLang="en-US" sz="1200"/>
              </a:br>
              <a:r>
                <a:rPr lang="en-US" altLang="en-US" sz="1200"/>
                <a:t>receiver</a:t>
              </a:r>
              <a:endParaRPr lang="en-US" altLang="en-US"/>
            </a:p>
          </p:txBody>
        </p:sp>
        <p:cxnSp>
          <p:nvCxnSpPr>
            <p:cNvPr id="41998" name="AutoShape 46">
              <a:extLst>
                <a:ext uri="{FF2B5EF4-FFF2-40B4-BE49-F238E27FC236}">
                  <a16:creationId xmlns:a16="http://schemas.microsoft.com/office/drawing/2014/main" id="{A83AB2FE-F928-43AA-BD22-60E40B47A172}"/>
                </a:ext>
              </a:extLst>
            </p:cNvPr>
            <p:cNvCxnSpPr>
              <a:cxnSpLocks noChangeShapeType="1"/>
              <a:endCxn id="41997" idx="2"/>
            </p:cNvCxnSpPr>
            <p:nvPr/>
          </p:nvCxnSpPr>
          <p:spPr bwMode="auto">
            <a:xfrm flipV="1">
              <a:off x="4608" y="1008"/>
              <a:ext cx="0" cy="39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1999" name="AutoShape 47">
              <a:extLst>
                <a:ext uri="{FF2B5EF4-FFF2-40B4-BE49-F238E27FC236}">
                  <a16:creationId xmlns:a16="http://schemas.microsoft.com/office/drawing/2014/main" id="{6A41BE94-8D90-4BAB-8731-6777B7671F3D}"/>
                </a:ext>
              </a:extLst>
            </p:cNvPr>
            <p:cNvCxnSpPr>
              <a:cxnSpLocks noChangeShapeType="1"/>
              <a:stCxn id="41995" idx="3"/>
              <a:endCxn id="42000" idx="3"/>
            </p:cNvCxnSpPr>
            <p:nvPr/>
          </p:nvCxnSpPr>
          <p:spPr bwMode="auto">
            <a:xfrm flipH="1" flipV="1">
              <a:off x="4572" y="678"/>
              <a:ext cx="228" cy="872"/>
            </a:xfrm>
            <a:prstGeom prst="curvedConnector3">
              <a:avLst>
                <a:gd name="adj1" fmla="val -63157"/>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2000" name="Rectangle 48">
              <a:extLst>
                <a:ext uri="{FF2B5EF4-FFF2-40B4-BE49-F238E27FC236}">
                  <a16:creationId xmlns:a16="http://schemas.microsoft.com/office/drawing/2014/main" id="{85AF1747-1377-49DC-99E2-F8A58F1576EF}"/>
                </a:ext>
              </a:extLst>
            </p:cNvPr>
            <p:cNvSpPr>
              <a:spLocks noChangeArrowheads="1"/>
            </p:cNvSpPr>
            <p:nvPr/>
          </p:nvSpPr>
          <p:spPr bwMode="auto">
            <a:xfrm>
              <a:off x="4560" y="672"/>
              <a:ext cx="12"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cxnSp>
          <p:nvCxnSpPr>
            <p:cNvPr id="42001" name="AutoShape 49">
              <a:extLst>
                <a:ext uri="{FF2B5EF4-FFF2-40B4-BE49-F238E27FC236}">
                  <a16:creationId xmlns:a16="http://schemas.microsoft.com/office/drawing/2014/main" id="{01670511-FAE3-46AE-A6A3-A04EF30839C9}"/>
                </a:ext>
              </a:extLst>
            </p:cNvPr>
            <p:cNvCxnSpPr>
              <a:cxnSpLocks noChangeShapeType="1"/>
              <a:stCxn id="42000" idx="1"/>
              <a:endCxn id="41995" idx="1"/>
            </p:cNvCxnSpPr>
            <p:nvPr/>
          </p:nvCxnSpPr>
          <p:spPr bwMode="auto">
            <a:xfrm rot="10800000" flipV="1">
              <a:off x="4416" y="678"/>
              <a:ext cx="144" cy="872"/>
            </a:xfrm>
            <a:prstGeom prst="curvedConnector3">
              <a:avLst>
                <a:gd name="adj1" fmla="val 20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2002" name="Line 50">
              <a:extLst>
                <a:ext uri="{FF2B5EF4-FFF2-40B4-BE49-F238E27FC236}">
                  <a16:creationId xmlns:a16="http://schemas.microsoft.com/office/drawing/2014/main" id="{40053D16-5A0A-4B4D-9323-7A2381052CBE}"/>
                </a:ext>
              </a:extLst>
            </p:cNvPr>
            <p:cNvSpPr>
              <a:spLocks noChangeShapeType="1"/>
            </p:cNvSpPr>
            <p:nvPr/>
          </p:nvSpPr>
          <p:spPr bwMode="auto">
            <a:xfrm>
              <a:off x="4032" y="768"/>
              <a:ext cx="0" cy="768"/>
            </a:xfrm>
            <a:prstGeom prst="line">
              <a:avLst/>
            </a:prstGeom>
            <a:noFill/>
            <a:ln w="15875">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42003" name="Rectangle 51">
              <a:extLst>
                <a:ext uri="{FF2B5EF4-FFF2-40B4-BE49-F238E27FC236}">
                  <a16:creationId xmlns:a16="http://schemas.microsoft.com/office/drawing/2014/main" id="{D9DBED6E-BA21-4316-9766-2828B28A58AA}"/>
                </a:ext>
              </a:extLst>
            </p:cNvPr>
            <p:cNvSpPr>
              <a:spLocks noChangeArrowheads="1"/>
            </p:cNvSpPr>
            <p:nvPr/>
          </p:nvSpPr>
          <p:spPr bwMode="auto">
            <a:xfrm>
              <a:off x="3648" y="1008"/>
              <a:ext cx="36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10 yards</a:t>
              </a:r>
            </a:p>
          </p:txBody>
        </p:sp>
      </p:grpSp>
      <p:sp>
        <p:nvSpPr>
          <p:cNvPr id="41991" name="Rectangle 53">
            <a:extLst>
              <a:ext uri="{FF2B5EF4-FFF2-40B4-BE49-F238E27FC236}">
                <a16:creationId xmlns:a16="http://schemas.microsoft.com/office/drawing/2014/main" id="{D84327C7-D0F0-40BA-971F-B9D3FC71D83D}"/>
              </a:ext>
            </a:extLst>
          </p:cNvPr>
          <p:cNvSpPr>
            <a:spLocks noChangeArrowheads="1"/>
          </p:cNvSpPr>
          <p:nvPr/>
        </p:nvSpPr>
        <p:spPr bwMode="auto">
          <a:xfrm>
            <a:off x="457200" y="762000"/>
            <a:ext cx="56388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347663" indent="-347663" eaLnBrk="0" hangingPunct="0">
              <a:defRPr>
                <a:solidFill>
                  <a:schemeClr val="tx1"/>
                </a:solidFill>
                <a:latin typeface="Arial" panose="020B0604020202020204" pitchFamily="34" charset="0"/>
              </a:defRPr>
            </a:lvl1pPr>
            <a:lvl2pPr marL="744538" indent="-282575"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buFontTx/>
              <a:buBlip>
                <a:blip r:embed="rId3"/>
              </a:buBlip>
            </a:pPr>
            <a:r>
              <a:rPr lang="en-US" altLang="en-US" sz="2000"/>
              <a:t>Pass/Dribble Warm up (6 minutes)</a:t>
            </a:r>
          </a:p>
          <a:p>
            <a:pPr lvl="1" eaLnBrk="1" hangingPunct="1">
              <a:spcBef>
                <a:spcPct val="20000"/>
              </a:spcBef>
              <a:buFontTx/>
              <a:buBlip>
                <a:blip r:embed="rId4"/>
              </a:buBlip>
            </a:pPr>
            <a:r>
              <a:rPr lang="en-US" altLang="en-US"/>
              <a:t>Receiver R and 2 passers P1 and P2</a:t>
            </a:r>
          </a:p>
          <a:p>
            <a:pPr lvl="1" eaLnBrk="1" hangingPunct="1">
              <a:spcBef>
                <a:spcPct val="20000"/>
              </a:spcBef>
              <a:buFontTx/>
              <a:buBlip>
                <a:blip r:embed="rId4"/>
              </a:buBlip>
            </a:pPr>
            <a:r>
              <a:rPr lang="en-US" altLang="en-US"/>
              <a:t>P1 passes to R; runs round R; collects ball from R; passes to or does takeover with P2</a:t>
            </a:r>
          </a:p>
          <a:p>
            <a:pPr lvl="1" eaLnBrk="1" hangingPunct="1">
              <a:spcBef>
                <a:spcPct val="20000"/>
              </a:spcBef>
              <a:buFontTx/>
              <a:buBlip>
                <a:blip r:embed="rId4"/>
              </a:buBlip>
            </a:pPr>
            <a:r>
              <a:rPr lang="en-US" altLang="en-US"/>
              <a:t>As P1 rounds R, yell “Ball”</a:t>
            </a:r>
          </a:p>
          <a:p>
            <a:pPr lvl="1" eaLnBrk="1" hangingPunct="1">
              <a:spcBef>
                <a:spcPct val="20000"/>
              </a:spcBef>
              <a:buFontTx/>
              <a:buBlip>
                <a:blip r:embed="rId4"/>
              </a:buBlip>
            </a:pPr>
            <a:r>
              <a:rPr lang="en-US" altLang="en-US"/>
              <a:t>P1, P2 repeat 5 times; then P1 switches with R</a:t>
            </a:r>
          </a:p>
          <a:p>
            <a:pPr lvl="1" eaLnBrk="1" hangingPunct="1">
              <a:spcBef>
                <a:spcPct val="20000"/>
              </a:spcBef>
              <a:buFontTx/>
              <a:buBlip>
                <a:blip r:embed="rId4"/>
              </a:buBlip>
            </a:pPr>
            <a:r>
              <a:rPr lang="en-US" altLang="en-US"/>
              <a:t>Keys: Accurate pass, control/soft touch by R, well timed touch as P1 runs by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a:extLst>
              <a:ext uri="{FF2B5EF4-FFF2-40B4-BE49-F238E27FC236}">
                <a16:creationId xmlns:a16="http://schemas.microsoft.com/office/drawing/2014/main" id="{7B847159-B6FE-4054-B919-6B677D0AD64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43011" name="Slide Number Placeholder 4">
            <a:extLst>
              <a:ext uri="{FF2B5EF4-FFF2-40B4-BE49-F238E27FC236}">
                <a16:creationId xmlns:a16="http://schemas.microsoft.com/office/drawing/2014/main" id="{8BEBE10A-072B-4592-92D2-3F74FD6BD5B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84B64A-866A-40F0-A9BF-64E672FBFD84}" type="slidenum">
              <a:rPr lang="en-US" altLang="en-US"/>
              <a:pPr eaLnBrk="1" hangingPunct="1"/>
              <a:t>41</a:t>
            </a:fld>
            <a:endParaRPr lang="en-US" altLang="en-US"/>
          </a:p>
        </p:txBody>
      </p:sp>
      <p:sp>
        <p:nvSpPr>
          <p:cNvPr id="43012" name="Rectangle 2">
            <a:extLst>
              <a:ext uri="{FF2B5EF4-FFF2-40B4-BE49-F238E27FC236}">
                <a16:creationId xmlns:a16="http://schemas.microsoft.com/office/drawing/2014/main" id="{52C5E7E1-90C8-44C7-A351-97A1A52D31AF}"/>
              </a:ext>
            </a:extLst>
          </p:cNvPr>
          <p:cNvSpPr>
            <a:spLocks noGrp="1" noChangeArrowheads="1"/>
          </p:cNvSpPr>
          <p:nvPr>
            <p:ph type="title"/>
          </p:nvPr>
        </p:nvSpPr>
        <p:spPr/>
        <p:txBody>
          <a:bodyPr/>
          <a:lstStyle/>
          <a:p>
            <a:pPr eaLnBrk="1" hangingPunct="1"/>
            <a:r>
              <a:rPr lang="en-US" altLang="en-US"/>
              <a:t>Week 7 Drills</a:t>
            </a:r>
          </a:p>
        </p:txBody>
      </p:sp>
      <p:sp>
        <p:nvSpPr>
          <p:cNvPr id="43013" name="Rectangle 3">
            <a:extLst>
              <a:ext uri="{FF2B5EF4-FFF2-40B4-BE49-F238E27FC236}">
                <a16:creationId xmlns:a16="http://schemas.microsoft.com/office/drawing/2014/main" id="{F5900FFC-4338-48CC-86F0-AEBDEE3C8FE4}"/>
              </a:ext>
            </a:extLst>
          </p:cNvPr>
          <p:cNvSpPr>
            <a:spLocks noGrp="1" noChangeArrowheads="1"/>
          </p:cNvSpPr>
          <p:nvPr>
            <p:ph type="body" idx="1"/>
          </p:nvPr>
        </p:nvSpPr>
        <p:spPr>
          <a:xfrm>
            <a:off x="457200" y="914400"/>
            <a:ext cx="4572000" cy="3505200"/>
          </a:xfrm>
        </p:spPr>
        <p:txBody>
          <a:bodyPr/>
          <a:lstStyle/>
          <a:p>
            <a:pPr eaLnBrk="1" hangingPunct="1"/>
            <a:r>
              <a:rPr lang="en-US" altLang="en-US"/>
              <a:t>(#1) Blue dribbles round cone and scores in opposite corner</a:t>
            </a:r>
          </a:p>
          <a:p>
            <a:pPr lvl="1" eaLnBrk="1" hangingPunct="1"/>
            <a:r>
              <a:rPr lang="en-US" altLang="en-US"/>
              <a:t>Keys to this drill: </a:t>
            </a:r>
          </a:p>
          <a:p>
            <a:pPr lvl="2" eaLnBrk="1" hangingPunct="1"/>
            <a:r>
              <a:rPr lang="en-US" altLang="en-US"/>
              <a:t>Let ball slow down before hitting it</a:t>
            </a:r>
          </a:p>
          <a:p>
            <a:pPr lvl="2" eaLnBrk="1" hangingPunct="1"/>
            <a:r>
              <a:rPr lang="en-US" altLang="en-US"/>
              <a:t>When shooting, player/ball/target must be lined up</a:t>
            </a:r>
          </a:p>
          <a:p>
            <a:pPr lvl="2" eaLnBrk="1" hangingPunct="1"/>
            <a:r>
              <a:rPr lang="en-US" altLang="en-US"/>
              <a:t>Stress accuracy over power</a:t>
            </a:r>
          </a:p>
          <a:p>
            <a:pPr lvl="2" eaLnBrk="1" hangingPunct="1"/>
            <a:r>
              <a:rPr lang="en-US" altLang="en-US"/>
              <a:t>Widen/narrow target as needed</a:t>
            </a:r>
          </a:p>
          <a:p>
            <a:pPr lvl="2" eaLnBrk="1" hangingPunct="1"/>
            <a:r>
              <a:rPr lang="en-US" altLang="en-US" u="sng"/>
              <a:t>Keep it moving</a:t>
            </a:r>
            <a:r>
              <a:rPr lang="en-US" altLang="en-US"/>
              <a:t>; split group in two and use two goals if necessary</a:t>
            </a:r>
          </a:p>
        </p:txBody>
      </p:sp>
      <p:sp>
        <p:nvSpPr>
          <p:cNvPr id="43014" name="Oval 8">
            <a:extLst>
              <a:ext uri="{FF2B5EF4-FFF2-40B4-BE49-F238E27FC236}">
                <a16:creationId xmlns:a16="http://schemas.microsoft.com/office/drawing/2014/main" id="{F9E50735-F715-4851-A849-B9973E50F2A2}"/>
              </a:ext>
            </a:extLst>
          </p:cNvPr>
          <p:cNvSpPr>
            <a:spLocks noChangeArrowheads="1"/>
          </p:cNvSpPr>
          <p:nvPr/>
        </p:nvSpPr>
        <p:spPr bwMode="auto">
          <a:xfrm rot="-5400000">
            <a:off x="6900863" y="4013200"/>
            <a:ext cx="79375" cy="85725"/>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43015" name="Group 127">
            <a:extLst>
              <a:ext uri="{FF2B5EF4-FFF2-40B4-BE49-F238E27FC236}">
                <a16:creationId xmlns:a16="http://schemas.microsoft.com/office/drawing/2014/main" id="{6D8EA115-F9D8-42D5-9513-85DE8EA3D38B}"/>
              </a:ext>
            </a:extLst>
          </p:cNvPr>
          <p:cNvGrpSpPr>
            <a:grpSpLocks/>
          </p:cNvGrpSpPr>
          <p:nvPr/>
        </p:nvGrpSpPr>
        <p:grpSpPr bwMode="auto">
          <a:xfrm>
            <a:off x="5181600" y="990600"/>
            <a:ext cx="3621088" cy="1795463"/>
            <a:chOff x="3264" y="624"/>
            <a:chExt cx="2281" cy="1131"/>
          </a:xfrm>
        </p:grpSpPr>
        <p:sp>
          <p:nvSpPr>
            <p:cNvPr id="43042" name="Rectangle 5">
              <a:extLst>
                <a:ext uri="{FF2B5EF4-FFF2-40B4-BE49-F238E27FC236}">
                  <a16:creationId xmlns:a16="http://schemas.microsoft.com/office/drawing/2014/main" id="{D100F4DC-2D01-4B64-94B7-698A8CC7FE58}"/>
                </a:ext>
              </a:extLst>
            </p:cNvPr>
            <p:cNvSpPr>
              <a:spLocks noChangeArrowheads="1"/>
            </p:cNvSpPr>
            <p:nvPr/>
          </p:nvSpPr>
          <p:spPr bwMode="auto">
            <a:xfrm rot="-5400000">
              <a:off x="3832" y="56"/>
              <a:ext cx="1027" cy="2163"/>
            </a:xfrm>
            <a:prstGeom prst="rect">
              <a:avLst/>
            </a:prstGeom>
            <a:solidFill>
              <a:srgbClr val="99FF33"/>
            </a:solidFill>
            <a:ln w="76200">
              <a:solidFill>
                <a:srgbClr val="99FF33"/>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3043" name="Rectangle 7">
              <a:extLst>
                <a:ext uri="{FF2B5EF4-FFF2-40B4-BE49-F238E27FC236}">
                  <a16:creationId xmlns:a16="http://schemas.microsoft.com/office/drawing/2014/main" id="{948E6564-1E5E-4B2C-9D4B-D378B7C56E53}"/>
                </a:ext>
              </a:extLst>
            </p:cNvPr>
            <p:cNvSpPr>
              <a:spLocks noChangeArrowheads="1"/>
            </p:cNvSpPr>
            <p:nvPr/>
          </p:nvSpPr>
          <p:spPr bwMode="auto">
            <a:xfrm rot="-5400000">
              <a:off x="3977" y="643"/>
              <a:ext cx="295" cy="1721"/>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3044" name="Rectangle 9" descr="Dotted grid">
              <a:extLst>
                <a:ext uri="{FF2B5EF4-FFF2-40B4-BE49-F238E27FC236}">
                  <a16:creationId xmlns:a16="http://schemas.microsoft.com/office/drawing/2014/main" id="{29CF5D02-997A-4188-A593-07C70F2D4ABF}"/>
                </a:ext>
              </a:extLst>
            </p:cNvPr>
            <p:cNvSpPr>
              <a:spLocks noChangeArrowheads="1"/>
            </p:cNvSpPr>
            <p:nvPr/>
          </p:nvSpPr>
          <p:spPr bwMode="auto">
            <a:xfrm rot="-5400000">
              <a:off x="4026" y="1206"/>
              <a:ext cx="101" cy="95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3045" name="Line 11">
              <a:extLst>
                <a:ext uri="{FF2B5EF4-FFF2-40B4-BE49-F238E27FC236}">
                  <a16:creationId xmlns:a16="http://schemas.microsoft.com/office/drawing/2014/main" id="{9671C4AB-BC54-408A-BC9E-A39D60212F24}"/>
                </a:ext>
              </a:extLst>
            </p:cNvPr>
            <p:cNvSpPr>
              <a:spLocks noChangeShapeType="1"/>
            </p:cNvSpPr>
            <p:nvPr/>
          </p:nvSpPr>
          <p:spPr bwMode="auto">
            <a:xfrm>
              <a:off x="4946" y="1650"/>
              <a:ext cx="507" cy="0"/>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3046" name="Picture 12" descr="ball_sml_ph">
              <a:extLst>
                <a:ext uri="{FF2B5EF4-FFF2-40B4-BE49-F238E27FC236}">
                  <a16:creationId xmlns:a16="http://schemas.microsoft.com/office/drawing/2014/main" id="{38413C32-2722-4218-889F-E5018FBE6F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4" y="1072"/>
              <a:ext cx="90"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47" name="Picture 13" descr="ball_sml_ph">
              <a:extLst>
                <a:ext uri="{FF2B5EF4-FFF2-40B4-BE49-F238E27FC236}">
                  <a16:creationId xmlns:a16="http://schemas.microsoft.com/office/drawing/2014/main" id="{644630EC-3B25-41F8-897E-820EB07733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4" y="1584"/>
              <a:ext cx="90"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48" name="Picture 14" descr="ball_sml_ph">
              <a:extLst>
                <a:ext uri="{FF2B5EF4-FFF2-40B4-BE49-F238E27FC236}">
                  <a16:creationId xmlns:a16="http://schemas.microsoft.com/office/drawing/2014/main" id="{7695EA56-2E4D-4794-8868-8CCB0B42C7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2" y="1649"/>
              <a:ext cx="9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49" name="Picture 15" descr="ball_sml_ph">
              <a:extLst>
                <a:ext uri="{FF2B5EF4-FFF2-40B4-BE49-F238E27FC236}">
                  <a16:creationId xmlns:a16="http://schemas.microsoft.com/office/drawing/2014/main" id="{BE4C7DEE-E95A-4B24-8072-33CF04DF61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6" y="1494"/>
              <a:ext cx="9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50" name="Picture 20" descr="player_blue_white_bg_19620">
              <a:extLst>
                <a:ext uri="{FF2B5EF4-FFF2-40B4-BE49-F238E27FC236}">
                  <a16:creationId xmlns:a16="http://schemas.microsoft.com/office/drawing/2014/main" id="{EDE7BE46-9C4B-4FF6-BE37-1490E1DFAD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8" y="1296"/>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51" name="Picture 22" descr="player_blue_white_bg_19620">
              <a:extLst>
                <a:ext uri="{FF2B5EF4-FFF2-40B4-BE49-F238E27FC236}">
                  <a16:creationId xmlns:a16="http://schemas.microsoft.com/office/drawing/2014/main" id="{8BE6DEC5-07A7-42D8-A06A-1D52CCA30E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 y="1392"/>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52" name="Picture 24" descr="player_blue_white_bg_19620">
              <a:extLst>
                <a:ext uri="{FF2B5EF4-FFF2-40B4-BE49-F238E27FC236}">
                  <a16:creationId xmlns:a16="http://schemas.microsoft.com/office/drawing/2014/main" id="{339A1850-7E25-4DF3-A8F2-7620267E7E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4" y="1488"/>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53" name="Picture 26" descr="player_blue_white_bg_19620">
              <a:extLst>
                <a:ext uri="{FF2B5EF4-FFF2-40B4-BE49-F238E27FC236}">
                  <a16:creationId xmlns:a16="http://schemas.microsoft.com/office/drawing/2014/main" id="{64FEA4A5-CFF6-4AA5-81AA-B4DF0CD07F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2" y="1584"/>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3054" name="Group 31">
              <a:extLst>
                <a:ext uri="{FF2B5EF4-FFF2-40B4-BE49-F238E27FC236}">
                  <a16:creationId xmlns:a16="http://schemas.microsoft.com/office/drawing/2014/main" id="{887FA382-166B-4482-8325-42EDC9BC4225}"/>
                </a:ext>
              </a:extLst>
            </p:cNvPr>
            <p:cNvGrpSpPr>
              <a:grpSpLocks/>
            </p:cNvGrpSpPr>
            <p:nvPr/>
          </p:nvGrpSpPr>
          <p:grpSpPr bwMode="auto">
            <a:xfrm>
              <a:off x="4224" y="1584"/>
              <a:ext cx="384" cy="134"/>
              <a:chOff x="5148" y="1536"/>
              <a:chExt cx="216" cy="134"/>
            </a:xfrm>
          </p:grpSpPr>
          <p:sp>
            <p:nvSpPr>
              <p:cNvPr id="43070" name="Rectangle 32">
                <a:extLst>
                  <a:ext uri="{FF2B5EF4-FFF2-40B4-BE49-F238E27FC236}">
                    <a16:creationId xmlns:a16="http://schemas.microsoft.com/office/drawing/2014/main" id="{9680265F-5ACC-4FE8-ACAB-710BA5043E43}"/>
                  </a:ext>
                </a:extLst>
              </p:cNvPr>
              <p:cNvSpPr>
                <a:spLocks noChangeArrowheads="1"/>
              </p:cNvSpPr>
              <p:nvPr/>
            </p:nvSpPr>
            <p:spPr bwMode="auto">
              <a:xfrm>
                <a:off x="5148"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43071" name="Rectangle 33">
                <a:extLst>
                  <a:ext uri="{FF2B5EF4-FFF2-40B4-BE49-F238E27FC236}">
                    <a16:creationId xmlns:a16="http://schemas.microsoft.com/office/drawing/2014/main" id="{65E4BD85-DABF-490E-BB33-0B59A366C48D}"/>
                  </a:ext>
                </a:extLst>
              </p:cNvPr>
              <p:cNvSpPr>
                <a:spLocks noChangeArrowheads="1"/>
              </p:cNvSpPr>
              <p:nvPr/>
            </p:nvSpPr>
            <p:spPr bwMode="auto">
              <a:xfrm>
                <a:off x="5280"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grpSp>
        <p:sp>
          <p:nvSpPr>
            <p:cNvPr id="43055" name="Rectangle 35">
              <a:extLst>
                <a:ext uri="{FF2B5EF4-FFF2-40B4-BE49-F238E27FC236}">
                  <a16:creationId xmlns:a16="http://schemas.microsoft.com/office/drawing/2014/main" id="{3A8FAAE0-94CB-43D9-B36C-325A989067E1}"/>
                </a:ext>
              </a:extLst>
            </p:cNvPr>
            <p:cNvSpPr>
              <a:spLocks noChangeArrowheads="1"/>
            </p:cNvSpPr>
            <p:nvPr/>
          </p:nvSpPr>
          <p:spPr bwMode="auto">
            <a:xfrm rot="240000">
              <a:off x="4224" y="922"/>
              <a:ext cx="335"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dribble</a:t>
              </a:r>
            </a:p>
          </p:txBody>
        </p:sp>
        <p:sp>
          <p:nvSpPr>
            <p:cNvPr id="43056" name="Rectangle 36">
              <a:extLst>
                <a:ext uri="{FF2B5EF4-FFF2-40B4-BE49-F238E27FC236}">
                  <a16:creationId xmlns:a16="http://schemas.microsoft.com/office/drawing/2014/main" id="{A8CAA752-D09F-43A5-8CDD-72EBB1D0F125}"/>
                </a:ext>
              </a:extLst>
            </p:cNvPr>
            <p:cNvSpPr>
              <a:spLocks noChangeArrowheads="1"/>
            </p:cNvSpPr>
            <p:nvPr/>
          </p:nvSpPr>
          <p:spPr bwMode="auto">
            <a:xfrm>
              <a:off x="3900" y="1018"/>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43057" name="Rectangle 37">
              <a:extLst>
                <a:ext uri="{FF2B5EF4-FFF2-40B4-BE49-F238E27FC236}">
                  <a16:creationId xmlns:a16="http://schemas.microsoft.com/office/drawing/2014/main" id="{042F8F9C-1C60-428C-BD54-1A9B4AF6F78D}"/>
                </a:ext>
              </a:extLst>
            </p:cNvPr>
            <p:cNvSpPr>
              <a:spLocks noChangeArrowheads="1"/>
            </p:cNvSpPr>
            <p:nvPr/>
          </p:nvSpPr>
          <p:spPr bwMode="auto">
            <a:xfrm>
              <a:off x="3296" y="643"/>
              <a:ext cx="16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#1</a:t>
              </a:r>
            </a:p>
          </p:txBody>
        </p:sp>
        <p:pic>
          <p:nvPicPr>
            <p:cNvPr id="43058" name="Picture 40" descr="player_blue_white_bg_19620">
              <a:extLst>
                <a:ext uri="{FF2B5EF4-FFF2-40B4-BE49-F238E27FC236}">
                  <a16:creationId xmlns:a16="http://schemas.microsoft.com/office/drawing/2014/main" id="{F5A786A6-6E5A-4AFB-B78D-BB3D88A1C9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4" y="960"/>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59" name="Picture 41" descr="ball_sml_ph">
              <a:extLst>
                <a:ext uri="{FF2B5EF4-FFF2-40B4-BE49-F238E27FC236}">
                  <a16:creationId xmlns:a16="http://schemas.microsoft.com/office/drawing/2014/main" id="{18E53EE8-45E6-4955-A745-3D2E6A2F63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2" y="1024"/>
              <a:ext cx="90"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60" name="Picture 42" descr="player_blue_white_bg_19620">
              <a:extLst>
                <a:ext uri="{FF2B5EF4-FFF2-40B4-BE49-F238E27FC236}">
                  <a16:creationId xmlns:a16="http://schemas.microsoft.com/office/drawing/2014/main" id="{694973DB-B654-4C87-8E38-8ECF82DEA1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2" y="864"/>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3061" name="AutoShape 43">
              <a:extLst>
                <a:ext uri="{FF2B5EF4-FFF2-40B4-BE49-F238E27FC236}">
                  <a16:creationId xmlns:a16="http://schemas.microsoft.com/office/drawing/2014/main" id="{A19321AC-2DC5-4B3C-A74F-314FB25EDBBF}"/>
                </a:ext>
              </a:extLst>
            </p:cNvPr>
            <p:cNvCxnSpPr>
              <a:cxnSpLocks noChangeShapeType="1"/>
            </p:cNvCxnSpPr>
            <p:nvPr/>
          </p:nvCxnSpPr>
          <p:spPr bwMode="auto">
            <a:xfrm flipH="1" flipV="1">
              <a:off x="3696" y="950"/>
              <a:ext cx="1248" cy="96"/>
            </a:xfrm>
            <a:prstGeom prst="straightConnector1">
              <a:avLst/>
            </a:prstGeom>
            <a:noFill/>
            <a:ln w="15875">
              <a:solidFill>
                <a:schemeClr val="tx1"/>
              </a:solidFill>
              <a:prstDash val="dash"/>
              <a:round/>
              <a:headEnd/>
              <a:tailEnd type="triangle" w="lg" len="med"/>
            </a:ln>
            <a:extLst>
              <a:ext uri="{909E8E84-426E-40DD-AFC4-6F175D3DCCD1}">
                <a14:hiddenFill xmlns:a14="http://schemas.microsoft.com/office/drawing/2010/main">
                  <a:noFill/>
                </a14:hiddenFill>
              </a:ext>
            </a:extLst>
          </p:spPr>
        </p:cxnSp>
        <p:sp>
          <p:nvSpPr>
            <p:cNvPr id="43062" name="Line 46">
              <a:extLst>
                <a:ext uri="{FF2B5EF4-FFF2-40B4-BE49-F238E27FC236}">
                  <a16:creationId xmlns:a16="http://schemas.microsoft.com/office/drawing/2014/main" id="{DE20561B-8ABA-4EAF-B5A3-2014ED219650}"/>
                </a:ext>
              </a:extLst>
            </p:cNvPr>
            <p:cNvSpPr>
              <a:spLocks noChangeShapeType="1"/>
            </p:cNvSpPr>
            <p:nvPr/>
          </p:nvSpPr>
          <p:spPr bwMode="auto">
            <a:xfrm>
              <a:off x="3792" y="1104"/>
              <a:ext cx="576" cy="576"/>
            </a:xfrm>
            <a:prstGeom prst="line">
              <a:avLst/>
            </a:prstGeom>
            <a:noFill/>
            <a:ln w="15875">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pic>
          <p:nvPicPr>
            <p:cNvPr id="43063" name="Picture 47" descr="ball_sml_ph">
              <a:extLst>
                <a:ext uri="{FF2B5EF4-FFF2-40B4-BE49-F238E27FC236}">
                  <a16:creationId xmlns:a16="http://schemas.microsoft.com/office/drawing/2014/main" id="{A94A4069-8B0F-46B5-910A-1165C85796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2" y="1248"/>
              <a:ext cx="90"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3064" name="Group 58">
              <a:extLst>
                <a:ext uri="{FF2B5EF4-FFF2-40B4-BE49-F238E27FC236}">
                  <a16:creationId xmlns:a16="http://schemas.microsoft.com/office/drawing/2014/main" id="{F36D323D-4637-4584-81DC-131DD5D3C458}"/>
                </a:ext>
              </a:extLst>
            </p:cNvPr>
            <p:cNvGrpSpPr>
              <a:grpSpLocks/>
            </p:cNvGrpSpPr>
            <p:nvPr/>
          </p:nvGrpSpPr>
          <p:grpSpPr bwMode="auto">
            <a:xfrm>
              <a:off x="5088" y="1392"/>
              <a:ext cx="216" cy="134"/>
              <a:chOff x="5148" y="1536"/>
              <a:chExt cx="216" cy="134"/>
            </a:xfrm>
          </p:grpSpPr>
          <p:sp>
            <p:nvSpPr>
              <p:cNvPr id="43068" name="Rectangle 59">
                <a:extLst>
                  <a:ext uri="{FF2B5EF4-FFF2-40B4-BE49-F238E27FC236}">
                    <a16:creationId xmlns:a16="http://schemas.microsoft.com/office/drawing/2014/main" id="{0A0BF7D3-13B2-48FF-A6D5-4690C10ECCC7}"/>
                  </a:ext>
                </a:extLst>
              </p:cNvPr>
              <p:cNvSpPr>
                <a:spLocks noChangeArrowheads="1"/>
              </p:cNvSpPr>
              <p:nvPr/>
            </p:nvSpPr>
            <p:spPr bwMode="auto">
              <a:xfrm>
                <a:off x="5148"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43069" name="Rectangle 60">
                <a:extLst>
                  <a:ext uri="{FF2B5EF4-FFF2-40B4-BE49-F238E27FC236}">
                    <a16:creationId xmlns:a16="http://schemas.microsoft.com/office/drawing/2014/main" id="{EC5623A8-88C3-4318-8A30-D449829CD215}"/>
                  </a:ext>
                </a:extLst>
              </p:cNvPr>
              <p:cNvSpPr>
                <a:spLocks noChangeArrowheads="1"/>
              </p:cNvSpPr>
              <p:nvPr/>
            </p:nvSpPr>
            <p:spPr bwMode="auto">
              <a:xfrm>
                <a:off x="5280"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grpSp>
        <p:pic>
          <p:nvPicPr>
            <p:cNvPr id="43065" name="Picture 61" descr="player_blue_white_bg_19620">
              <a:extLst>
                <a:ext uri="{FF2B5EF4-FFF2-40B4-BE49-F238E27FC236}">
                  <a16:creationId xmlns:a16="http://schemas.microsoft.com/office/drawing/2014/main" id="{CC875F41-5674-439A-B821-723FB8D056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4" y="1392"/>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66" name="Rectangle 68">
              <a:extLst>
                <a:ext uri="{FF2B5EF4-FFF2-40B4-BE49-F238E27FC236}">
                  <a16:creationId xmlns:a16="http://schemas.microsoft.com/office/drawing/2014/main" id="{DB0A00C4-248F-4338-8822-044A0C5A50E7}"/>
                </a:ext>
              </a:extLst>
            </p:cNvPr>
            <p:cNvSpPr>
              <a:spLocks noChangeArrowheads="1"/>
            </p:cNvSpPr>
            <p:nvPr/>
          </p:nvSpPr>
          <p:spPr bwMode="auto">
            <a:xfrm>
              <a:off x="5328" y="1392"/>
              <a:ext cx="217"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start</a:t>
              </a:r>
            </a:p>
          </p:txBody>
        </p:sp>
        <p:sp>
          <p:nvSpPr>
            <p:cNvPr id="43067" name="Rectangle 77">
              <a:extLst>
                <a:ext uri="{FF2B5EF4-FFF2-40B4-BE49-F238E27FC236}">
                  <a16:creationId xmlns:a16="http://schemas.microsoft.com/office/drawing/2014/main" id="{38FA13B3-879D-4BF5-B8F7-AF8BAE456775}"/>
                </a:ext>
              </a:extLst>
            </p:cNvPr>
            <p:cNvSpPr>
              <a:spLocks noChangeArrowheads="1"/>
            </p:cNvSpPr>
            <p:nvPr/>
          </p:nvSpPr>
          <p:spPr bwMode="auto">
            <a:xfrm rot="2520000">
              <a:off x="3936" y="1306"/>
              <a:ext cx="273"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shoot</a:t>
              </a:r>
            </a:p>
          </p:txBody>
        </p:sp>
      </p:grpSp>
      <p:sp>
        <p:nvSpPr>
          <p:cNvPr id="43016" name="Rectangle 79">
            <a:extLst>
              <a:ext uri="{FF2B5EF4-FFF2-40B4-BE49-F238E27FC236}">
                <a16:creationId xmlns:a16="http://schemas.microsoft.com/office/drawing/2014/main" id="{61968BBF-D9C8-48AA-BC65-C31B29F2861C}"/>
              </a:ext>
            </a:extLst>
          </p:cNvPr>
          <p:cNvSpPr>
            <a:spLocks noChangeArrowheads="1"/>
          </p:cNvSpPr>
          <p:nvPr/>
        </p:nvSpPr>
        <p:spPr bwMode="auto">
          <a:xfrm>
            <a:off x="4724400" y="2743200"/>
            <a:ext cx="42672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7663" indent="-347663" eaLnBrk="0" hangingPunct="0">
              <a:defRPr>
                <a:solidFill>
                  <a:schemeClr val="tx1"/>
                </a:solidFill>
                <a:latin typeface="Arial" panose="020B0604020202020204" pitchFamily="34" charset="0"/>
              </a:defRPr>
            </a:lvl1pPr>
            <a:lvl2pPr marL="744538" indent="-282575" eaLnBrk="0" hangingPunct="0">
              <a:defRPr>
                <a:solidFill>
                  <a:schemeClr val="tx1"/>
                </a:solidFill>
                <a:latin typeface="Arial" panose="020B0604020202020204" pitchFamily="34" charset="0"/>
              </a:defRPr>
            </a:lvl2pPr>
            <a:lvl3pPr marL="1084263" indent="-225425"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Blip>
                <a:blip r:embed="rId4"/>
              </a:buBlip>
            </a:pPr>
            <a:r>
              <a:rPr lang="en-US" altLang="en-US" sz="2400"/>
              <a:t>(#2) Coach rolls ball across line; red runs in and scores</a:t>
            </a:r>
          </a:p>
          <a:p>
            <a:pPr lvl="1" eaLnBrk="1" hangingPunct="1">
              <a:spcBef>
                <a:spcPct val="20000"/>
              </a:spcBef>
              <a:buFontTx/>
              <a:buBlip>
                <a:blip r:embed="rId5"/>
              </a:buBlip>
            </a:pPr>
            <a:r>
              <a:rPr lang="en-US" altLang="en-US" sz="2000"/>
              <a:t>Player </a:t>
            </a:r>
            <a:r>
              <a:rPr lang="en-US" altLang="en-US" sz="2000" u="sng"/>
              <a:t>must</a:t>
            </a:r>
            <a:r>
              <a:rPr lang="en-US" altLang="en-US" sz="2000"/>
              <a:t> approach ball in an arc – see diagram</a:t>
            </a:r>
          </a:p>
          <a:p>
            <a:pPr lvl="1" eaLnBrk="1" hangingPunct="1">
              <a:spcBef>
                <a:spcPct val="20000"/>
              </a:spcBef>
              <a:buFontTx/>
              <a:buBlip>
                <a:blip r:embed="rId5"/>
              </a:buBlip>
            </a:pPr>
            <a:r>
              <a:rPr lang="en-US" altLang="en-US" sz="2000"/>
              <a:t>Hit ball with inside of foot for accuracy/control</a:t>
            </a:r>
          </a:p>
          <a:p>
            <a:pPr lvl="1" eaLnBrk="1" hangingPunct="1">
              <a:spcBef>
                <a:spcPct val="20000"/>
              </a:spcBef>
              <a:buFontTx/>
              <a:buBlip>
                <a:blip r:embed="rId5"/>
              </a:buBlip>
            </a:pPr>
            <a:r>
              <a:rPr lang="en-US" altLang="en-US" sz="2000"/>
              <a:t>Millions of variations</a:t>
            </a:r>
          </a:p>
          <a:p>
            <a:pPr lvl="2" eaLnBrk="1" hangingPunct="1">
              <a:spcBef>
                <a:spcPct val="20000"/>
              </a:spcBef>
              <a:buFontTx/>
              <a:buBlip>
                <a:blip r:embed="rId6"/>
              </a:buBlip>
            </a:pPr>
            <a:r>
              <a:rPr lang="en-US" altLang="en-US"/>
              <a:t>Roll from different angles/sides</a:t>
            </a:r>
          </a:p>
          <a:p>
            <a:pPr lvl="2" eaLnBrk="1" hangingPunct="1">
              <a:spcBef>
                <a:spcPct val="20000"/>
              </a:spcBef>
              <a:buFontTx/>
              <a:buBlip>
                <a:blip r:embed="rId6"/>
              </a:buBlip>
            </a:pPr>
            <a:r>
              <a:rPr lang="en-US" altLang="en-US">
                <a:sym typeface="Wingdings" panose="05000000000000000000" pitchFamily="2" charset="2"/>
              </a:rPr>
              <a:t>Roll faster/softer</a:t>
            </a:r>
          </a:p>
          <a:p>
            <a:pPr lvl="2" eaLnBrk="1" hangingPunct="1">
              <a:spcBef>
                <a:spcPct val="20000"/>
              </a:spcBef>
              <a:buFontTx/>
              <a:buBlip>
                <a:blip r:embed="rId6"/>
              </a:buBlip>
            </a:pPr>
            <a:r>
              <a:rPr lang="en-US" altLang="en-US">
                <a:sym typeface="Wingdings" panose="05000000000000000000" pitchFamily="2" charset="2"/>
              </a:rPr>
              <a:t>Roll forces player so wide s/he must pass back not shoot</a:t>
            </a:r>
          </a:p>
        </p:txBody>
      </p:sp>
      <p:sp>
        <p:nvSpPr>
          <p:cNvPr id="43017" name="Rectangle 80">
            <a:extLst>
              <a:ext uri="{FF2B5EF4-FFF2-40B4-BE49-F238E27FC236}">
                <a16:creationId xmlns:a16="http://schemas.microsoft.com/office/drawing/2014/main" id="{91EFA879-B77F-4650-8DC3-3A4852B608C3}"/>
              </a:ext>
            </a:extLst>
          </p:cNvPr>
          <p:cNvSpPr>
            <a:spLocks noChangeArrowheads="1"/>
          </p:cNvSpPr>
          <p:nvPr/>
        </p:nvSpPr>
        <p:spPr bwMode="auto">
          <a:xfrm rot="-5400000">
            <a:off x="1833562" y="3898901"/>
            <a:ext cx="1630363" cy="3433762"/>
          </a:xfrm>
          <a:prstGeom prst="rect">
            <a:avLst/>
          </a:prstGeom>
          <a:solidFill>
            <a:srgbClr val="99FF33"/>
          </a:solidFill>
          <a:ln w="76200">
            <a:solidFill>
              <a:srgbClr val="99FF33"/>
            </a:solidFill>
            <a:miter lim="800000"/>
            <a:headEnd/>
            <a:tailEnd/>
          </a:ln>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sym typeface="Wingdings" panose="05000000000000000000" pitchFamily="2" charset="2"/>
            </a:endParaRPr>
          </a:p>
        </p:txBody>
      </p:sp>
      <p:sp>
        <p:nvSpPr>
          <p:cNvPr id="43018" name="Rectangle 81">
            <a:extLst>
              <a:ext uri="{FF2B5EF4-FFF2-40B4-BE49-F238E27FC236}">
                <a16:creationId xmlns:a16="http://schemas.microsoft.com/office/drawing/2014/main" id="{65C11A13-A5AD-4208-A1B8-31E8C3BDC3E6}"/>
              </a:ext>
            </a:extLst>
          </p:cNvPr>
          <p:cNvSpPr>
            <a:spLocks noChangeArrowheads="1"/>
          </p:cNvSpPr>
          <p:nvPr/>
        </p:nvSpPr>
        <p:spPr bwMode="auto">
          <a:xfrm rot="-5400000">
            <a:off x="2063750" y="4830763"/>
            <a:ext cx="468313" cy="2732087"/>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3019" name="Rectangle 82" descr="Dotted grid">
            <a:extLst>
              <a:ext uri="{FF2B5EF4-FFF2-40B4-BE49-F238E27FC236}">
                <a16:creationId xmlns:a16="http://schemas.microsoft.com/office/drawing/2014/main" id="{006B9731-A32F-4456-8F9B-1F98107D197A}"/>
              </a:ext>
            </a:extLst>
          </p:cNvPr>
          <p:cNvSpPr>
            <a:spLocks noChangeArrowheads="1"/>
          </p:cNvSpPr>
          <p:nvPr/>
        </p:nvSpPr>
        <p:spPr bwMode="auto">
          <a:xfrm rot="-5400000">
            <a:off x="2141538" y="5724525"/>
            <a:ext cx="160338" cy="1512887"/>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3020" name="Line 83">
            <a:extLst>
              <a:ext uri="{FF2B5EF4-FFF2-40B4-BE49-F238E27FC236}">
                <a16:creationId xmlns:a16="http://schemas.microsoft.com/office/drawing/2014/main" id="{45DD023C-3953-4668-816B-376E6797E466}"/>
              </a:ext>
            </a:extLst>
          </p:cNvPr>
          <p:cNvSpPr>
            <a:spLocks noChangeShapeType="1"/>
          </p:cNvSpPr>
          <p:nvPr/>
        </p:nvSpPr>
        <p:spPr bwMode="auto">
          <a:xfrm>
            <a:off x="3602038" y="6429375"/>
            <a:ext cx="804862" cy="0"/>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3021" name="Picture 84" descr="ball_sml_ph">
            <a:extLst>
              <a:ext uri="{FF2B5EF4-FFF2-40B4-BE49-F238E27FC236}">
                <a16:creationId xmlns:a16="http://schemas.microsoft.com/office/drawing/2014/main" id="{45E5675F-7FB5-4A8D-B61F-8962A8B084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6045200"/>
            <a:ext cx="1428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22" name="Picture 85" descr="ball_sml_ph">
            <a:extLst>
              <a:ext uri="{FF2B5EF4-FFF2-40B4-BE49-F238E27FC236}">
                <a16:creationId xmlns:a16="http://schemas.microsoft.com/office/drawing/2014/main" id="{7A176D49-BE2F-4F0A-8510-803B35A072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6197600"/>
            <a:ext cx="1428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23" name="Picture 86" descr="ball_sml_ph">
            <a:extLst>
              <a:ext uri="{FF2B5EF4-FFF2-40B4-BE49-F238E27FC236}">
                <a16:creationId xmlns:a16="http://schemas.microsoft.com/office/drawing/2014/main" id="{B38F27B5-12B1-44FB-93CD-D4327C9288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125" y="6197600"/>
            <a:ext cx="142875"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24" name="Picture 87" descr="ball_sml_ph">
            <a:extLst>
              <a:ext uri="{FF2B5EF4-FFF2-40B4-BE49-F238E27FC236}">
                <a16:creationId xmlns:a16="http://schemas.microsoft.com/office/drawing/2014/main" id="{3F465B60-3565-4918-BBB2-BFC184BBA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5867400"/>
            <a:ext cx="142875"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25" name="Rectangle 97">
            <a:extLst>
              <a:ext uri="{FF2B5EF4-FFF2-40B4-BE49-F238E27FC236}">
                <a16:creationId xmlns:a16="http://schemas.microsoft.com/office/drawing/2014/main" id="{70083273-7372-4215-B1F9-F29F57CB6ACC}"/>
              </a:ext>
            </a:extLst>
          </p:cNvPr>
          <p:cNvSpPr>
            <a:spLocks noChangeArrowheads="1"/>
          </p:cNvSpPr>
          <p:nvPr/>
        </p:nvSpPr>
        <p:spPr bwMode="auto">
          <a:xfrm>
            <a:off x="982663" y="4830763"/>
            <a:ext cx="2540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#2</a:t>
            </a:r>
          </a:p>
        </p:txBody>
      </p:sp>
      <p:pic>
        <p:nvPicPr>
          <p:cNvPr id="43026" name="Picture 99" descr="ball_sml_ph">
            <a:extLst>
              <a:ext uri="{FF2B5EF4-FFF2-40B4-BE49-F238E27FC236}">
                <a16:creationId xmlns:a16="http://schemas.microsoft.com/office/drawing/2014/main" id="{D022FA65-E077-435D-8EC7-FF015F66E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2125" y="5816600"/>
            <a:ext cx="1428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27" name="Line 102">
            <a:extLst>
              <a:ext uri="{FF2B5EF4-FFF2-40B4-BE49-F238E27FC236}">
                <a16:creationId xmlns:a16="http://schemas.microsoft.com/office/drawing/2014/main" id="{2C044E55-B26D-4B7E-ABC2-A00DC327C95E}"/>
              </a:ext>
            </a:extLst>
          </p:cNvPr>
          <p:cNvSpPr>
            <a:spLocks noChangeShapeType="1"/>
          </p:cNvSpPr>
          <p:nvPr/>
        </p:nvSpPr>
        <p:spPr bwMode="auto">
          <a:xfrm>
            <a:off x="1828800" y="5867400"/>
            <a:ext cx="533400" cy="609600"/>
          </a:xfrm>
          <a:prstGeom prst="line">
            <a:avLst/>
          </a:prstGeom>
          <a:noFill/>
          <a:ln w="15875">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pic>
        <p:nvPicPr>
          <p:cNvPr id="43028" name="Picture 103" descr="ball_sml_ph">
            <a:extLst>
              <a:ext uri="{FF2B5EF4-FFF2-40B4-BE49-F238E27FC236}">
                <a16:creationId xmlns:a16="http://schemas.microsoft.com/office/drawing/2014/main" id="{136D070E-B2ED-4DF0-AC14-27E447BE2E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9863" y="6045200"/>
            <a:ext cx="1428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29" name="Rectangle 108">
            <a:extLst>
              <a:ext uri="{FF2B5EF4-FFF2-40B4-BE49-F238E27FC236}">
                <a16:creationId xmlns:a16="http://schemas.microsoft.com/office/drawing/2014/main" id="{C89FAE28-94DD-416B-B730-F1A3C8CB824B}"/>
              </a:ext>
            </a:extLst>
          </p:cNvPr>
          <p:cNvSpPr>
            <a:spLocks noChangeArrowheads="1"/>
          </p:cNvSpPr>
          <p:nvPr/>
        </p:nvSpPr>
        <p:spPr bwMode="auto">
          <a:xfrm>
            <a:off x="3886200" y="5867400"/>
            <a:ext cx="512763" cy="212725"/>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Coach</a:t>
            </a:r>
          </a:p>
        </p:txBody>
      </p:sp>
      <p:pic>
        <p:nvPicPr>
          <p:cNvPr id="43030" name="Picture 112" descr="player_red_white_bg_20895">
            <a:extLst>
              <a:ext uri="{FF2B5EF4-FFF2-40B4-BE49-F238E27FC236}">
                <a16:creationId xmlns:a16="http://schemas.microsoft.com/office/drawing/2014/main" id="{66BEA189-D2D0-41DF-81DD-50C0A459472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19400" y="4419600"/>
            <a:ext cx="2286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31" name="Picture 113" descr="player_red_white_bg_20895">
            <a:extLst>
              <a:ext uri="{FF2B5EF4-FFF2-40B4-BE49-F238E27FC236}">
                <a16:creationId xmlns:a16="http://schemas.microsoft.com/office/drawing/2014/main" id="{DF149167-1366-4A6C-BEC9-CFD0192D326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67000" y="4572000"/>
            <a:ext cx="2286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32" name="Picture 114" descr="player_red_white_bg_20895">
            <a:extLst>
              <a:ext uri="{FF2B5EF4-FFF2-40B4-BE49-F238E27FC236}">
                <a16:creationId xmlns:a16="http://schemas.microsoft.com/office/drawing/2014/main" id="{8F57C9D6-F5DE-4190-BAD5-0ABAAD3CD03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2200" y="4832350"/>
            <a:ext cx="2286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33" name="Picture 115" descr="player_red_white_bg_20895">
            <a:extLst>
              <a:ext uri="{FF2B5EF4-FFF2-40B4-BE49-F238E27FC236}">
                <a16:creationId xmlns:a16="http://schemas.microsoft.com/office/drawing/2014/main" id="{49ADD741-D4A8-4287-A3A7-F55810E29E8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4724400"/>
            <a:ext cx="2286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34" name="Line 117">
            <a:extLst>
              <a:ext uri="{FF2B5EF4-FFF2-40B4-BE49-F238E27FC236}">
                <a16:creationId xmlns:a16="http://schemas.microsoft.com/office/drawing/2014/main" id="{B2060C6C-AC57-4C7D-A846-7913CE53BDA2}"/>
              </a:ext>
            </a:extLst>
          </p:cNvPr>
          <p:cNvSpPr>
            <a:spLocks noChangeShapeType="1"/>
          </p:cNvSpPr>
          <p:nvPr/>
        </p:nvSpPr>
        <p:spPr bwMode="auto">
          <a:xfrm flipH="1">
            <a:off x="1828800" y="5105400"/>
            <a:ext cx="533400" cy="685800"/>
          </a:xfrm>
          <a:prstGeom prst="line">
            <a:avLst/>
          </a:prstGeom>
          <a:noFill/>
          <a:ln w="1587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3035" name="Group 120">
            <a:extLst>
              <a:ext uri="{FF2B5EF4-FFF2-40B4-BE49-F238E27FC236}">
                <a16:creationId xmlns:a16="http://schemas.microsoft.com/office/drawing/2014/main" id="{EB152291-212F-4B7B-88A7-6A070E45E38F}"/>
              </a:ext>
            </a:extLst>
          </p:cNvPr>
          <p:cNvGrpSpPr>
            <a:grpSpLocks noChangeAspect="1"/>
          </p:cNvGrpSpPr>
          <p:nvPr/>
        </p:nvGrpSpPr>
        <p:grpSpPr bwMode="auto">
          <a:xfrm rot="-2100000">
            <a:off x="2057400" y="5281613"/>
            <a:ext cx="228600" cy="228600"/>
            <a:chOff x="624" y="3504"/>
            <a:chExt cx="202" cy="202"/>
          </a:xfrm>
        </p:grpSpPr>
        <p:sp>
          <p:nvSpPr>
            <p:cNvPr id="43040" name="Oval 118">
              <a:extLst>
                <a:ext uri="{FF2B5EF4-FFF2-40B4-BE49-F238E27FC236}">
                  <a16:creationId xmlns:a16="http://schemas.microsoft.com/office/drawing/2014/main" id="{FA4A6FE0-A706-4C1C-9523-95FE8D8AD82C}"/>
                </a:ext>
              </a:extLst>
            </p:cNvPr>
            <p:cNvSpPr>
              <a:spLocks noChangeAspect="1" noChangeArrowheads="1"/>
            </p:cNvSpPr>
            <p:nvPr/>
          </p:nvSpPr>
          <p:spPr bwMode="auto">
            <a:xfrm>
              <a:off x="624" y="3504"/>
              <a:ext cx="202" cy="202"/>
            </a:xfrm>
            <a:prstGeom prst="ellipse">
              <a:avLst/>
            </a:prstGeom>
            <a:solidFill>
              <a:srgbClr val="99FF33">
                <a:alpha val="0"/>
              </a:srgbClr>
            </a:solidFill>
            <a:ln w="38100">
              <a:solidFill>
                <a:srgbClr val="FF00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3041" name="Line 119">
              <a:extLst>
                <a:ext uri="{FF2B5EF4-FFF2-40B4-BE49-F238E27FC236}">
                  <a16:creationId xmlns:a16="http://schemas.microsoft.com/office/drawing/2014/main" id="{54A0B15F-D1D1-4427-88A5-A94E2A177F88}"/>
                </a:ext>
              </a:extLst>
            </p:cNvPr>
            <p:cNvSpPr>
              <a:spLocks noChangeAspect="1" noChangeShapeType="1"/>
            </p:cNvSpPr>
            <p:nvPr/>
          </p:nvSpPr>
          <p:spPr bwMode="auto">
            <a:xfrm>
              <a:off x="624" y="3605"/>
              <a:ext cx="19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3036" name="Freeform 122">
            <a:extLst>
              <a:ext uri="{FF2B5EF4-FFF2-40B4-BE49-F238E27FC236}">
                <a16:creationId xmlns:a16="http://schemas.microsoft.com/office/drawing/2014/main" id="{74041F6E-A3EB-4CA2-8DD1-EEBA91F156FC}"/>
              </a:ext>
            </a:extLst>
          </p:cNvPr>
          <p:cNvSpPr>
            <a:spLocks/>
          </p:cNvSpPr>
          <p:nvPr/>
        </p:nvSpPr>
        <p:spPr bwMode="auto">
          <a:xfrm>
            <a:off x="1663700" y="5029200"/>
            <a:ext cx="698500" cy="762000"/>
          </a:xfrm>
          <a:custGeom>
            <a:avLst/>
            <a:gdLst>
              <a:gd name="T0" fmla="*/ 698500 w 440"/>
              <a:gd name="T1" fmla="*/ 0 h 480"/>
              <a:gd name="T2" fmla="*/ 393700 w 440"/>
              <a:gd name="T3" fmla="*/ 76200 h 480"/>
              <a:gd name="T4" fmla="*/ 88900 w 440"/>
              <a:gd name="T5" fmla="*/ 228600 h 480"/>
              <a:gd name="T6" fmla="*/ 12700 w 440"/>
              <a:gd name="T7" fmla="*/ 457200 h 480"/>
              <a:gd name="T8" fmla="*/ 12700 w 440"/>
              <a:gd name="T9" fmla="*/ 609600 h 480"/>
              <a:gd name="T10" fmla="*/ 88900 w 440"/>
              <a:gd name="T11" fmla="*/ 762000 h 480"/>
              <a:gd name="T12" fmla="*/ 0 60000 65536"/>
              <a:gd name="T13" fmla="*/ 0 60000 65536"/>
              <a:gd name="T14" fmla="*/ 0 60000 65536"/>
              <a:gd name="T15" fmla="*/ 0 60000 65536"/>
              <a:gd name="T16" fmla="*/ 0 60000 65536"/>
              <a:gd name="T17" fmla="*/ 0 60000 65536"/>
              <a:gd name="T18" fmla="*/ 0 w 440"/>
              <a:gd name="T19" fmla="*/ 0 h 480"/>
              <a:gd name="T20" fmla="*/ 440 w 440"/>
              <a:gd name="T21" fmla="*/ 480 h 480"/>
            </a:gdLst>
            <a:ahLst/>
            <a:cxnLst>
              <a:cxn ang="T12">
                <a:pos x="T0" y="T1"/>
              </a:cxn>
              <a:cxn ang="T13">
                <a:pos x="T2" y="T3"/>
              </a:cxn>
              <a:cxn ang="T14">
                <a:pos x="T4" y="T5"/>
              </a:cxn>
              <a:cxn ang="T15">
                <a:pos x="T6" y="T7"/>
              </a:cxn>
              <a:cxn ang="T16">
                <a:pos x="T8" y="T9"/>
              </a:cxn>
              <a:cxn ang="T17">
                <a:pos x="T10" y="T11"/>
              </a:cxn>
            </a:cxnLst>
            <a:rect l="T18" t="T19" r="T20" b="T21"/>
            <a:pathLst>
              <a:path w="440" h="480">
                <a:moveTo>
                  <a:pt x="440" y="0"/>
                </a:moveTo>
                <a:cubicBezTo>
                  <a:pt x="376" y="12"/>
                  <a:pt x="312" y="24"/>
                  <a:pt x="248" y="48"/>
                </a:cubicBezTo>
                <a:cubicBezTo>
                  <a:pt x="184" y="72"/>
                  <a:pt x="96" y="104"/>
                  <a:pt x="56" y="144"/>
                </a:cubicBezTo>
                <a:cubicBezTo>
                  <a:pt x="16" y="184"/>
                  <a:pt x="16" y="248"/>
                  <a:pt x="8" y="288"/>
                </a:cubicBezTo>
                <a:cubicBezTo>
                  <a:pt x="0" y="328"/>
                  <a:pt x="0" y="352"/>
                  <a:pt x="8" y="384"/>
                </a:cubicBezTo>
                <a:cubicBezTo>
                  <a:pt x="16" y="416"/>
                  <a:pt x="48" y="464"/>
                  <a:pt x="56" y="480"/>
                </a:cubicBezTo>
              </a:path>
            </a:pathLst>
          </a:custGeom>
          <a:noFill/>
          <a:ln w="15875" cap="flat">
            <a:solidFill>
              <a:schemeClr val="tx1"/>
            </a:solidFill>
            <a:prstDash val="dash"/>
            <a:round/>
            <a:headEnd/>
            <a:tailEnd type="triangle" w="lg"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37" name="Rectangle 123">
            <a:extLst>
              <a:ext uri="{FF2B5EF4-FFF2-40B4-BE49-F238E27FC236}">
                <a16:creationId xmlns:a16="http://schemas.microsoft.com/office/drawing/2014/main" id="{E3A38D0E-44FB-484E-83B6-02B64D2FAC33}"/>
              </a:ext>
            </a:extLst>
          </p:cNvPr>
          <p:cNvSpPr>
            <a:spLocks noChangeArrowheads="1"/>
          </p:cNvSpPr>
          <p:nvPr/>
        </p:nvSpPr>
        <p:spPr bwMode="auto">
          <a:xfrm>
            <a:off x="1320800" y="5211763"/>
            <a:ext cx="279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srgbClr val="FF0000"/>
                </a:solidFill>
                <a:sym typeface="Wingdings" panose="05000000000000000000" pitchFamily="2" charset="2"/>
              </a:rPr>
              <a:t></a:t>
            </a:r>
          </a:p>
        </p:txBody>
      </p:sp>
      <p:sp>
        <p:nvSpPr>
          <p:cNvPr id="43038" name="Line 125">
            <a:extLst>
              <a:ext uri="{FF2B5EF4-FFF2-40B4-BE49-F238E27FC236}">
                <a16:creationId xmlns:a16="http://schemas.microsoft.com/office/drawing/2014/main" id="{F4BCEF08-53FD-4F50-B98D-9AF7B384F1E8}"/>
              </a:ext>
            </a:extLst>
          </p:cNvPr>
          <p:cNvSpPr>
            <a:spLocks noChangeShapeType="1"/>
          </p:cNvSpPr>
          <p:nvPr/>
        </p:nvSpPr>
        <p:spPr bwMode="auto">
          <a:xfrm flipH="1">
            <a:off x="1981200" y="5867400"/>
            <a:ext cx="1676400" cy="0"/>
          </a:xfrm>
          <a:prstGeom prst="line">
            <a:avLst/>
          </a:prstGeom>
          <a:noFill/>
          <a:ln w="15875">
            <a:solidFill>
              <a:schemeClr val="tx1"/>
            </a:solidFill>
            <a:prstDash val="dash"/>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43039" name="Rectangle 126">
            <a:extLst>
              <a:ext uri="{FF2B5EF4-FFF2-40B4-BE49-F238E27FC236}">
                <a16:creationId xmlns:a16="http://schemas.microsoft.com/office/drawing/2014/main" id="{D86406BB-1A00-4240-999D-1D24EC707DE2}"/>
              </a:ext>
            </a:extLst>
          </p:cNvPr>
          <p:cNvSpPr>
            <a:spLocks noChangeArrowheads="1"/>
          </p:cNvSpPr>
          <p:nvPr/>
        </p:nvSpPr>
        <p:spPr bwMode="auto">
          <a:xfrm>
            <a:off x="2743200" y="5654675"/>
            <a:ext cx="236538" cy="212725"/>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roll</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a:extLst>
              <a:ext uri="{FF2B5EF4-FFF2-40B4-BE49-F238E27FC236}">
                <a16:creationId xmlns:a16="http://schemas.microsoft.com/office/drawing/2014/main" id="{E8BE02BA-6AF9-425A-8B20-E4BEE5A6F02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44035" name="Slide Number Placeholder 4">
            <a:extLst>
              <a:ext uri="{FF2B5EF4-FFF2-40B4-BE49-F238E27FC236}">
                <a16:creationId xmlns:a16="http://schemas.microsoft.com/office/drawing/2014/main" id="{F3FFD652-D544-42A8-A2A5-42845D45CC1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31CB68-DAD9-4587-B52E-98E08134CE7C}" type="slidenum">
              <a:rPr lang="en-US" altLang="en-US"/>
              <a:pPr eaLnBrk="1" hangingPunct="1"/>
              <a:t>42</a:t>
            </a:fld>
            <a:endParaRPr lang="en-US" altLang="en-US"/>
          </a:p>
        </p:txBody>
      </p:sp>
      <p:sp>
        <p:nvSpPr>
          <p:cNvPr id="44036" name="Rectangle 2">
            <a:extLst>
              <a:ext uri="{FF2B5EF4-FFF2-40B4-BE49-F238E27FC236}">
                <a16:creationId xmlns:a16="http://schemas.microsoft.com/office/drawing/2014/main" id="{C80EB348-1C41-42C8-9334-B9F22A0852ED}"/>
              </a:ext>
            </a:extLst>
          </p:cNvPr>
          <p:cNvSpPr>
            <a:spLocks noGrp="1" noChangeArrowheads="1"/>
          </p:cNvSpPr>
          <p:nvPr>
            <p:ph type="title"/>
          </p:nvPr>
        </p:nvSpPr>
        <p:spPr/>
        <p:txBody>
          <a:bodyPr/>
          <a:lstStyle/>
          <a:p>
            <a:pPr eaLnBrk="1" hangingPunct="1"/>
            <a:r>
              <a:rPr lang="en-US" altLang="en-US"/>
              <a:t>	Breakaway Game	Week 7</a:t>
            </a:r>
          </a:p>
        </p:txBody>
      </p:sp>
      <p:sp>
        <p:nvSpPr>
          <p:cNvPr id="44037" name="Rectangle 3">
            <a:extLst>
              <a:ext uri="{FF2B5EF4-FFF2-40B4-BE49-F238E27FC236}">
                <a16:creationId xmlns:a16="http://schemas.microsoft.com/office/drawing/2014/main" id="{BB335677-68BF-46C1-80F1-7DFF27189B5B}"/>
              </a:ext>
            </a:extLst>
          </p:cNvPr>
          <p:cNvSpPr>
            <a:spLocks noGrp="1" noChangeArrowheads="1"/>
          </p:cNvSpPr>
          <p:nvPr>
            <p:ph type="body" idx="1"/>
          </p:nvPr>
        </p:nvSpPr>
        <p:spPr>
          <a:xfrm>
            <a:off x="457200" y="914400"/>
            <a:ext cx="4648200" cy="5715000"/>
          </a:xfrm>
        </p:spPr>
        <p:txBody>
          <a:bodyPr/>
          <a:lstStyle/>
          <a:p>
            <a:pPr eaLnBrk="1" hangingPunct="1">
              <a:lnSpc>
                <a:spcPct val="80000"/>
              </a:lnSpc>
            </a:pPr>
            <a:r>
              <a:rPr lang="en-US" altLang="en-US" sz="2000"/>
              <a:t>Basic set up (#1)</a:t>
            </a:r>
          </a:p>
          <a:p>
            <a:pPr lvl="1" eaLnBrk="1" hangingPunct="1">
              <a:lnSpc>
                <a:spcPct val="80000"/>
              </a:lnSpc>
            </a:pPr>
            <a:r>
              <a:rPr lang="en-US" altLang="en-US" sz="1800"/>
              <a:t>Coach rolls ball</a:t>
            </a:r>
          </a:p>
          <a:p>
            <a:pPr lvl="1" eaLnBrk="1" hangingPunct="1">
              <a:lnSpc>
                <a:spcPct val="80000"/>
              </a:lnSpc>
            </a:pPr>
            <a:r>
              <a:rPr lang="en-US" altLang="en-US" sz="1800"/>
              <a:t>Red collects, dribbles no closer than cone, shoots</a:t>
            </a:r>
          </a:p>
          <a:p>
            <a:pPr lvl="1" eaLnBrk="1" hangingPunct="1">
              <a:lnSpc>
                <a:spcPct val="80000"/>
              </a:lnSpc>
            </a:pPr>
            <a:r>
              <a:rPr lang="en-US" altLang="en-US" sz="1800"/>
              <a:t>&gt; 5 players, do this with 2 goals</a:t>
            </a:r>
          </a:p>
          <a:p>
            <a:pPr eaLnBrk="1" hangingPunct="1">
              <a:lnSpc>
                <a:spcPct val="80000"/>
              </a:lnSpc>
            </a:pPr>
            <a:r>
              <a:rPr lang="en-US" altLang="en-US" sz="2000"/>
              <a:t>Variations</a:t>
            </a:r>
          </a:p>
          <a:p>
            <a:pPr lvl="1" eaLnBrk="1" hangingPunct="1">
              <a:lnSpc>
                <a:spcPct val="80000"/>
              </a:lnSpc>
            </a:pPr>
            <a:r>
              <a:rPr lang="en-US" altLang="en-US" sz="1800"/>
              <a:t>(#2) Add a goalkeeper after each player has done it twice</a:t>
            </a:r>
          </a:p>
          <a:p>
            <a:pPr lvl="1" eaLnBrk="1" hangingPunct="1">
              <a:lnSpc>
                <a:spcPct val="80000"/>
              </a:lnSpc>
            </a:pPr>
            <a:r>
              <a:rPr lang="en-US" altLang="en-US" sz="1800"/>
              <a:t>(#3) Add defenders; players alternate attack and defense – give red head start</a:t>
            </a:r>
          </a:p>
          <a:p>
            <a:pPr lvl="1" eaLnBrk="1" hangingPunct="1">
              <a:lnSpc>
                <a:spcPct val="80000"/>
              </a:lnSpc>
            </a:pPr>
            <a:r>
              <a:rPr lang="en-US" altLang="en-US" sz="1800"/>
              <a:t>(#4) Have two lines, no head start – make red and blue jostle until coach releases ball</a:t>
            </a:r>
          </a:p>
          <a:p>
            <a:pPr lvl="1" eaLnBrk="1" hangingPunct="1">
              <a:lnSpc>
                <a:spcPct val="80000"/>
              </a:lnSpc>
            </a:pPr>
            <a:r>
              <a:rPr lang="en-US" altLang="en-US" sz="1800"/>
              <a:t>Instead of rolling, toss ball in air</a:t>
            </a:r>
          </a:p>
          <a:p>
            <a:pPr eaLnBrk="1" hangingPunct="1">
              <a:lnSpc>
                <a:spcPct val="80000"/>
              </a:lnSpc>
            </a:pPr>
            <a:r>
              <a:rPr lang="en-US" altLang="en-US" sz="2000"/>
              <a:t>Tips:</a:t>
            </a:r>
          </a:p>
          <a:p>
            <a:pPr lvl="1" eaLnBrk="1" hangingPunct="1">
              <a:lnSpc>
                <a:spcPct val="80000"/>
              </a:lnSpc>
            </a:pPr>
            <a:r>
              <a:rPr lang="en-US" altLang="en-US" sz="1800"/>
              <a:t>When done, players must collect ball and run back to the outside</a:t>
            </a:r>
          </a:p>
          <a:p>
            <a:pPr lvl="1" eaLnBrk="1" hangingPunct="1">
              <a:lnSpc>
                <a:spcPct val="80000"/>
              </a:lnSpc>
            </a:pPr>
            <a:r>
              <a:rPr lang="en-US" altLang="en-US" sz="1800"/>
              <a:t>Use at least two progressions</a:t>
            </a:r>
          </a:p>
          <a:p>
            <a:pPr lvl="1" eaLnBrk="1" hangingPunct="1">
              <a:lnSpc>
                <a:spcPct val="80000"/>
              </a:lnSpc>
            </a:pPr>
            <a:r>
              <a:rPr lang="en-US" altLang="en-US" sz="1800"/>
              <a:t>Keep this one moving – fun, high energy, lots of encouragement</a:t>
            </a:r>
          </a:p>
          <a:p>
            <a:pPr eaLnBrk="1" hangingPunct="1">
              <a:lnSpc>
                <a:spcPct val="80000"/>
              </a:lnSpc>
            </a:pPr>
            <a:endParaRPr lang="en-US" altLang="en-US" sz="2000"/>
          </a:p>
        </p:txBody>
      </p:sp>
      <p:grpSp>
        <p:nvGrpSpPr>
          <p:cNvPr id="44038" name="Group 50">
            <a:extLst>
              <a:ext uri="{FF2B5EF4-FFF2-40B4-BE49-F238E27FC236}">
                <a16:creationId xmlns:a16="http://schemas.microsoft.com/office/drawing/2014/main" id="{8290F9A1-6A92-4E0A-B45C-14A363735BF7}"/>
              </a:ext>
            </a:extLst>
          </p:cNvPr>
          <p:cNvGrpSpPr>
            <a:grpSpLocks/>
          </p:cNvGrpSpPr>
          <p:nvPr/>
        </p:nvGrpSpPr>
        <p:grpSpPr bwMode="auto">
          <a:xfrm>
            <a:off x="5122863" y="990600"/>
            <a:ext cx="3716337" cy="5089525"/>
            <a:chOff x="3168" y="624"/>
            <a:chExt cx="2341" cy="3206"/>
          </a:xfrm>
        </p:grpSpPr>
        <p:sp>
          <p:nvSpPr>
            <p:cNvPr id="44039" name="Rectangle 5">
              <a:extLst>
                <a:ext uri="{FF2B5EF4-FFF2-40B4-BE49-F238E27FC236}">
                  <a16:creationId xmlns:a16="http://schemas.microsoft.com/office/drawing/2014/main" id="{74DBE670-3E19-412F-823A-C0B338A1CDB6}"/>
                </a:ext>
              </a:extLst>
            </p:cNvPr>
            <p:cNvSpPr>
              <a:spLocks noChangeArrowheads="1"/>
            </p:cNvSpPr>
            <p:nvPr/>
          </p:nvSpPr>
          <p:spPr bwMode="auto">
            <a:xfrm rot="-5400000">
              <a:off x="2758" y="1034"/>
              <a:ext cx="3124" cy="2304"/>
            </a:xfrm>
            <a:prstGeom prst="rect">
              <a:avLst/>
            </a:prstGeom>
            <a:solidFill>
              <a:srgbClr val="99FF33"/>
            </a:solidFill>
            <a:ln w="76200">
              <a:solidFill>
                <a:srgbClr val="99FF33"/>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4040" name="Rectangle 6">
              <a:extLst>
                <a:ext uri="{FF2B5EF4-FFF2-40B4-BE49-F238E27FC236}">
                  <a16:creationId xmlns:a16="http://schemas.microsoft.com/office/drawing/2014/main" id="{A1A12317-7EC7-47A6-B21C-CE0FD741DFA3}"/>
                </a:ext>
              </a:extLst>
            </p:cNvPr>
            <p:cNvSpPr>
              <a:spLocks noChangeArrowheads="1"/>
            </p:cNvSpPr>
            <p:nvPr/>
          </p:nvSpPr>
          <p:spPr bwMode="auto">
            <a:xfrm rot="-5400000">
              <a:off x="3954" y="2432"/>
              <a:ext cx="739" cy="189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4041" name="Rectangle 7">
              <a:extLst>
                <a:ext uri="{FF2B5EF4-FFF2-40B4-BE49-F238E27FC236}">
                  <a16:creationId xmlns:a16="http://schemas.microsoft.com/office/drawing/2014/main" id="{90A1FD60-ABFC-48F5-86AE-CBCFB9D8EC72}"/>
                </a:ext>
              </a:extLst>
            </p:cNvPr>
            <p:cNvSpPr>
              <a:spLocks noChangeArrowheads="1"/>
            </p:cNvSpPr>
            <p:nvPr/>
          </p:nvSpPr>
          <p:spPr bwMode="auto">
            <a:xfrm rot="-5400000">
              <a:off x="4167" y="2978"/>
              <a:ext cx="295" cy="124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4042" name="Oval 8">
              <a:extLst>
                <a:ext uri="{FF2B5EF4-FFF2-40B4-BE49-F238E27FC236}">
                  <a16:creationId xmlns:a16="http://schemas.microsoft.com/office/drawing/2014/main" id="{9ED74F37-DB73-4D1A-9322-157D72DBE98D}"/>
                </a:ext>
              </a:extLst>
            </p:cNvPr>
            <p:cNvSpPr>
              <a:spLocks noChangeArrowheads="1"/>
            </p:cNvSpPr>
            <p:nvPr/>
          </p:nvSpPr>
          <p:spPr bwMode="auto">
            <a:xfrm rot="-5400000">
              <a:off x="4298" y="3212"/>
              <a:ext cx="50" cy="54"/>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4043" name="Rectangle 9" descr="Dotted grid">
              <a:extLst>
                <a:ext uri="{FF2B5EF4-FFF2-40B4-BE49-F238E27FC236}">
                  <a16:creationId xmlns:a16="http://schemas.microsoft.com/office/drawing/2014/main" id="{55596D77-0D90-47ED-A539-70317412708A}"/>
                </a:ext>
              </a:extLst>
            </p:cNvPr>
            <p:cNvSpPr>
              <a:spLocks noChangeArrowheads="1"/>
            </p:cNvSpPr>
            <p:nvPr/>
          </p:nvSpPr>
          <p:spPr bwMode="auto">
            <a:xfrm rot="-5400000">
              <a:off x="4269" y="3596"/>
              <a:ext cx="91" cy="378"/>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44044" name="Picture 10" descr="player_red_white_bg_20895">
              <a:extLst>
                <a:ext uri="{FF2B5EF4-FFF2-40B4-BE49-F238E27FC236}">
                  <a16:creationId xmlns:a16="http://schemas.microsoft.com/office/drawing/2014/main" id="{4D280BA2-6030-4932-A833-DF54E4CE3E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 y="790"/>
              <a:ext cx="16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5" name="Picture 11" descr="player_red_white_bg_20895">
              <a:extLst>
                <a:ext uri="{FF2B5EF4-FFF2-40B4-BE49-F238E27FC236}">
                  <a16:creationId xmlns:a16="http://schemas.microsoft.com/office/drawing/2014/main" id="{144E7ACF-4C93-4DF5-B54D-663BE7F040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 y="886"/>
              <a:ext cx="16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6" name="Picture 12" descr="player_red_white_bg_20895">
              <a:extLst>
                <a:ext uri="{FF2B5EF4-FFF2-40B4-BE49-F238E27FC236}">
                  <a16:creationId xmlns:a16="http://schemas.microsoft.com/office/drawing/2014/main" id="{6D865D7C-DF5A-4E6E-A339-5E39CFADDC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8" y="1050"/>
              <a:ext cx="16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7" name="Picture 13" descr="player_red_white_bg_20895">
              <a:extLst>
                <a:ext uri="{FF2B5EF4-FFF2-40B4-BE49-F238E27FC236}">
                  <a16:creationId xmlns:a16="http://schemas.microsoft.com/office/drawing/2014/main" id="{FFE73A37-2C40-4CAD-ADCA-C1E656C817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4" y="982"/>
              <a:ext cx="16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4048" name="Group 14">
              <a:extLst>
                <a:ext uri="{FF2B5EF4-FFF2-40B4-BE49-F238E27FC236}">
                  <a16:creationId xmlns:a16="http://schemas.microsoft.com/office/drawing/2014/main" id="{EA8F7587-085B-47D5-9843-1EA84A8DDFF3}"/>
                </a:ext>
              </a:extLst>
            </p:cNvPr>
            <p:cNvGrpSpPr>
              <a:grpSpLocks/>
            </p:cNvGrpSpPr>
            <p:nvPr/>
          </p:nvGrpSpPr>
          <p:grpSpPr bwMode="auto">
            <a:xfrm>
              <a:off x="3600" y="1210"/>
              <a:ext cx="216" cy="134"/>
              <a:chOff x="5148" y="1536"/>
              <a:chExt cx="216" cy="134"/>
            </a:xfrm>
          </p:grpSpPr>
          <p:sp>
            <p:nvSpPr>
              <p:cNvPr id="44076" name="Rectangle 15">
                <a:extLst>
                  <a:ext uri="{FF2B5EF4-FFF2-40B4-BE49-F238E27FC236}">
                    <a16:creationId xmlns:a16="http://schemas.microsoft.com/office/drawing/2014/main" id="{9673E3A4-0305-469B-B50A-00DA2003AD22}"/>
                  </a:ext>
                </a:extLst>
              </p:cNvPr>
              <p:cNvSpPr>
                <a:spLocks noChangeArrowheads="1"/>
              </p:cNvSpPr>
              <p:nvPr/>
            </p:nvSpPr>
            <p:spPr bwMode="auto">
              <a:xfrm>
                <a:off x="5148"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44077" name="Rectangle 16">
                <a:extLst>
                  <a:ext uri="{FF2B5EF4-FFF2-40B4-BE49-F238E27FC236}">
                    <a16:creationId xmlns:a16="http://schemas.microsoft.com/office/drawing/2014/main" id="{DD2250DB-DCBE-42ED-8F13-93F88CA92497}"/>
                  </a:ext>
                </a:extLst>
              </p:cNvPr>
              <p:cNvSpPr>
                <a:spLocks noChangeArrowheads="1"/>
              </p:cNvSpPr>
              <p:nvPr/>
            </p:nvSpPr>
            <p:spPr bwMode="auto">
              <a:xfrm>
                <a:off x="5280"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grpSp>
        <p:sp>
          <p:nvSpPr>
            <p:cNvPr id="44049" name="Rectangle 17">
              <a:extLst>
                <a:ext uri="{FF2B5EF4-FFF2-40B4-BE49-F238E27FC236}">
                  <a16:creationId xmlns:a16="http://schemas.microsoft.com/office/drawing/2014/main" id="{8F9507E3-A3EE-4BED-802F-88ECEF9B6254}"/>
                </a:ext>
              </a:extLst>
            </p:cNvPr>
            <p:cNvSpPr>
              <a:spLocks noChangeArrowheads="1"/>
            </p:cNvSpPr>
            <p:nvPr/>
          </p:nvSpPr>
          <p:spPr bwMode="auto">
            <a:xfrm>
              <a:off x="3815" y="1210"/>
              <a:ext cx="217"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start</a:t>
              </a:r>
            </a:p>
          </p:txBody>
        </p:sp>
        <p:pic>
          <p:nvPicPr>
            <p:cNvPr id="44050" name="Picture 18" descr="ball_sml_ph">
              <a:extLst>
                <a:ext uri="{FF2B5EF4-FFF2-40B4-BE49-F238E27FC236}">
                  <a16:creationId xmlns:a16="http://schemas.microsoft.com/office/drawing/2014/main" id="{110AF21A-C3D0-4C82-B879-AF0A97DACD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5" y="1024"/>
              <a:ext cx="90"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51" name="Picture 19" descr="ball_sml_ph">
              <a:extLst>
                <a:ext uri="{FF2B5EF4-FFF2-40B4-BE49-F238E27FC236}">
                  <a16:creationId xmlns:a16="http://schemas.microsoft.com/office/drawing/2014/main" id="{EDBA4C86-11B9-46BB-BD97-68C78B9D8C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 y="1120"/>
              <a:ext cx="90"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52" name="Picture 20" descr="ball_sml_ph">
              <a:extLst>
                <a:ext uri="{FF2B5EF4-FFF2-40B4-BE49-F238E27FC236}">
                  <a16:creationId xmlns:a16="http://schemas.microsoft.com/office/drawing/2014/main" id="{F7320AE4-D0B1-4C24-9707-8EE90E4121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5" y="1120"/>
              <a:ext cx="9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53" name="Picture 21" descr="ball_sml_ph">
              <a:extLst>
                <a:ext uri="{FF2B5EF4-FFF2-40B4-BE49-F238E27FC236}">
                  <a16:creationId xmlns:a16="http://schemas.microsoft.com/office/drawing/2014/main" id="{813CFE06-3E38-4890-BA2D-95BBC0FD6D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2" y="1024"/>
              <a:ext cx="90"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54" name="Rectangle 22">
              <a:extLst>
                <a:ext uri="{FF2B5EF4-FFF2-40B4-BE49-F238E27FC236}">
                  <a16:creationId xmlns:a16="http://schemas.microsoft.com/office/drawing/2014/main" id="{92A45793-B4C8-4711-94E5-55EA8CE5AA64}"/>
                </a:ext>
              </a:extLst>
            </p:cNvPr>
            <p:cNvSpPr>
              <a:spLocks noChangeArrowheads="1"/>
            </p:cNvSpPr>
            <p:nvPr/>
          </p:nvSpPr>
          <p:spPr bwMode="auto">
            <a:xfrm>
              <a:off x="4343" y="912"/>
              <a:ext cx="323"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Coach</a:t>
              </a:r>
            </a:p>
          </p:txBody>
        </p:sp>
        <p:pic>
          <p:nvPicPr>
            <p:cNvPr id="44055" name="Picture 23" descr="player_blue_GK">
              <a:extLst>
                <a:ext uri="{FF2B5EF4-FFF2-40B4-BE49-F238E27FC236}">
                  <a16:creationId xmlns:a16="http://schemas.microsoft.com/office/drawing/2014/main" id="{24A9AF5F-3548-4B95-B80A-B8226FA4B90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4" y="3494"/>
              <a:ext cx="18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56" name="Rectangle 24">
              <a:extLst>
                <a:ext uri="{FF2B5EF4-FFF2-40B4-BE49-F238E27FC236}">
                  <a16:creationId xmlns:a16="http://schemas.microsoft.com/office/drawing/2014/main" id="{141726B7-AAE3-4524-8823-6A2EFB28307E}"/>
                </a:ext>
              </a:extLst>
            </p:cNvPr>
            <p:cNvSpPr>
              <a:spLocks noChangeArrowheads="1"/>
            </p:cNvSpPr>
            <p:nvPr/>
          </p:nvSpPr>
          <p:spPr bwMode="auto">
            <a:xfrm>
              <a:off x="4464" y="3514"/>
              <a:ext cx="12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olidFill>
                    <a:srgbClr val="FF0000"/>
                  </a:solidFill>
                  <a:sym typeface="Wingdings" panose="05000000000000000000" pitchFamily="2" charset="2"/>
                </a:rPr>
                <a:t>#2</a:t>
              </a:r>
            </a:p>
          </p:txBody>
        </p:sp>
        <p:grpSp>
          <p:nvGrpSpPr>
            <p:cNvPr id="44057" name="Group 32">
              <a:extLst>
                <a:ext uri="{FF2B5EF4-FFF2-40B4-BE49-F238E27FC236}">
                  <a16:creationId xmlns:a16="http://schemas.microsoft.com/office/drawing/2014/main" id="{8C3D46F2-F9A2-4F41-A70E-3E3461911795}"/>
                </a:ext>
              </a:extLst>
            </p:cNvPr>
            <p:cNvGrpSpPr>
              <a:grpSpLocks/>
            </p:cNvGrpSpPr>
            <p:nvPr/>
          </p:nvGrpSpPr>
          <p:grpSpPr bwMode="auto">
            <a:xfrm>
              <a:off x="3756" y="3264"/>
              <a:ext cx="1140" cy="134"/>
              <a:chOff x="3756" y="3264"/>
              <a:chExt cx="1140" cy="134"/>
            </a:xfrm>
          </p:grpSpPr>
          <p:sp>
            <p:nvSpPr>
              <p:cNvPr id="44074" name="Rectangle 30">
                <a:extLst>
                  <a:ext uri="{FF2B5EF4-FFF2-40B4-BE49-F238E27FC236}">
                    <a16:creationId xmlns:a16="http://schemas.microsoft.com/office/drawing/2014/main" id="{BFEBDDEF-FD3E-4FF6-9882-279C895DD28D}"/>
                  </a:ext>
                </a:extLst>
              </p:cNvPr>
              <p:cNvSpPr>
                <a:spLocks noChangeArrowheads="1"/>
              </p:cNvSpPr>
              <p:nvPr/>
            </p:nvSpPr>
            <p:spPr bwMode="auto">
              <a:xfrm>
                <a:off x="3756" y="3264"/>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44075" name="Rectangle 31">
                <a:extLst>
                  <a:ext uri="{FF2B5EF4-FFF2-40B4-BE49-F238E27FC236}">
                    <a16:creationId xmlns:a16="http://schemas.microsoft.com/office/drawing/2014/main" id="{1D493073-58FB-4E6F-9ACD-0054430EF76C}"/>
                  </a:ext>
                </a:extLst>
              </p:cNvPr>
              <p:cNvSpPr>
                <a:spLocks noChangeArrowheads="1"/>
              </p:cNvSpPr>
              <p:nvPr/>
            </p:nvSpPr>
            <p:spPr bwMode="auto">
              <a:xfrm>
                <a:off x="4812" y="3264"/>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grpSp>
        <p:pic>
          <p:nvPicPr>
            <p:cNvPr id="44058" name="Picture 34" descr="player_blue_white_bg_19620">
              <a:extLst>
                <a:ext uri="{FF2B5EF4-FFF2-40B4-BE49-F238E27FC236}">
                  <a16:creationId xmlns:a16="http://schemas.microsoft.com/office/drawing/2014/main" id="{BF5EC46F-34F2-4EEC-A4B5-A853E7E2AB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67" y="624"/>
              <a:ext cx="16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59" name="Picture 35" descr="player_blue_white_bg_19620">
              <a:extLst>
                <a:ext uri="{FF2B5EF4-FFF2-40B4-BE49-F238E27FC236}">
                  <a16:creationId xmlns:a16="http://schemas.microsoft.com/office/drawing/2014/main" id="{0788B9E4-9BC9-4C68-B235-D0E1901F40E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1" y="719"/>
              <a:ext cx="16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60" name="Picture 36" descr="player_blue_white_bg_19620">
              <a:extLst>
                <a:ext uri="{FF2B5EF4-FFF2-40B4-BE49-F238E27FC236}">
                  <a16:creationId xmlns:a16="http://schemas.microsoft.com/office/drawing/2014/main" id="{1D383528-2163-4E58-9F49-042DA8CB5E0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96" y="912"/>
              <a:ext cx="16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61" name="Picture 37" descr="player_blue_white_bg_19620">
              <a:extLst>
                <a:ext uri="{FF2B5EF4-FFF2-40B4-BE49-F238E27FC236}">
                  <a16:creationId xmlns:a16="http://schemas.microsoft.com/office/drawing/2014/main" id="{3B137735-A179-49D3-8B82-E6907151112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92" y="815"/>
              <a:ext cx="16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4062" name="Group 38">
              <a:extLst>
                <a:ext uri="{FF2B5EF4-FFF2-40B4-BE49-F238E27FC236}">
                  <a16:creationId xmlns:a16="http://schemas.microsoft.com/office/drawing/2014/main" id="{8BFEFC3A-46DF-4724-A3A7-E7AB15B9F539}"/>
                </a:ext>
              </a:extLst>
            </p:cNvPr>
            <p:cNvGrpSpPr>
              <a:grpSpLocks/>
            </p:cNvGrpSpPr>
            <p:nvPr/>
          </p:nvGrpSpPr>
          <p:grpSpPr bwMode="auto">
            <a:xfrm>
              <a:off x="4848" y="1007"/>
              <a:ext cx="216" cy="134"/>
              <a:chOff x="5148" y="1536"/>
              <a:chExt cx="216" cy="134"/>
            </a:xfrm>
          </p:grpSpPr>
          <p:sp>
            <p:nvSpPr>
              <p:cNvPr id="44072" name="Rectangle 39">
                <a:extLst>
                  <a:ext uri="{FF2B5EF4-FFF2-40B4-BE49-F238E27FC236}">
                    <a16:creationId xmlns:a16="http://schemas.microsoft.com/office/drawing/2014/main" id="{07F55A8E-2182-447E-9F55-323B1164EDF8}"/>
                  </a:ext>
                </a:extLst>
              </p:cNvPr>
              <p:cNvSpPr>
                <a:spLocks noChangeArrowheads="1"/>
              </p:cNvSpPr>
              <p:nvPr/>
            </p:nvSpPr>
            <p:spPr bwMode="auto">
              <a:xfrm>
                <a:off x="5148"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44073" name="Rectangle 40">
                <a:extLst>
                  <a:ext uri="{FF2B5EF4-FFF2-40B4-BE49-F238E27FC236}">
                    <a16:creationId xmlns:a16="http://schemas.microsoft.com/office/drawing/2014/main" id="{090BF979-CCE3-4938-B239-15750EC158F9}"/>
                  </a:ext>
                </a:extLst>
              </p:cNvPr>
              <p:cNvSpPr>
                <a:spLocks noChangeArrowheads="1"/>
              </p:cNvSpPr>
              <p:nvPr/>
            </p:nvSpPr>
            <p:spPr bwMode="auto">
              <a:xfrm>
                <a:off x="5280"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grpSp>
        <p:sp>
          <p:nvSpPr>
            <p:cNvPr id="44063" name="Rectangle 41">
              <a:extLst>
                <a:ext uri="{FF2B5EF4-FFF2-40B4-BE49-F238E27FC236}">
                  <a16:creationId xmlns:a16="http://schemas.microsoft.com/office/drawing/2014/main" id="{70862CC7-8FC6-439D-91A6-0353C1138E70}"/>
                </a:ext>
              </a:extLst>
            </p:cNvPr>
            <p:cNvSpPr>
              <a:spLocks noChangeArrowheads="1"/>
            </p:cNvSpPr>
            <p:nvPr/>
          </p:nvSpPr>
          <p:spPr bwMode="auto">
            <a:xfrm>
              <a:off x="5063" y="1007"/>
              <a:ext cx="446"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start </a:t>
              </a:r>
              <a:r>
                <a:rPr lang="en-US" altLang="en-US" sz="1400">
                  <a:solidFill>
                    <a:srgbClr val="FF0000"/>
                  </a:solidFill>
                  <a:sym typeface="Wingdings" panose="05000000000000000000" pitchFamily="2" charset="2"/>
                </a:rPr>
                <a:t>(#3)</a:t>
              </a:r>
            </a:p>
          </p:txBody>
        </p:sp>
        <p:grpSp>
          <p:nvGrpSpPr>
            <p:cNvPr id="44064" name="Group 42">
              <a:extLst>
                <a:ext uri="{FF2B5EF4-FFF2-40B4-BE49-F238E27FC236}">
                  <a16:creationId xmlns:a16="http://schemas.microsoft.com/office/drawing/2014/main" id="{C6D32334-AD77-4639-92DA-E0DC447618D2}"/>
                </a:ext>
              </a:extLst>
            </p:cNvPr>
            <p:cNvGrpSpPr>
              <a:grpSpLocks/>
            </p:cNvGrpSpPr>
            <p:nvPr/>
          </p:nvGrpSpPr>
          <p:grpSpPr bwMode="auto">
            <a:xfrm>
              <a:off x="4840" y="1210"/>
              <a:ext cx="216" cy="134"/>
              <a:chOff x="5148" y="1536"/>
              <a:chExt cx="216" cy="134"/>
            </a:xfrm>
          </p:grpSpPr>
          <p:sp>
            <p:nvSpPr>
              <p:cNvPr id="44070" name="Rectangle 43">
                <a:extLst>
                  <a:ext uri="{FF2B5EF4-FFF2-40B4-BE49-F238E27FC236}">
                    <a16:creationId xmlns:a16="http://schemas.microsoft.com/office/drawing/2014/main" id="{63C74AC0-029C-41C0-9FF2-17787B496B5C}"/>
                  </a:ext>
                </a:extLst>
              </p:cNvPr>
              <p:cNvSpPr>
                <a:spLocks noChangeArrowheads="1"/>
              </p:cNvSpPr>
              <p:nvPr/>
            </p:nvSpPr>
            <p:spPr bwMode="auto">
              <a:xfrm>
                <a:off x="5148"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44071" name="Rectangle 44">
                <a:extLst>
                  <a:ext uri="{FF2B5EF4-FFF2-40B4-BE49-F238E27FC236}">
                    <a16:creationId xmlns:a16="http://schemas.microsoft.com/office/drawing/2014/main" id="{FA6F6D0C-6449-4722-9D3A-CE13380BEE6F}"/>
                  </a:ext>
                </a:extLst>
              </p:cNvPr>
              <p:cNvSpPr>
                <a:spLocks noChangeArrowheads="1"/>
              </p:cNvSpPr>
              <p:nvPr/>
            </p:nvSpPr>
            <p:spPr bwMode="auto">
              <a:xfrm>
                <a:off x="5280"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grpSp>
        <p:sp>
          <p:nvSpPr>
            <p:cNvPr id="44065" name="Rectangle 45">
              <a:extLst>
                <a:ext uri="{FF2B5EF4-FFF2-40B4-BE49-F238E27FC236}">
                  <a16:creationId xmlns:a16="http://schemas.microsoft.com/office/drawing/2014/main" id="{AD6B7DA6-0C6F-4420-9818-B6C5A92D8258}"/>
                </a:ext>
              </a:extLst>
            </p:cNvPr>
            <p:cNvSpPr>
              <a:spLocks noChangeArrowheads="1"/>
            </p:cNvSpPr>
            <p:nvPr/>
          </p:nvSpPr>
          <p:spPr bwMode="auto">
            <a:xfrm>
              <a:off x="5055" y="1210"/>
              <a:ext cx="446"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start </a:t>
              </a:r>
              <a:r>
                <a:rPr lang="en-US" altLang="en-US" sz="1400">
                  <a:solidFill>
                    <a:srgbClr val="FF0000"/>
                  </a:solidFill>
                  <a:sym typeface="Wingdings" panose="05000000000000000000" pitchFamily="2" charset="2"/>
                </a:rPr>
                <a:t>(#4)</a:t>
              </a:r>
            </a:p>
          </p:txBody>
        </p:sp>
        <p:sp>
          <p:nvSpPr>
            <p:cNvPr id="44066" name="Line 46">
              <a:extLst>
                <a:ext uri="{FF2B5EF4-FFF2-40B4-BE49-F238E27FC236}">
                  <a16:creationId xmlns:a16="http://schemas.microsoft.com/office/drawing/2014/main" id="{30BACC08-B54D-4DC0-BCCC-ABB726B35615}"/>
                </a:ext>
              </a:extLst>
            </p:cNvPr>
            <p:cNvSpPr>
              <a:spLocks noChangeShapeType="1"/>
            </p:cNvSpPr>
            <p:nvPr/>
          </p:nvSpPr>
          <p:spPr bwMode="auto">
            <a:xfrm flipH="1">
              <a:off x="3888" y="1248"/>
              <a:ext cx="528" cy="624"/>
            </a:xfrm>
            <a:prstGeom prst="line">
              <a:avLst/>
            </a:prstGeom>
            <a:noFill/>
            <a:ln w="1587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7" name="Rectangle 47">
              <a:extLst>
                <a:ext uri="{FF2B5EF4-FFF2-40B4-BE49-F238E27FC236}">
                  <a16:creationId xmlns:a16="http://schemas.microsoft.com/office/drawing/2014/main" id="{BF8CCD41-3958-47C0-B567-B4422D87F037}"/>
                </a:ext>
              </a:extLst>
            </p:cNvPr>
            <p:cNvSpPr>
              <a:spLocks noChangeArrowheads="1"/>
            </p:cNvSpPr>
            <p:nvPr/>
          </p:nvSpPr>
          <p:spPr bwMode="auto">
            <a:xfrm>
              <a:off x="3600" y="1402"/>
              <a:ext cx="480" cy="268"/>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1400">
                  <a:sym typeface="Wingdings" panose="05000000000000000000" pitchFamily="2" charset="2"/>
                </a:rPr>
                <a:t>roll</a:t>
              </a:r>
              <a:br>
                <a:rPr lang="en-US" altLang="en-US" sz="1400">
                  <a:sym typeface="Wingdings" panose="05000000000000000000" pitchFamily="2" charset="2"/>
                </a:rPr>
              </a:br>
              <a:r>
                <a:rPr lang="en-US" altLang="en-US" sz="1400">
                  <a:solidFill>
                    <a:srgbClr val="FF0000"/>
                  </a:solidFill>
                  <a:sym typeface="Wingdings" panose="05000000000000000000" pitchFamily="2" charset="2"/>
                </a:rPr>
                <a:t>(##1-3)</a:t>
              </a:r>
              <a:r>
                <a:rPr lang="en-US" altLang="en-US" sz="1400">
                  <a:sym typeface="Wingdings" panose="05000000000000000000" pitchFamily="2" charset="2"/>
                </a:rPr>
                <a:t> </a:t>
              </a:r>
            </a:p>
          </p:txBody>
        </p:sp>
        <p:sp>
          <p:nvSpPr>
            <p:cNvPr id="44068" name="Line 48">
              <a:extLst>
                <a:ext uri="{FF2B5EF4-FFF2-40B4-BE49-F238E27FC236}">
                  <a16:creationId xmlns:a16="http://schemas.microsoft.com/office/drawing/2014/main" id="{23F73624-8BDC-4BB8-ABF6-C0D682DC3767}"/>
                </a:ext>
              </a:extLst>
            </p:cNvPr>
            <p:cNvSpPr>
              <a:spLocks noChangeShapeType="1"/>
            </p:cNvSpPr>
            <p:nvPr/>
          </p:nvSpPr>
          <p:spPr bwMode="auto">
            <a:xfrm flipH="1">
              <a:off x="4416" y="1248"/>
              <a:ext cx="48" cy="768"/>
            </a:xfrm>
            <a:prstGeom prst="line">
              <a:avLst/>
            </a:prstGeom>
            <a:noFill/>
            <a:ln w="1587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9" name="Rectangle 49">
              <a:extLst>
                <a:ext uri="{FF2B5EF4-FFF2-40B4-BE49-F238E27FC236}">
                  <a16:creationId xmlns:a16="http://schemas.microsoft.com/office/drawing/2014/main" id="{DABC9064-5AD2-4232-A9CB-11B2A0E36FAC}"/>
                </a:ext>
              </a:extLst>
            </p:cNvPr>
            <p:cNvSpPr>
              <a:spLocks noChangeArrowheads="1"/>
            </p:cNvSpPr>
            <p:nvPr/>
          </p:nvSpPr>
          <p:spPr bwMode="auto">
            <a:xfrm>
              <a:off x="4416" y="1498"/>
              <a:ext cx="480"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roll </a:t>
              </a:r>
              <a:r>
                <a:rPr lang="en-US" altLang="en-US" sz="1400">
                  <a:solidFill>
                    <a:srgbClr val="FF0000"/>
                  </a:solidFill>
                  <a:sym typeface="Wingdings" panose="05000000000000000000" pitchFamily="2" charset="2"/>
                </a:rPr>
                <a:t>(#4)</a:t>
              </a:r>
              <a:r>
                <a:rPr lang="en-US" altLang="en-US" sz="1400">
                  <a:sym typeface="Wingdings" panose="05000000000000000000" pitchFamily="2" charset="2"/>
                </a:rPr>
                <a:t> </a:t>
              </a:r>
            </a:p>
          </p:txBody>
        </p:sp>
      </p:gr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3">
            <a:extLst>
              <a:ext uri="{FF2B5EF4-FFF2-40B4-BE49-F238E27FC236}">
                <a16:creationId xmlns:a16="http://schemas.microsoft.com/office/drawing/2014/main" id="{95C1E6EB-DDC9-4569-A786-B2E01EA450D1}"/>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45059" name="Slide Number Placeholder 4">
            <a:extLst>
              <a:ext uri="{FF2B5EF4-FFF2-40B4-BE49-F238E27FC236}">
                <a16:creationId xmlns:a16="http://schemas.microsoft.com/office/drawing/2014/main" id="{E197770A-AB46-461F-9C1C-1E4839FDB48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062C69-B4B1-419A-9143-D3441C04EB40}" type="slidenum">
              <a:rPr lang="en-US" altLang="en-US"/>
              <a:pPr eaLnBrk="1" hangingPunct="1"/>
              <a:t>43</a:t>
            </a:fld>
            <a:endParaRPr lang="en-US" altLang="en-US"/>
          </a:p>
        </p:txBody>
      </p:sp>
      <p:sp>
        <p:nvSpPr>
          <p:cNvPr id="45060" name="Rectangle 2">
            <a:extLst>
              <a:ext uri="{FF2B5EF4-FFF2-40B4-BE49-F238E27FC236}">
                <a16:creationId xmlns:a16="http://schemas.microsoft.com/office/drawing/2014/main" id="{AB6F79D6-1813-4545-A541-9F832C5E6102}"/>
              </a:ext>
            </a:extLst>
          </p:cNvPr>
          <p:cNvSpPr>
            <a:spLocks noGrp="1" noChangeArrowheads="1"/>
          </p:cNvSpPr>
          <p:nvPr>
            <p:ph type="title"/>
          </p:nvPr>
        </p:nvSpPr>
        <p:spPr/>
        <p:txBody>
          <a:bodyPr/>
          <a:lstStyle/>
          <a:p>
            <a:pPr eaLnBrk="1" hangingPunct="1"/>
            <a:r>
              <a:rPr lang="en-US" altLang="en-US"/>
              <a:t>	Passing 2	Week 8</a:t>
            </a:r>
          </a:p>
        </p:txBody>
      </p:sp>
      <p:sp>
        <p:nvSpPr>
          <p:cNvPr id="45061" name="Rectangle 3">
            <a:extLst>
              <a:ext uri="{FF2B5EF4-FFF2-40B4-BE49-F238E27FC236}">
                <a16:creationId xmlns:a16="http://schemas.microsoft.com/office/drawing/2014/main" id="{933CE3DA-64CF-4566-AB14-1F0090424E3C}"/>
              </a:ext>
            </a:extLst>
          </p:cNvPr>
          <p:cNvSpPr>
            <a:spLocks noGrp="1" noChangeArrowheads="1"/>
          </p:cNvSpPr>
          <p:nvPr>
            <p:ph type="body" idx="1"/>
          </p:nvPr>
        </p:nvSpPr>
        <p:spPr>
          <a:xfrm>
            <a:off x="457200" y="914400"/>
            <a:ext cx="8382000" cy="5715000"/>
          </a:xfrm>
        </p:spPr>
        <p:txBody>
          <a:bodyPr/>
          <a:lstStyle/>
          <a:p>
            <a:pPr eaLnBrk="1" hangingPunct="1">
              <a:lnSpc>
                <a:spcPct val="90000"/>
              </a:lnSpc>
            </a:pPr>
            <a:r>
              <a:rPr lang="en-US" altLang="en-US"/>
              <a:t>Passing Warm Up (10 minutes)</a:t>
            </a:r>
          </a:p>
          <a:p>
            <a:pPr lvl="1" eaLnBrk="1" hangingPunct="1">
              <a:lnSpc>
                <a:spcPct val="90000"/>
              </a:lnSpc>
            </a:pPr>
            <a:r>
              <a:rPr lang="en-US" altLang="en-US"/>
              <a:t>See diagram next slide</a:t>
            </a:r>
          </a:p>
          <a:p>
            <a:pPr lvl="1" eaLnBrk="1" hangingPunct="1">
              <a:lnSpc>
                <a:spcPct val="90000"/>
              </a:lnSpc>
            </a:pPr>
            <a:r>
              <a:rPr lang="en-US" altLang="en-US"/>
              <a:t>Watch and correct technique; speed it up as players improve</a:t>
            </a:r>
          </a:p>
          <a:p>
            <a:pPr eaLnBrk="1" hangingPunct="1">
              <a:lnSpc>
                <a:spcPct val="90000"/>
              </a:lnSpc>
            </a:pPr>
            <a:r>
              <a:rPr lang="en-US" altLang="en-US"/>
              <a:t>Passing  Drill:  Lead Passes Up Field (15 minutes)</a:t>
            </a:r>
          </a:p>
          <a:p>
            <a:pPr lvl="1" eaLnBrk="1" hangingPunct="1">
              <a:lnSpc>
                <a:spcPct val="90000"/>
              </a:lnSpc>
            </a:pPr>
            <a:r>
              <a:rPr lang="en-US" altLang="en-US"/>
              <a:t>Players pair off with partner and stand 5 yards apart facing up field</a:t>
            </a:r>
          </a:p>
          <a:p>
            <a:pPr lvl="1" eaLnBrk="1" hangingPunct="1">
              <a:lnSpc>
                <a:spcPct val="90000"/>
              </a:lnSpc>
            </a:pPr>
            <a:r>
              <a:rPr lang="en-US" altLang="en-US"/>
              <a:t>Players go up field passing to each other</a:t>
            </a:r>
          </a:p>
          <a:p>
            <a:pPr lvl="1" eaLnBrk="1" hangingPunct="1">
              <a:lnSpc>
                <a:spcPct val="90000"/>
              </a:lnSpc>
            </a:pPr>
            <a:r>
              <a:rPr lang="en-US" altLang="en-US"/>
              <a:t>Details and progressions – see next slide</a:t>
            </a:r>
          </a:p>
          <a:p>
            <a:pPr eaLnBrk="1" hangingPunct="1">
              <a:lnSpc>
                <a:spcPct val="90000"/>
              </a:lnSpc>
            </a:pPr>
            <a:r>
              <a:rPr lang="en-US" altLang="en-US"/>
              <a:t>Scrimmage: Alley Game   (20 minutes)</a:t>
            </a:r>
          </a:p>
          <a:p>
            <a:pPr lvl="1" eaLnBrk="1" hangingPunct="1">
              <a:lnSpc>
                <a:spcPct val="90000"/>
              </a:lnSpc>
            </a:pPr>
            <a:r>
              <a:rPr lang="en-US" altLang="en-US"/>
              <a:t>Lay out field with two alleys on the side that serve as safe zones</a:t>
            </a:r>
          </a:p>
          <a:p>
            <a:pPr lvl="1" eaLnBrk="1" hangingPunct="1">
              <a:lnSpc>
                <a:spcPct val="90000"/>
              </a:lnSpc>
            </a:pPr>
            <a:r>
              <a:rPr lang="en-US" altLang="en-US"/>
              <a:t>Many progressions and variations (see 2 slides on)</a:t>
            </a:r>
          </a:p>
          <a:p>
            <a:pPr eaLnBrk="1" hangingPunct="1">
              <a:lnSpc>
                <a:spcPct val="90000"/>
              </a:lnSpc>
            </a:pPr>
            <a:r>
              <a:rPr lang="en-US" altLang="en-US"/>
              <a:t>Kicking (10 minutes)</a:t>
            </a:r>
          </a:p>
          <a:p>
            <a:pPr lvl="1" eaLnBrk="1" hangingPunct="1">
              <a:lnSpc>
                <a:spcPct val="90000"/>
              </a:lnSpc>
            </a:pPr>
            <a:r>
              <a:rPr lang="en-US" altLang="en-US"/>
              <a:t>Finish up with penalty kicks against your team’s lead GK</a:t>
            </a:r>
          </a:p>
          <a:p>
            <a:pPr lvl="1" eaLnBrk="1" hangingPunct="1">
              <a:lnSpc>
                <a:spcPct val="90000"/>
              </a:lnSpc>
            </a:pPr>
            <a:r>
              <a:rPr lang="en-US" altLang="en-US"/>
              <a:t>Player should make mind up which side s/he is kicking to</a:t>
            </a:r>
          </a:p>
          <a:p>
            <a:pPr lvl="1" eaLnBrk="1" hangingPunct="1">
              <a:lnSpc>
                <a:spcPct val="90000"/>
              </a:lnSpc>
            </a:pPr>
            <a:r>
              <a:rPr lang="en-US" altLang="en-US"/>
              <a:t>Kick to an “imaginary friend” in the corner of goal</a:t>
            </a:r>
          </a:p>
          <a:p>
            <a:pPr lvl="1" eaLnBrk="1" hangingPunct="1">
              <a:lnSpc>
                <a:spcPct val="90000"/>
              </a:lnSpc>
            </a:pPr>
            <a:r>
              <a:rPr lang="en-US" altLang="en-US"/>
              <a:t>In practice, it’s better to miss wide than hit right at keeper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3">
            <a:extLst>
              <a:ext uri="{FF2B5EF4-FFF2-40B4-BE49-F238E27FC236}">
                <a16:creationId xmlns:a16="http://schemas.microsoft.com/office/drawing/2014/main" id="{E475CCC9-C7AA-433D-BCF6-706AEF7F4BE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46083" name="Slide Number Placeholder 4">
            <a:extLst>
              <a:ext uri="{FF2B5EF4-FFF2-40B4-BE49-F238E27FC236}">
                <a16:creationId xmlns:a16="http://schemas.microsoft.com/office/drawing/2014/main" id="{AE65C2CC-36E3-4276-8059-8B6EBE2C7F86}"/>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F5519D-1460-4E1A-A232-F88AAE05980D}" type="slidenum">
              <a:rPr lang="en-US" altLang="en-US"/>
              <a:pPr eaLnBrk="1" hangingPunct="1"/>
              <a:t>44</a:t>
            </a:fld>
            <a:endParaRPr lang="en-US" altLang="en-US"/>
          </a:p>
        </p:txBody>
      </p:sp>
      <p:sp>
        <p:nvSpPr>
          <p:cNvPr id="46084" name="Rectangle 2">
            <a:extLst>
              <a:ext uri="{FF2B5EF4-FFF2-40B4-BE49-F238E27FC236}">
                <a16:creationId xmlns:a16="http://schemas.microsoft.com/office/drawing/2014/main" id="{92E7CE8E-A599-4BC3-8D17-74803F367782}"/>
              </a:ext>
            </a:extLst>
          </p:cNvPr>
          <p:cNvSpPr>
            <a:spLocks noGrp="1" noChangeArrowheads="1"/>
          </p:cNvSpPr>
          <p:nvPr>
            <p:ph type="title"/>
          </p:nvPr>
        </p:nvSpPr>
        <p:spPr/>
        <p:txBody>
          <a:bodyPr/>
          <a:lstStyle/>
          <a:p>
            <a:pPr eaLnBrk="1" hangingPunct="1"/>
            <a:r>
              <a:rPr lang="en-US" altLang="en-US"/>
              <a:t>	Passing Warm Ups and Drills	Week 8</a:t>
            </a:r>
          </a:p>
        </p:txBody>
      </p:sp>
      <p:grpSp>
        <p:nvGrpSpPr>
          <p:cNvPr id="46085" name="Group 100">
            <a:extLst>
              <a:ext uri="{FF2B5EF4-FFF2-40B4-BE49-F238E27FC236}">
                <a16:creationId xmlns:a16="http://schemas.microsoft.com/office/drawing/2014/main" id="{AB26453D-FBD6-4DCA-A707-7B2B7AFDDFD5}"/>
              </a:ext>
            </a:extLst>
          </p:cNvPr>
          <p:cNvGrpSpPr>
            <a:grpSpLocks/>
          </p:cNvGrpSpPr>
          <p:nvPr/>
        </p:nvGrpSpPr>
        <p:grpSpPr bwMode="auto">
          <a:xfrm>
            <a:off x="5715000" y="914400"/>
            <a:ext cx="3200400" cy="1905000"/>
            <a:chOff x="3600" y="576"/>
            <a:chExt cx="2016" cy="1200"/>
          </a:xfrm>
        </p:grpSpPr>
        <p:sp>
          <p:nvSpPr>
            <p:cNvPr id="46107" name="Rectangle 18">
              <a:extLst>
                <a:ext uri="{FF2B5EF4-FFF2-40B4-BE49-F238E27FC236}">
                  <a16:creationId xmlns:a16="http://schemas.microsoft.com/office/drawing/2014/main" id="{69B42D20-D3EF-4FBD-A7F5-5FFF75335B30}"/>
                </a:ext>
              </a:extLst>
            </p:cNvPr>
            <p:cNvSpPr>
              <a:spLocks noChangeArrowheads="1"/>
            </p:cNvSpPr>
            <p:nvPr/>
          </p:nvSpPr>
          <p:spPr bwMode="auto">
            <a:xfrm>
              <a:off x="3600" y="576"/>
              <a:ext cx="2016" cy="1200"/>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108" name="Text Box 19">
              <a:extLst>
                <a:ext uri="{FF2B5EF4-FFF2-40B4-BE49-F238E27FC236}">
                  <a16:creationId xmlns:a16="http://schemas.microsoft.com/office/drawing/2014/main" id="{DD2C7640-C0CE-42DC-A305-BDB75045D7D3}"/>
                </a:ext>
              </a:extLst>
            </p:cNvPr>
            <p:cNvSpPr txBox="1">
              <a:spLocks noChangeArrowheads="1"/>
            </p:cNvSpPr>
            <p:nvPr/>
          </p:nvSpPr>
          <p:spPr bwMode="auto">
            <a:xfrm>
              <a:off x="4416" y="1061"/>
              <a:ext cx="48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P1</a:t>
              </a:r>
              <a:r>
                <a:rPr lang="en-US" altLang="en-US" sz="1200"/>
                <a:t> passer</a:t>
              </a:r>
            </a:p>
          </p:txBody>
        </p:sp>
        <p:sp>
          <p:nvSpPr>
            <p:cNvPr id="46109" name="Text Box 20">
              <a:extLst>
                <a:ext uri="{FF2B5EF4-FFF2-40B4-BE49-F238E27FC236}">
                  <a16:creationId xmlns:a16="http://schemas.microsoft.com/office/drawing/2014/main" id="{D9828731-E1B4-480F-9BB1-64397C5B193A}"/>
                </a:ext>
              </a:extLst>
            </p:cNvPr>
            <p:cNvSpPr txBox="1">
              <a:spLocks noChangeArrowheads="1"/>
            </p:cNvSpPr>
            <p:nvPr/>
          </p:nvSpPr>
          <p:spPr bwMode="auto">
            <a:xfrm>
              <a:off x="5280" y="1089"/>
              <a:ext cx="2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P3</a:t>
              </a:r>
            </a:p>
          </p:txBody>
        </p:sp>
        <p:sp>
          <p:nvSpPr>
            <p:cNvPr id="46110" name="Text Box 21">
              <a:extLst>
                <a:ext uri="{FF2B5EF4-FFF2-40B4-BE49-F238E27FC236}">
                  <a16:creationId xmlns:a16="http://schemas.microsoft.com/office/drawing/2014/main" id="{8D064B93-4EC9-48D6-8071-B52858AE30EB}"/>
                </a:ext>
              </a:extLst>
            </p:cNvPr>
            <p:cNvSpPr txBox="1">
              <a:spLocks noChangeArrowheads="1"/>
            </p:cNvSpPr>
            <p:nvPr/>
          </p:nvSpPr>
          <p:spPr bwMode="auto">
            <a:xfrm>
              <a:off x="3648" y="1089"/>
              <a:ext cx="2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P2</a:t>
              </a:r>
            </a:p>
          </p:txBody>
        </p:sp>
        <p:cxnSp>
          <p:nvCxnSpPr>
            <p:cNvPr id="46111" name="AutoShape 22">
              <a:extLst>
                <a:ext uri="{FF2B5EF4-FFF2-40B4-BE49-F238E27FC236}">
                  <a16:creationId xmlns:a16="http://schemas.microsoft.com/office/drawing/2014/main" id="{8FF23A78-4D36-4059-A914-9C134E2F1E46}"/>
                </a:ext>
              </a:extLst>
            </p:cNvPr>
            <p:cNvCxnSpPr>
              <a:cxnSpLocks noChangeShapeType="1"/>
              <a:stCxn id="46109" idx="1"/>
              <a:endCxn id="46108" idx="3"/>
            </p:cNvCxnSpPr>
            <p:nvPr/>
          </p:nvCxnSpPr>
          <p:spPr bwMode="auto">
            <a:xfrm flipH="1">
              <a:off x="4896" y="1176"/>
              <a:ext cx="384" cy="0"/>
            </a:xfrm>
            <a:prstGeom prst="straightConnector1">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cxnSp>
        <p:cxnSp>
          <p:nvCxnSpPr>
            <p:cNvPr id="46112" name="AutoShape 23">
              <a:extLst>
                <a:ext uri="{FF2B5EF4-FFF2-40B4-BE49-F238E27FC236}">
                  <a16:creationId xmlns:a16="http://schemas.microsoft.com/office/drawing/2014/main" id="{E7F68447-DB3C-4755-B329-F0D9C62B6B36}"/>
                </a:ext>
              </a:extLst>
            </p:cNvPr>
            <p:cNvCxnSpPr>
              <a:cxnSpLocks noChangeShapeType="1"/>
              <a:stCxn id="46110" idx="3"/>
              <a:endCxn id="46108" idx="1"/>
            </p:cNvCxnSpPr>
            <p:nvPr/>
          </p:nvCxnSpPr>
          <p:spPr bwMode="auto">
            <a:xfrm>
              <a:off x="3936" y="1176"/>
              <a:ext cx="480" cy="0"/>
            </a:xfrm>
            <a:prstGeom prst="straightConnector1">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cxnSp>
        <p:sp>
          <p:nvSpPr>
            <p:cNvPr id="46113" name="Text Box 24">
              <a:extLst>
                <a:ext uri="{FF2B5EF4-FFF2-40B4-BE49-F238E27FC236}">
                  <a16:creationId xmlns:a16="http://schemas.microsoft.com/office/drawing/2014/main" id="{594289F1-8B56-4F3D-B46C-D493780BFB61}"/>
                </a:ext>
              </a:extLst>
            </p:cNvPr>
            <p:cNvSpPr txBox="1">
              <a:spLocks noChangeArrowheads="1"/>
            </p:cNvSpPr>
            <p:nvPr/>
          </p:nvSpPr>
          <p:spPr bwMode="auto">
            <a:xfrm>
              <a:off x="3888" y="916"/>
              <a:ext cx="480"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push pass</a:t>
              </a:r>
            </a:p>
          </p:txBody>
        </p:sp>
        <p:sp>
          <p:nvSpPr>
            <p:cNvPr id="46114" name="Line 25">
              <a:extLst>
                <a:ext uri="{FF2B5EF4-FFF2-40B4-BE49-F238E27FC236}">
                  <a16:creationId xmlns:a16="http://schemas.microsoft.com/office/drawing/2014/main" id="{5A819B7A-9281-436D-8CF5-5B6615690FEF}"/>
                </a:ext>
              </a:extLst>
            </p:cNvPr>
            <p:cNvSpPr>
              <a:spLocks noChangeShapeType="1"/>
            </p:cNvSpPr>
            <p:nvPr/>
          </p:nvSpPr>
          <p:spPr bwMode="auto">
            <a:xfrm flipH="1">
              <a:off x="3888" y="1344"/>
              <a:ext cx="528" cy="0"/>
            </a:xfrm>
            <a:prstGeom prst="line">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sp>
          <p:nvSpPr>
            <p:cNvPr id="46115" name="Text Box 26">
              <a:extLst>
                <a:ext uri="{FF2B5EF4-FFF2-40B4-BE49-F238E27FC236}">
                  <a16:creationId xmlns:a16="http://schemas.microsoft.com/office/drawing/2014/main" id="{A0D6C8DD-6E23-4080-B7AD-12219BDD8932}"/>
                </a:ext>
              </a:extLst>
            </p:cNvPr>
            <p:cNvSpPr txBox="1">
              <a:spLocks noChangeArrowheads="1"/>
            </p:cNvSpPr>
            <p:nvPr/>
          </p:nvSpPr>
          <p:spPr bwMode="auto">
            <a:xfrm>
              <a:off x="3888" y="1440"/>
              <a:ext cx="480"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push pass</a:t>
              </a:r>
            </a:p>
          </p:txBody>
        </p:sp>
        <p:sp>
          <p:nvSpPr>
            <p:cNvPr id="46116" name="Text Box 27">
              <a:extLst>
                <a:ext uri="{FF2B5EF4-FFF2-40B4-BE49-F238E27FC236}">
                  <a16:creationId xmlns:a16="http://schemas.microsoft.com/office/drawing/2014/main" id="{AA4901E9-D228-4BD9-96FD-86DB9B5D3691}"/>
                </a:ext>
              </a:extLst>
            </p:cNvPr>
            <p:cNvSpPr txBox="1">
              <a:spLocks noChangeArrowheads="1"/>
            </p:cNvSpPr>
            <p:nvPr/>
          </p:nvSpPr>
          <p:spPr bwMode="auto">
            <a:xfrm>
              <a:off x="4944" y="1440"/>
              <a:ext cx="480"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push pass</a:t>
              </a:r>
            </a:p>
          </p:txBody>
        </p:sp>
        <p:sp>
          <p:nvSpPr>
            <p:cNvPr id="46117" name="Line 28">
              <a:extLst>
                <a:ext uri="{FF2B5EF4-FFF2-40B4-BE49-F238E27FC236}">
                  <a16:creationId xmlns:a16="http://schemas.microsoft.com/office/drawing/2014/main" id="{1BB4290C-54EA-422E-AEBB-00B2BF94C7B8}"/>
                </a:ext>
              </a:extLst>
            </p:cNvPr>
            <p:cNvSpPr>
              <a:spLocks noChangeShapeType="1"/>
            </p:cNvSpPr>
            <p:nvPr/>
          </p:nvSpPr>
          <p:spPr bwMode="auto">
            <a:xfrm>
              <a:off x="4896" y="1344"/>
              <a:ext cx="384" cy="0"/>
            </a:xfrm>
            <a:prstGeom prst="line">
              <a:avLst/>
            </a:prstGeom>
            <a:noFill/>
            <a:ln w="38100">
              <a:solidFill>
                <a:schemeClr val="tx1"/>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sp>
          <p:nvSpPr>
            <p:cNvPr id="46118" name="Text Box 29">
              <a:extLst>
                <a:ext uri="{FF2B5EF4-FFF2-40B4-BE49-F238E27FC236}">
                  <a16:creationId xmlns:a16="http://schemas.microsoft.com/office/drawing/2014/main" id="{959B2975-D549-4D23-814C-CF682451C114}"/>
                </a:ext>
              </a:extLst>
            </p:cNvPr>
            <p:cNvSpPr txBox="1">
              <a:spLocks noChangeArrowheads="1"/>
            </p:cNvSpPr>
            <p:nvPr/>
          </p:nvSpPr>
          <p:spPr bwMode="auto">
            <a:xfrm>
              <a:off x="4944" y="912"/>
              <a:ext cx="480"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sz="1200"/>
                <a:t>push pass</a:t>
              </a:r>
            </a:p>
          </p:txBody>
        </p:sp>
        <p:sp>
          <p:nvSpPr>
            <p:cNvPr id="46119" name="Rectangle 31">
              <a:extLst>
                <a:ext uri="{FF2B5EF4-FFF2-40B4-BE49-F238E27FC236}">
                  <a16:creationId xmlns:a16="http://schemas.microsoft.com/office/drawing/2014/main" id="{F3FEF964-551D-4AF2-87C9-1B9D66C43226}"/>
                </a:ext>
              </a:extLst>
            </p:cNvPr>
            <p:cNvSpPr>
              <a:spLocks noChangeArrowheads="1"/>
            </p:cNvSpPr>
            <p:nvPr/>
          </p:nvSpPr>
          <p:spPr bwMode="auto">
            <a:xfrm>
              <a:off x="3648" y="624"/>
              <a:ext cx="16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#1</a:t>
              </a:r>
            </a:p>
          </p:txBody>
        </p:sp>
      </p:grpSp>
      <p:grpSp>
        <p:nvGrpSpPr>
          <p:cNvPr id="46086" name="Group 101">
            <a:extLst>
              <a:ext uri="{FF2B5EF4-FFF2-40B4-BE49-F238E27FC236}">
                <a16:creationId xmlns:a16="http://schemas.microsoft.com/office/drawing/2014/main" id="{C06B9EA7-B289-4A88-A215-8BA9DB1BAEA9}"/>
              </a:ext>
            </a:extLst>
          </p:cNvPr>
          <p:cNvGrpSpPr>
            <a:grpSpLocks/>
          </p:cNvGrpSpPr>
          <p:nvPr/>
        </p:nvGrpSpPr>
        <p:grpSpPr bwMode="auto">
          <a:xfrm>
            <a:off x="6362700" y="3200400"/>
            <a:ext cx="1905000" cy="2971800"/>
            <a:chOff x="4008" y="2016"/>
            <a:chExt cx="1200" cy="1872"/>
          </a:xfrm>
        </p:grpSpPr>
        <p:sp>
          <p:nvSpPr>
            <p:cNvPr id="46088" name="Rectangle 34">
              <a:extLst>
                <a:ext uri="{FF2B5EF4-FFF2-40B4-BE49-F238E27FC236}">
                  <a16:creationId xmlns:a16="http://schemas.microsoft.com/office/drawing/2014/main" id="{B900AA0C-8F4E-435C-9E31-33E5CF489EF3}"/>
                </a:ext>
              </a:extLst>
            </p:cNvPr>
            <p:cNvSpPr>
              <a:spLocks noChangeArrowheads="1"/>
            </p:cNvSpPr>
            <p:nvPr/>
          </p:nvSpPr>
          <p:spPr bwMode="auto">
            <a:xfrm>
              <a:off x="4008" y="2016"/>
              <a:ext cx="1200" cy="1872"/>
            </a:xfrm>
            <a:prstGeom prst="rect">
              <a:avLst/>
            </a:prstGeom>
            <a:solidFill>
              <a:srgbClr val="99FF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sym typeface="Wingdings" panose="05000000000000000000" pitchFamily="2" charset="2"/>
              </a:endParaRPr>
            </a:p>
          </p:txBody>
        </p:sp>
        <p:sp>
          <p:nvSpPr>
            <p:cNvPr id="46089" name="Text Box 35">
              <a:extLst>
                <a:ext uri="{FF2B5EF4-FFF2-40B4-BE49-F238E27FC236}">
                  <a16:creationId xmlns:a16="http://schemas.microsoft.com/office/drawing/2014/main" id="{D3F84A39-9EB2-46CC-9B39-C647B79FD919}"/>
                </a:ext>
              </a:extLst>
            </p:cNvPr>
            <p:cNvSpPr txBox="1">
              <a:spLocks noChangeArrowheads="1"/>
            </p:cNvSpPr>
            <p:nvPr/>
          </p:nvSpPr>
          <p:spPr bwMode="auto">
            <a:xfrm>
              <a:off x="4032" y="3552"/>
              <a:ext cx="38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P1</a:t>
              </a:r>
              <a:r>
                <a:rPr lang="en-US" altLang="en-US" sz="1200"/>
                <a:t> dribbler</a:t>
              </a:r>
            </a:p>
          </p:txBody>
        </p:sp>
        <p:pic>
          <p:nvPicPr>
            <p:cNvPr id="46090" name="Picture 37" descr="ball_sml_ph">
              <a:extLst>
                <a:ext uri="{FF2B5EF4-FFF2-40B4-BE49-F238E27FC236}">
                  <a16:creationId xmlns:a16="http://schemas.microsoft.com/office/drawing/2014/main" id="{85D508EB-FA3D-4023-80CF-A331B30C0E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2" y="3460"/>
              <a:ext cx="14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91" name="Text Box 46">
              <a:extLst>
                <a:ext uri="{FF2B5EF4-FFF2-40B4-BE49-F238E27FC236}">
                  <a16:creationId xmlns:a16="http://schemas.microsoft.com/office/drawing/2014/main" id="{BDAD92F0-A74D-4D07-80C9-922C49928786}"/>
                </a:ext>
              </a:extLst>
            </p:cNvPr>
            <p:cNvSpPr txBox="1">
              <a:spLocks noChangeArrowheads="1"/>
            </p:cNvSpPr>
            <p:nvPr/>
          </p:nvSpPr>
          <p:spPr bwMode="auto">
            <a:xfrm>
              <a:off x="4800" y="3562"/>
              <a:ext cx="38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P2</a:t>
              </a:r>
              <a:r>
                <a:rPr lang="en-US" altLang="en-US" sz="1200"/>
                <a:t> dribbler</a:t>
              </a:r>
            </a:p>
          </p:txBody>
        </p:sp>
        <p:pic>
          <p:nvPicPr>
            <p:cNvPr id="46092" name="Picture 48" descr="ball_sml_ph">
              <a:extLst>
                <a:ext uri="{FF2B5EF4-FFF2-40B4-BE49-F238E27FC236}">
                  <a16:creationId xmlns:a16="http://schemas.microsoft.com/office/drawing/2014/main" id="{ED589D35-9136-4BAB-8630-B3399C2625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 y="2640"/>
              <a:ext cx="14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93" name="Text Box 49">
              <a:extLst>
                <a:ext uri="{FF2B5EF4-FFF2-40B4-BE49-F238E27FC236}">
                  <a16:creationId xmlns:a16="http://schemas.microsoft.com/office/drawing/2014/main" id="{5EAF179F-AA07-4BDC-A171-D8D33D89A812}"/>
                </a:ext>
              </a:extLst>
            </p:cNvPr>
            <p:cNvSpPr txBox="1">
              <a:spLocks noChangeArrowheads="1"/>
            </p:cNvSpPr>
            <p:nvPr/>
          </p:nvSpPr>
          <p:spPr bwMode="auto">
            <a:xfrm>
              <a:off x="4800" y="2736"/>
              <a:ext cx="38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P2</a:t>
              </a:r>
              <a:endParaRPr lang="en-US" altLang="en-US" sz="1200"/>
            </a:p>
          </p:txBody>
        </p:sp>
        <p:sp>
          <p:nvSpPr>
            <p:cNvPr id="46094" name="Line 51">
              <a:extLst>
                <a:ext uri="{FF2B5EF4-FFF2-40B4-BE49-F238E27FC236}">
                  <a16:creationId xmlns:a16="http://schemas.microsoft.com/office/drawing/2014/main" id="{DD80708A-9481-408D-B544-66566CE604DD}"/>
                </a:ext>
              </a:extLst>
            </p:cNvPr>
            <p:cNvSpPr>
              <a:spLocks noChangeShapeType="1"/>
            </p:cNvSpPr>
            <p:nvPr/>
          </p:nvSpPr>
          <p:spPr bwMode="auto">
            <a:xfrm flipV="1">
              <a:off x="4416" y="3120"/>
              <a:ext cx="528" cy="384"/>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5" name="Line 52">
              <a:extLst>
                <a:ext uri="{FF2B5EF4-FFF2-40B4-BE49-F238E27FC236}">
                  <a16:creationId xmlns:a16="http://schemas.microsoft.com/office/drawing/2014/main" id="{E185B585-12F7-493A-9B3F-09C27D62CD07}"/>
                </a:ext>
              </a:extLst>
            </p:cNvPr>
            <p:cNvSpPr>
              <a:spLocks noChangeShapeType="1"/>
            </p:cNvSpPr>
            <p:nvPr/>
          </p:nvSpPr>
          <p:spPr bwMode="auto">
            <a:xfrm flipH="1" flipV="1">
              <a:off x="4992" y="3216"/>
              <a:ext cx="0" cy="288"/>
            </a:xfrm>
            <a:prstGeom prst="line">
              <a:avLst/>
            </a:prstGeom>
            <a:noFill/>
            <a:ln w="1587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6" name="Line 54">
              <a:extLst>
                <a:ext uri="{FF2B5EF4-FFF2-40B4-BE49-F238E27FC236}">
                  <a16:creationId xmlns:a16="http://schemas.microsoft.com/office/drawing/2014/main" id="{FFA18FAE-B4CF-44FE-9680-53118D25FA94}"/>
                </a:ext>
              </a:extLst>
            </p:cNvPr>
            <p:cNvSpPr>
              <a:spLocks noChangeShapeType="1"/>
            </p:cNvSpPr>
            <p:nvPr/>
          </p:nvSpPr>
          <p:spPr bwMode="auto">
            <a:xfrm flipH="1" flipV="1">
              <a:off x="4224" y="2256"/>
              <a:ext cx="576" cy="384"/>
            </a:xfrm>
            <a:prstGeom prst="line">
              <a:avLst/>
            </a:prstGeom>
            <a:noFill/>
            <a:ln w="9525">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7" name="Rectangle 55">
              <a:extLst>
                <a:ext uri="{FF2B5EF4-FFF2-40B4-BE49-F238E27FC236}">
                  <a16:creationId xmlns:a16="http://schemas.microsoft.com/office/drawing/2014/main" id="{FCF17894-9CEE-41FE-8518-4C03545CD74B}"/>
                </a:ext>
              </a:extLst>
            </p:cNvPr>
            <p:cNvSpPr>
              <a:spLocks noChangeArrowheads="1"/>
            </p:cNvSpPr>
            <p:nvPr/>
          </p:nvSpPr>
          <p:spPr bwMode="auto">
            <a:xfrm>
              <a:off x="4088" y="2083"/>
              <a:ext cx="16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#2</a:t>
              </a:r>
            </a:p>
          </p:txBody>
        </p:sp>
        <p:sp>
          <p:nvSpPr>
            <p:cNvPr id="46098" name="Text Box 47">
              <a:extLst>
                <a:ext uri="{FF2B5EF4-FFF2-40B4-BE49-F238E27FC236}">
                  <a16:creationId xmlns:a16="http://schemas.microsoft.com/office/drawing/2014/main" id="{A257EE84-C89C-4E95-A456-2DC975F245BC}"/>
                </a:ext>
              </a:extLst>
            </p:cNvPr>
            <p:cNvSpPr txBox="1">
              <a:spLocks noChangeArrowheads="1"/>
            </p:cNvSpPr>
            <p:nvPr/>
          </p:nvSpPr>
          <p:spPr bwMode="auto">
            <a:xfrm>
              <a:off x="4104" y="2646"/>
              <a:ext cx="240"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US" altLang="en-US"/>
                <a:t>P1</a:t>
              </a:r>
              <a:endParaRPr lang="en-US" altLang="en-US" sz="1200"/>
            </a:p>
          </p:txBody>
        </p:sp>
        <p:sp>
          <p:nvSpPr>
            <p:cNvPr id="46099" name="Line 61">
              <a:extLst>
                <a:ext uri="{FF2B5EF4-FFF2-40B4-BE49-F238E27FC236}">
                  <a16:creationId xmlns:a16="http://schemas.microsoft.com/office/drawing/2014/main" id="{18E4D871-BA6B-461F-A98D-35CBF2156C77}"/>
                </a:ext>
              </a:extLst>
            </p:cNvPr>
            <p:cNvSpPr>
              <a:spLocks noChangeShapeType="1"/>
            </p:cNvSpPr>
            <p:nvPr/>
          </p:nvSpPr>
          <p:spPr bwMode="auto">
            <a:xfrm flipH="1" flipV="1">
              <a:off x="4992" y="2880"/>
              <a:ext cx="0" cy="192"/>
            </a:xfrm>
            <a:prstGeom prst="line">
              <a:avLst/>
            </a:prstGeom>
            <a:noFill/>
            <a:ln w="1587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cxnSp>
          <p:nvCxnSpPr>
            <p:cNvPr id="46100" name="AutoShape 63">
              <a:extLst>
                <a:ext uri="{FF2B5EF4-FFF2-40B4-BE49-F238E27FC236}">
                  <a16:creationId xmlns:a16="http://schemas.microsoft.com/office/drawing/2014/main" id="{7149657E-FC5B-4D8C-AEEC-15D99AD68E19}"/>
                </a:ext>
              </a:extLst>
            </p:cNvPr>
            <p:cNvCxnSpPr>
              <a:cxnSpLocks noChangeShapeType="1"/>
              <a:stCxn id="46089" idx="0"/>
              <a:endCxn id="46098" idx="2"/>
            </p:cNvCxnSpPr>
            <p:nvPr/>
          </p:nvCxnSpPr>
          <p:spPr bwMode="auto">
            <a:xfrm flipV="1">
              <a:off x="4224" y="2784"/>
              <a:ext cx="0" cy="768"/>
            </a:xfrm>
            <a:prstGeom prst="straightConnector1">
              <a:avLst/>
            </a:prstGeom>
            <a:noFill/>
            <a:ln w="15875">
              <a:solidFill>
                <a:schemeClr val="tx1"/>
              </a:solidFill>
              <a:prstDash val="dash"/>
              <a:round/>
              <a:headEnd/>
              <a:tailEnd type="triangle" w="med" len="med"/>
            </a:ln>
            <a:extLst>
              <a:ext uri="{909E8E84-426E-40DD-AFC4-6F175D3DCCD1}">
                <a14:hiddenFill xmlns:a14="http://schemas.microsoft.com/office/drawing/2010/main">
                  <a:noFill/>
                </a14:hiddenFill>
              </a:ext>
            </a:extLst>
          </p:spPr>
        </p:cxnSp>
        <p:cxnSp>
          <p:nvCxnSpPr>
            <p:cNvPr id="46101" name="AutoShape 64">
              <a:extLst>
                <a:ext uri="{FF2B5EF4-FFF2-40B4-BE49-F238E27FC236}">
                  <a16:creationId xmlns:a16="http://schemas.microsoft.com/office/drawing/2014/main" id="{1B24FD57-7760-4B95-8786-9F07535CAD6B}"/>
                </a:ext>
              </a:extLst>
            </p:cNvPr>
            <p:cNvCxnSpPr>
              <a:cxnSpLocks noChangeShapeType="1"/>
              <a:stCxn id="46098" idx="0"/>
              <a:endCxn id="46096" idx="1"/>
            </p:cNvCxnSpPr>
            <p:nvPr/>
          </p:nvCxnSpPr>
          <p:spPr bwMode="auto">
            <a:xfrm flipV="1">
              <a:off x="4224" y="2256"/>
              <a:ext cx="0" cy="390"/>
            </a:xfrm>
            <a:prstGeom prst="straightConnector1">
              <a:avLst/>
            </a:prstGeom>
            <a:noFill/>
            <a:ln w="15875">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46102" name="Text Box 94">
              <a:extLst>
                <a:ext uri="{FF2B5EF4-FFF2-40B4-BE49-F238E27FC236}">
                  <a16:creationId xmlns:a16="http://schemas.microsoft.com/office/drawing/2014/main" id="{34594288-C70D-4ECD-AE60-BBD6C5F3DBF8}"/>
                </a:ext>
              </a:extLst>
            </p:cNvPr>
            <p:cNvSpPr txBox="1">
              <a:spLocks noChangeArrowheads="1"/>
            </p:cNvSpPr>
            <p:nvPr/>
          </p:nvSpPr>
          <p:spPr bwMode="auto">
            <a:xfrm>
              <a:off x="4537" y="3408"/>
              <a:ext cx="14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sym typeface="Wingdings" panose="05000000000000000000" pitchFamily="2" charset="2"/>
                </a:rPr>
                <a:t> </a:t>
              </a:r>
            </a:p>
            <a:p>
              <a:pPr eaLnBrk="1" hangingPunct="1"/>
              <a:r>
                <a:rPr lang="en-US" altLang="en-US" sz="1000">
                  <a:sym typeface="Wingdings" panose="05000000000000000000" pitchFamily="2" charset="2"/>
                </a:rPr>
                <a:t> </a:t>
              </a:r>
            </a:p>
          </p:txBody>
        </p:sp>
        <p:sp>
          <p:nvSpPr>
            <p:cNvPr id="46103" name="Text Box 95">
              <a:extLst>
                <a:ext uri="{FF2B5EF4-FFF2-40B4-BE49-F238E27FC236}">
                  <a16:creationId xmlns:a16="http://schemas.microsoft.com/office/drawing/2014/main" id="{3A3A8124-FE0B-4E7C-BB6D-A619892E7FD3}"/>
                </a:ext>
              </a:extLst>
            </p:cNvPr>
            <p:cNvSpPr txBox="1">
              <a:spLocks noChangeArrowheads="1"/>
            </p:cNvSpPr>
            <p:nvPr/>
          </p:nvSpPr>
          <p:spPr bwMode="auto">
            <a:xfrm>
              <a:off x="4537" y="2544"/>
              <a:ext cx="14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sym typeface="Wingdings" panose="05000000000000000000" pitchFamily="2" charset="2"/>
                </a:rPr>
                <a:t> </a:t>
              </a:r>
            </a:p>
            <a:p>
              <a:pPr eaLnBrk="1" hangingPunct="1"/>
              <a:r>
                <a:rPr lang="en-US" altLang="en-US" sz="1000">
                  <a:sym typeface="Wingdings" panose="05000000000000000000" pitchFamily="2" charset="2"/>
                </a:rPr>
                <a:t> </a:t>
              </a:r>
            </a:p>
          </p:txBody>
        </p:sp>
        <p:sp>
          <p:nvSpPr>
            <p:cNvPr id="46104" name="Line 96">
              <a:extLst>
                <a:ext uri="{FF2B5EF4-FFF2-40B4-BE49-F238E27FC236}">
                  <a16:creationId xmlns:a16="http://schemas.microsoft.com/office/drawing/2014/main" id="{C28DDAB3-0C2E-4331-8231-6354B310F958}"/>
                </a:ext>
              </a:extLst>
            </p:cNvPr>
            <p:cNvSpPr>
              <a:spLocks noChangeShapeType="1"/>
            </p:cNvSpPr>
            <p:nvPr/>
          </p:nvSpPr>
          <p:spPr bwMode="auto">
            <a:xfrm flipH="1" flipV="1">
              <a:off x="4968" y="2256"/>
              <a:ext cx="0" cy="384"/>
            </a:xfrm>
            <a:prstGeom prst="line">
              <a:avLst/>
            </a:prstGeom>
            <a:noFill/>
            <a:ln w="1587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46105" name="Picture 97" descr="player_red_white_bg_20895">
              <a:extLst>
                <a:ext uri="{FF2B5EF4-FFF2-40B4-BE49-F238E27FC236}">
                  <a16:creationId xmlns:a16="http://schemas.microsoft.com/office/drawing/2014/main" id="{FB8CFBD5-C68B-4842-A859-4E04FE238B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6" y="2564"/>
              <a:ext cx="144"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106" name="Picture 98" descr="player_red_white_bg_20895">
              <a:extLst>
                <a:ext uri="{FF2B5EF4-FFF2-40B4-BE49-F238E27FC236}">
                  <a16:creationId xmlns:a16="http://schemas.microsoft.com/office/drawing/2014/main" id="{BFFFAD0E-08BD-4E97-A3A8-6C35679DBD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6" y="3408"/>
              <a:ext cx="144"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6087" name="Rectangle 16">
            <a:extLst>
              <a:ext uri="{FF2B5EF4-FFF2-40B4-BE49-F238E27FC236}">
                <a16:creationId xmlns:a16="http://schemas.microsoft.com/office/drawing/2014/main" id="{7E59CDC4-FE25-41B8-B8D1-16E822D9D920}"/>
              </a:ext>
            </a:extLst>
          </p:cNvPr>
          <p:cNvSpPr>
            <a:spLocks noGrp="1" noChangeArrowheads="1"/>
          </p:cNvSpPr>
          <p:nvPr>
            <p:ph type="body" idx="1"/>
          </p:nvPr>
        </p:nvSpPr>
        <p:spPr>
          <a:xfrm>
            <a:off x="457200" y="914400"/>
            <a:ext cx="5638800" cy="5638800"/>
          </a:xfrm>
        </p:spPr>
        <p:txBody>
          <a:bodyPr/>
          <a:lstStyle/>
          <a:p>
            <a:pPr eaLnBrk="1" hangingPunct="1">
              <a:lnSpc>
                <a:spcPct val="85000"/>
              </a:lnSpc>
            </a:pPr>
            <a:r>
              <a:rPr lang="en-US" altLang="en-US" sz="2000"/>
              <a:t>#1 3-way back and forth</a:t>
            </a:r>
          </a:p>
          <a:p>
            <a:pPr lvl="1" eaLnBrk="1" hangingPunct="1">
              <a:lnSpc>
                <a:spcPct val="85000"/>
              </a:lnSpc>
            </a:pPr>
            <a:r>
              <a:rPr lang="en-US" altLang="en-US" sz="1800"/>
              <a:t>P2 and P3 must not pass ball to P1 until P1 turns and yells “Ball” LOUDLY</a:t>
            </a:r>
          </a:p>
          <a:p>
            <a:pPr lvl="1" eaLnBrk="1" hangingPunct="1">
              <a:lnSpc>
                <a:spcPct val="85000"/>
              </a:lnSpc>
            </a:pPr>
            <a:r>
              <a:rPr lang="en-US" altLang="en-US" sz="1800"/>
              <a:t>Switch positions after 10 repetitions</a:t>
            </a:r>
          </a:p>
          <a:p>
            <a:pPr lvl="1" eaLnBrk="1" hangingPunct="1">
              <a:lnSpc>
                <a:spcPct val="85000"/>
              </a:lnSpc>
            </a:pPr>
            <a:r>
              <a:rPr lang="en-US" altLang="en-US" sz="1800"/>
              <a:t>Variations:</a:t>
            </a:r>
          </a:p>
          <a:p>
            <a:pPr lvl="2" eaLnBrk="1" hangingPunct="1">
              <a:lnSpc>
                <a:spcPct val="85000"/>
              </a:lnSpc>
            </a:pPr>
            <a:r>
              <a:rPr lang="en-US" altLang="en-US" sz="1600"/>
              <a:t>First 3/2 touch control, then 1 touch</a:t>
            </a:r>
          </a:p>
          <a:p>
            <a:pPr lvl="2" eaLnBrk="1" hangingPunct="1">
              <a:lnSpc>
                <a:spcPct val="85000"/>
              </a:lnSpc>
            </a:pPr>
            <a:r>
              <a:rPr lang="en-US" altLang="en-US" sz="1600"/>
              <a:t>P2 throws, P3 passes</a:t>
            </a:r>
          </a:p>
          <a:p>
            <a:pPr lvl="2" eaLnBrk="1" hangingPunct="1">
              <a:lnSpc>
                <a:spcPct val="85000"/>
              </a:lnSpc>
            </a:pPr>
            <a:r>
              <a:rPr lang="en-US" altLang="en-US" sz="1600"/>
              <a:t>P2/P3 come closer and toss </a:t>
            </a:r>
            <a:r>
              <a:rPr lang="en-US" altLang="en-US" sz="1600" u="sng"/>
              <a:t>underhand</a:t>
            </a:r>
            <a:r>
              <a:rPr lang="en-US" altLang="en-US" sz="1600"/>
              <a:t> and </a:t>
            </a:r>
            <a:r>
              <a:rPr lang="en-US" altLang="en-US" sz="1600" u="sng"/>
              <a:t>gently</a:t>
            </a:r>
            <a:r>
              <a:rPr lang="en-US" altLang="en-US" sz="1600"/>
              <a:t> to P1’s thigh or chest</a:t>
            </a:r>
          </a:p>
          <a:p>
            <a:pPr eaLnBrk="1" hangingPunct="1">
              <a:lnSpc>
                <a:spcPct val="85000"/>
              </a:lnSpc>
            </a:pPr>
            <a:r>
              <a:rPr lang="en-US" altLang="en-US" sz="2000"/>
              <a:t>#2  Lead passes up the field</a:t>
            </a:r>
          </a:p>
          <a:p>
            <a:pPr lvl="1" eaLnBrk="1" hangingPunct="1">
              <a:lnSpc>
                <a:spcPct val="85000"/>
              </a:lnSpc>
            </a:pPr>
            <a:r>
              <a:rPr lang="en-US" altLang="en-US" sz="1800"/>
              <a:t>Before making a pass:</a:t>
            </a:r>
          </a:p>
          <a:p>
            <a:pPr lvl="2" eaLnBrk="1" hangingPunct="1">
              <a:lnSpc>
                <a:spcPct val="85000"/>
              </a:lnSpc>
            </a:pPr>
            <a:r>
              <a:rPr lang="en-US" altLang="en-US" sz="1600"/>
              <a:t>Have ball on side where pass is to go</a:t>
            </a:r>
          </a:p>
          <a:p>
            <a:pPr lvl="2" eaLnBrk="1" hangingPunct="1">
              <a:lnSpc>
                <a:spcPct val="85000"/>
              </a:lnSpc>
            </a:pPr>
            <a:r>
              <a:rPr lang="en-US" altLang="en-US" sz="1600"/>
              <a:t>Turn hips and face to target</a:t>
            </a:r>
          </a:p>
          <a:p>
            <a:pPr lvl="2" eaLnBrk="1" hangingPunct="1">
              <a:lnSpc>
                <a:spcPct val="85000"/>
              </a:lnSpc>
            </a:pPr>
            <a:r>
              <a:rPr lang="en-US" altLang="en-US" sz="1600"/>
              <a:t>Accurate push pass, not instep kick</a:t>
            </a:r>
          </a:p>
          <a:p>
            <a:pPr lvl="1" eaLnBrk="1" hangingPunct="1">
              <a:lnSpc>
                <a:spcPct val="85000"/>
              </a:lnSpc>
            </a:pPr>
            <a:r>
              <a:rPr lang="en-US" altLang="en-US" sz="1800"/>
              <a:t>Players must lead each other; don’t pass at or behind teammate</a:t>
            </a:r>
          </a:p>
          <a:p>
            <a:pPr eaLnBrk="1" hangingPunct="1">
              <a:lnSpc>
                <a:spcPct val="85000"/>
              </a:lnSpc>
            </a:pPr>
            <a:r>
              <a:rPr lang="en-US" altLang="en-US" sz="2000"/>
              <a:t>Progressions:  </a:t>
            </a:r>
          </a:p>
          <a:p>
            <a:pPr lvl="2" eaLnBrk="1" hangingPunct="1">
              <a:lnSpc>
                <a:spcPct val="85000"/>
              </a:lnSpc>
            </a:pPr>
            <a:r>
              <a:rPr lang="en-US" altLang="en-US" sz="1600"/>
              <a:t>Add cones or stationery defenders (note how pass is made </a:t>
            </a:r>
            <a:r>
              <a:rPr lang="en-US" altLang="en-US" sz="1600" u="sng"/>
              <a:t>behind</a:t>
            </a:r>
            <a:r>
              <a:rPr lang="en-US" altLang="en-US" sz="1600"/>
              <a:t> cones</a:t>
            </a:r>
          </a:p>
          <a:p>
            <a:pPr lvl="2" eaLnBrk="1" hangingPunct="1">
              <a:lnSpc>
                <a:spcPct val="85000"/>
              </a:lnSpc>
            </a:pPr>
            <a:r>
              <a:rPr lang="en-US" altLang="en-US" sz="1600"/>
              <a:t>Parallel race teams of 2</a:t>
            </a:r>
          </a:p>
          <a:p>
            <a:pPr lvl="2" eaLnBrk="1" hangingPunct="1">
              <a:lnSpc>
                <a:spcPct val="85000"/>
              </a:lnSpc>
            </a:pPr>
            <a:r>
              <a:rPr lang="en-US" altLang="en-US" sz="1600"/>
              <a:t>3 players instead of 2</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a:extLst>
              <a:ext uri="{FF2B5EF4-FFF2-40B4-BE49-F238E27FC236}">
                <a16:creationId xmlns:a16="http://schemas.microsoft.com/office/drawing/2014/main" id="{D316DAD0-5D49-43EB-B7BA-6D3D993CB6D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47107" name="Slide Number Placeholder 4">
            <a:extLst>
              <a:ext uri="{FF2B5EF4-FFF2-40B4-BE49-F238E27FC236}">
                <a16:creationId xmlns:a16="http://schemas.microsoft.com/office/drawing/2014/main" id="{594C1257-9C8F-449E-890F-30F58A259C4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109128-59CD-4465-8F93-C2CF744B9944}" type="slidenum">
              <a:rPr lang="en-US" altLang="en-US"/>
              <a:pPr eaLnBrk="1" hangingPunct="1"/>
              <a:t>45</a:t>
            </a:fld>
            <a:endParaRPr lang="en-US" altLang="en-US"/>
          </a:p>
        </p:txBody>
      </p:sp>
      <p:grpSp>
        <p:nvGrpSpPr>
          <p:cNvPr id="47108" name="Group 80">
            <a:extLst>
              <a:ext uri="{FF2B5EF4-FFF2-40B4-BE49-F238E27FC236}">
                <a16:creationId xmlns:a16="http://schemas.microsoft.com/office/drawing/2014/main" id="{7D4503EA-E649-4D57-82C3-1C4080374FA4}"/>
              </a:ext>
            </a:extLst>
          </p:cNvPr>
          <p:cNvGrpSpPr>
            <a:grpSpLocks/>
          </p:cNvGrpSpPr>
          <p:nvPr/>
        </p:nvGrpSpPr>
        <p:grpSpPr bwMode="auto">
          <a:xfrm>
            <a:off x="1295400" y="609600"/>
            <a:ext cx="6553200" cy="3581400"/>
            <a:chOff x="816" y="384"/>
            <a:chExt cx="4128" cy="2256"/>
          </a:xfrm>
        </p:grpSpPr>
        <p:sp>
          <p:nvSpPr>
            <p:cNvPr id="47153" name="Rectangle 5">
              <a:extLst>
                <a:ext uri="{FF2B5EF4-FFF2-40B4-BE49-F238E27FC236}">
                  <a16:creationId xmlns:a16="http://schemas.microsoft.com/office/drawing/2014/main" id="{98F6AFDB-267E-43A0-9B8C-7D9998A90866}"/>
                </a:ext>
              </a:extLst>
            </p:cNvPr>
            <p:cNvSpPr>
              <a:spLocks noChangeArrowheads="1"/>
            </p:cNvSpPr>
            <p:nvPr/>
          </p:nvSpPr>
          <p:spPr bwMode="auto">
            <a:xfrm>
              <a:off x="864" y="470"/>
              <a:ext cx="4032" cy="2170"/>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7154" name="Rectangle 23">
              <a:extLst>
                <a:ext uri="{FF2B5EF4-FFF2-40B4-BE49-F238E27FC236}">
                  <a16:creationId xmlns:a16="http://schemas.microsoft.com/office/drawing/2014/main" id="{32822586-D0A5-407F-8DB2-49D22D242C5D}"/>
                </a:ext>
              </a:extLst>
            </p:cNvPr>
            <p:cNvSpPr>
              <a:spLocks noChangeArrowheads="1"/>
            </p:cNvSpPr>
            <p:nvPr/>
          </p:nvSpPr>
          <p:spPr bwMode="auto">
            <a:xfrm>
              <a:off x="816" y="384"/>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55" name="Rectangle 27">
              <a:extLst>
                <a:ext uri="{FF2B5EF4-FFF2-40B4-BE49-F238E27FC236}">
                  <a16:creationId xmlns:a16="http://schemas.microsoft.com/office/drawing/2014/main" id="{7E24DFD7-957B-4050-97BF-1629277D5CCE}"/>
                </a:ext>
              </a:extLst>
            </p:cNvPr>
            <p:cNvSpPr>
              <a:spLocks noChangeArrowheads="1"/>
            </p:cNvSpPr>
            <p:nvPr/>
          </p:nvSpPr>
          <p:spPr bwMode="auto">
            <a:xfrm>
              <a:off x="1480" y="384"/>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56" name="Rectangle 29">
              <a:extLst>
                <a:ext uri="{FF2B5EF4-FFF2-40B4-BE49-F238E27FC236}">
                  <a16:creationId xmlns:a16="http://schemas.microsoft.com/office/drawing/2014/main" id="{9236712D-F2CB-4E75-AEDD-0A5F8D68A720}"/>
                </a:ext>
              </a:extLst>
            </p:cNvPr>
            <p:cNvSpPr>
              <a:spLocks noChangeArrowheads="1"/>
            </p:cNvSpPr>
            <p:nvPr/>
          </p:nvSpPr>
          <p:spPr bwMode="auto">
            <a:xfrm>
              <a:off x="2144" y="384"/>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57" name="Rectangle 32">
              <a:extLst>
                <a:ext uri="{FF2B5EF4-FFF2-40B4-BE49-F238E27FC236}">
                  <a16:creationId xmlns:a16="http://schemas.microsoft.com/office/drawing/2014/main" id="{DBF8625C-DC3D-4B52-9E52-E809D98345D4}"/>
                </a:ext>
              </a:extLst>
            </p:cNvPr>
            <p:cNvSpPr>
              <a:spLocks noChangeArrowheads="1"/>
            </p:cNvSpPr>
            <p:nvPr/>
          </p:nvSpPr>
          <p:spPr bwMode="auto">
            <a:xfrm>
              <a:off x="2808" y="384"/>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58" name="Rectangle 33">
              <a:extLst>
                <a:ext uri="{FF2B5EF4-FFF2-40B4-BE49-F238E27FC236}">
                  <a16:creationId xmlns:a16="http://schemas.microsoft.com/office/drawing/2014/main" id="{75805DC9-8629-4896-93E8-199D4C0A0A33}"/>
                </a:ext>
              </a:extLst>
            </p:cNvPr>
            <p:cNvSpPr>
              <a:spLocks noChangeArrowheads="1"/>
            </p:cNvSpPr>
            <p:nvPr/>
          </p:nvSpPr>
          <p:spPr bwMode="auto">
            <a:xfrm>
              <a:off x="4136" y="384"/>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59" name="Rectangle 34">
              <a:extLst>
                <a:ext uri="{FF2B5EF4-FFF2-40B4-BE49-F238E27FC236}">
                  <a16:creationId xmlns:a16="http://schemas.microsoft.com/office/drawing/2014/main" id="{626CCA90-526F-438B-A5E4-5F556D0B5658}"/>
                </a:ext>
              </a:extLst>
            </p:cNvPr>
            <p:cNvSpPr>
              <a:spLocks noChangeArrowheads="1"/>
            </p:cNvSpPr>
            <p:nvPr/>
          </p:nvSpPr>
          <p:spPr bwMode="auto">
            <a:xfrm>
              <a:off x="3472" y="384"/>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60" name="Rectangle 35">
              <a:extLst>
                <a:ext uri="{FF2B5EF4-FFF2-40B4-BE49-F238E27FC236}">
                  <a16:creationId xmlns:a16="http://schemas.microsoft.com/office/drawing/2014/main" id="{9628049D-928A-4753-9E2F-87DB51D9D0A9}"/>
                </a:ext>
              </a:extLst>
            </p:cNvPr>
            <p:cNvSpPr>
              <a:spLocks noChangeArrowheads="1"/>
            </p:cNvSpPr>
            <p:nvPr/>
          </p:nvSpPr>
          <p:spPr bwMode="auto">
            <a:xfrm>
              <a:off x="4800" y="384"/>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grpSp>
      <p:sp>
        <p:nvSpPr>
          <p:cNvPr id="47109" name="Rectangle 2">
            <a:extLst>
              <a:ext uri="{FF2B5EF4-FFF2-40B4-BE49-F238E27FC236}">
                <a16:creationId xmlns:a16="http://schemas.microsoft.com/office/drawing/2014/main" id="{0AB30E57-1D21-466B-8755-2AA653DFF702}"/>
              </a:ext>
            </a:extLst>
          </p:cNvPr>
          <p:cNvSpPr>
            <a:spLocks noGrp="1" noChangeArrowheads="1"/>
          </p:cNvSpPr>
          <p:nvPr>
            <p:ph type="title"/>
          </p:nvPr>
        </p:nvSpPr>
        <p:spPr/>
        <p:txBody>
          <a:bodyPr/>
          <a:lstStyle/>
          <a:p>
            <a:pPr eaLnBrk="1" hangingPunct="1"/>
            <a:r>
              <a:rPr lang="en-US" altLang="en-US"/>
              <a:t>	Alley Game	Week 8</a:t>
            </a:r>
          </a:p>
        </p:txBody>
      </p:sp>
      <p:sp>
        <p:nvSpPr>
          <p:cNvPr id="47110" name="Rectangle 3">
            <a:extLst>
              <a:ext uri="{FF2B5EF4-FFF2-40B4-BE49-F238E27FC236}">
                <a16:creationId xmlns:a16="http://schemas.microsoft.com/office/drawing/2014/main" id="{548DA4B4-705C-492D-9BD3-1F4F010249A0}"/>
              </a:ext>
            </a:extLst>
          </p:cNvPr>
          <p:cNvSpPr>
            <a:spLocks noGrp="1" noChangeArrowheads="1"/>
          </p:cNvSpPr>
          <p:nvPr>
            <p:ph type="body" idx="1"/>
          </p:nvPr>
        </p:nvSpPr>
        <p:spPr>
          <a:xfrm>
            <a:off x="457200" y="4267200"/>
            <a:ext cx="8382000" cy="2362200"/>
          </a:xfrm>
          <a:noFill/>
        </p:spPr>
        <p:txBody>
          <a:bodyPr tIns="0" bIns="0"/>
          <a:lstStyle/>
          <a:p>
            <a:pPr eaLnBrk="1" hangingPunct="1"/>
            <a:r>
              <a:rPr lang="en-US" altLang="en-US" sz="2000"/>
              <a:t>Variations:</a:t>
            </a:r>
          </a:p>
          <a:p>
            <a:pPr lvl="1" eaLnBrk="1" hangingPunct="1"/>
            <a:r>
              <a:rPr lang="en-US" altLang="en-US" sz="1800"/>
              <a:t>Basic:  1 red in one lane, 1 blue in the other</a:t>
            </a:r>
          </a:p>
          <a:p>
            <a:pPr lvl="1" eaLnBrk="1" hangingPunct="1"/>
            <a:r>
              <a:rPr lang="en-US" altLang="en-US" sz="1800"/>
              <a:t>1 red and 1 blue in each lane</a:t>
            </a:r>
          </a:p>
          <a:p>
            <a:pPr lvl="1" eaLnBrk="1" hangingPunct="1"/>
            <a:r>
              <a:rPr lang="en-US" altLang="en-US" sz="1800"/>
              <a:t>Anyone can go into lane with ball; while there, player is “safe”</a:t>
            </a:r>
          </a:p>
          <a:p>
            <a:pPr eaLnBrk="1" hangingPunct="1"/>
            <a:r>
              <a:rPr lang="en-US" altLang="en-US" sz="2000"/>
              <a:t>Coaching points</a:t>
            </a:r>
          </a:p>
          <a:p>
            <a:pPr lvl="1" eaLnBrk="1" hangingPunct="1"/>
            <a:r>
              <a:rPr lang="en-US" altLang="en-US" sz="1800"/>
              <a:t>Player in safe zone should pass back, not at goalkeeper</a:t>
            </a:r>
          </a:p>
          <a:p>
            <a:pPr lvl="1" eaLnBrk="1" hangingPunct="1"/>
            <a:r>
              <a:rPr lang="en-US" altLang="en-US" sz="1800"/>
              <a:t>Midfield player should trail safe zone player (option for pass back)</a:t>
            </a:r>
          </a:p>
        </p:txBody>
      </p:sp>
      <p:sp>
        <p:nvSpPr>
          <p:cNvPr id="47111" name="Line 7">
            <a:extLst>
              <a:ext uri="{FF2B5EF4-FFF2-40B4-BE49-F238E27FC236}">
                <a16:creationId xmlns:a16="http://schemas.microsoft.com/office/drawing/2014/main" id="{6C22A8BA-0A5A-494D-AD91-5F7D22EF9023}"/>
              </a:ext>
            </a:extLst>
          </p:cNvPr>
          <p:cNvSpPr>
            <a:spLocks noChangeShapeType="1"/>
          </p:cNvSpPr>
          <p:nvPr/>
        </p:nvSpPr>
        <p:spPr bwMode="auto">
          <a:xfrm>
            <a:off x="4572000" y="752475"/>
            <a:ext cx="0" cy="3446463"/>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2" name="Text Box 56">
            <a:extLst>
              <a:ext uri="{FF2B5EF4-FFF2-40B4-BE49-F238E27FC236}">
                <a16:creationId xmlns:a16="http://schemas.microsoft.com/office/drawing/2014/main" id="{7509024E-60A8-4FBE-BD4F-E8CA4B3005D9}"/>
              </a:ext>
            </a:extLst>
          </p:cNvPr>
          <p:cNvSpPr txBox="1">
            <a:spLocks noChangeArrowheads="1"/>
          </p:cNvSpPr>
          <p:nvPr/>
        </p:nvSpPr>
        <p:spPr bwMode="auto">
          <a:xfrm>
            <a:off x="2078038" y="3825875"/>
            <a:ext cx="7985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Safe zone</a:t>
            </a:r>
            <a:endParaRPr lang="en-US" altLang="en-US"/>
          </a:p>
        </p:txBody>
      </p:sp>
      <p:sp>
        <p:nvSpPr>
          <p:cNvPr id="47113" name="Text Box 59">
            <a:extLst>
              <a:ext uri="{FF2B5EF4-FFF2-40B4-BE49-F238E27FC236}">
                <a16:creationId xmlns:a16="http://schemas.microsoft.com/office/drawing/2014/main" id="{90440001-3DF5-4718-846A-9294CBEB6AC5}"/>
              </a:ext>
            </a:extLst>
          </p:cNvPr>
          <p:cNvSpPr txBox="1">
            <a:spLocks noChangeArrowheads="1"/>
          </p:cNvSpPr>
          <p:nvPr/>
        </p:nvSpPr>
        <p:spPr bwMode="auto">
          <a:xfrm>
            <a:off x="6288088" y="3825875"/>
            <a:ext cx="7985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Safe zone</a:t>
            </a:r>
            <a:endParaRPr lang="en-US" altLang="en-US"/>
          </a:p>
        </p:txBody>
      </p:sp>
      <p:sp>
        <p:nvSpPr>
          <p:cNvPr id="47114" name="Text Box 8">
            <a:extLst>
              <a:ext uri="{FF2B5EF4-FFF2-40B4-BE49-F238E27FC236}">
                <a16:creationId xmlns:a16="http://schemas.microsoft.com/office/drawing/2014/main" id="{4BBD9C15-B21F-43E6-83E7-9B0FF994CC00}"/>
              </a:ext>
            </a:extLst>
          </p:cNvPr>
          <p:cNvSpPr txBox="1">
            <a:spLocks noChangeArrowheads="1"/>
          </p:cNvSpPr>
          <p:nvPr/>
        </p:nvSpPr>
        <p:spPr bwMode="auto">
          <a:xfrm>
            <a:off x="2076450" y="892175"/>
            <a:ext cx="7985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Safe zone</a:t>
            </a:r>
            <a:endParaRPr lang="en-US" altLang="en-US"/>
          </a:p>
        </p:txBody>
      </p:sp>
      <p:pic>
        <p:nvPicPr>
          <p:cNvPr id="47115" name="Picture 14" descr="player_red">
            <a:extLst>
              <a:ext uri="{FF2B5EF4-FFF2-40B4-BE49-F238E27FC236}">
                <a16:creationId xmlns:a16="http://schemas.microsoft.com/office/drawing/2014/main" id="{2410253F-7244-4BC2-8327-EF478A68FC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044700"/>
            <a:ext cx="3841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6" name="Picture 15" descr="player_red">
            <a:extLst>
              <a:ext uri="{FF2B5EF4-FFF2-40B4-BE49-F238E27FC236}">
                <a16:creationId xmlns:a16="http://schemas.microsoft.com/office/drawing/2014/main" id="{8D62DA40-B4EA-40B4-897E-2CD91182B3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2763838"/>
            <a:ext cx="3841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7" name="Picture 17" descr="player_blue">
            <a:extLst>
              <a:ext uri="{FF2B5EF4-FFF2-40B4-BE49-F238E27FC236}">
                <a16:creationId xmlns:a16="http://schemas.microsoft.com/office/drawing/2014/main" id="{9A264F63-CE65-48E2-A50C-D9BF41118A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901825"/>
            <a:ext cx="3841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8" name="Picture 18" descr="player_blue">
            <a:extLst>
              <a:ext uri="{FF2B5EF4-FFF2-40B4-BE49-F238E27FC236}">
                <a16:creationId xmlns:a16="http://schemas.microsoft.com/office/drawing/2014/main" id="{37F69D89-2C04-45D0-88F8-4C371C2FBE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2209800"/>
            <a:ext cx="3841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9" name="Picture 19" descr="player_blue">
            <a:extLst>
              <a:ext uri="{FF2B5EF4-FFF2-40B4-BE49-F238E27FC236}">
                <a16:creationId xmlns:a16="http://schemas.microsoft.com/office/drawing/2014/main" id="{DE8610CF-8BFE-424B-A170-31C2BA132C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690813"/>
            <a:ext cx="3841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0" name="Rectangle 21" descr="Dotted grid">
            <a:extLst>
              <a:ext uri="{FF2B5EF4-FFF2-40B4-BE49-F238E27FC236}">
                <a16:creationId xmlns:a16="http://schemas.microsoft.com/office/drawing/2014/main" id="{FAE85B5F-64A4-4E44-8E10-6890432927A4}"/>
              </a:ext>
            </a:extLst>
          </p:cNvPr>
          <p:cNvSpPr>
            <a:spLocks noChangeArrowheads="1"/>
          </p:cNvSpPr>
          <p:nvPr/>
        </p:nvSpPr>
        <p:spPr bwMode="auto">
          <a:xfrm>
            <a:off x="7772400" y="2174875"/>
            <a:ext cx="168275" cy="60166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7121" name="Rectangle 22" descr="Dotted grid">
            <a:extLst>
              <a:ext uri="{FF2B5EF4-FFF2-40B4-BE49-F238E27FC236}">
                <a16:creationId xmlns:a16="http://schemas.microsoft.com/office/drawing/2014/main" id="{83116EEE-88B0-44A5-B610-CF792D667656}"/>
              </a:ext>
            </a:extLst>
          </p:cNvPr>
          <p:cNvSpPr>
            <a:spLocks noChangeArrowheads="1"/>
          </p:cNvSpPr>
          <p:nvPr/>
        </p:nvSpPr>
        <p:spPr bwMode="auto">
          <a:xfrm>
            <a:off x="1219200" y="2174875"/>
            <a:ext cx="168275" cy="60166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7122" name="Rectangle 24">
            <a:extLst>
              <a:ext uri="{FF2B5EF4-FFF2-40B4-BE49-F238E27FC236}">
                <a16:creationId xmlns:a16="http://schemas.microsoft.com/office/drawing/2014/main" id="{AF60CC3D-76C2-4CE1-A0AA-C15B440421F0}"/>
              </a:ext>
            </a:extLst>
          </p:cNvPr>
          <p:cNvSpPr>
            <a:spLocks noChangeArrowheads="1"/>
          </p:cNvSpPr>
          <p:nvPr/>
        </p:nvSpPr>
        <p:spPr bwMode="auto">
          <a:xfrm>
            <a:off x="1295400" y="40846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23" name="Rectangle 25">
            <a:extLst>
              <a:ext uri="{FF2B5EF4-FFF2-40B4-BE49-F238E27FC236}">
                <a16:creationId xmlns:a16="http://schemas.microsoft.com/office/drawing/2014/main" id="{2BAB55BC-7545-4FB1-8741-D51B5F940B24}"/>
              </a:ext>
            </a:extLst>
          </p:cNvPr>
          <p:cNvSpPr>
            <a:spLocks noChangeArrowheads="1"/>
          </p:cNvSpPr>
          <p:nvPr/>
        </p:nvSpPr>
        <p:spPr bwMode="auto">
          <a:xfrm>
            <a:off x="3403600" y="40846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24" name="Rectangle 26">
            <a:extLst>
              <a:ext uri="{FF2B5EF4-FFF2-40B4-BE49-F238E27FC236}">
                <a16:creationId xmlns:a16="http://schemas.microsoft.com/office/drawing/2014/main" id="{2C4CF07E-EF08-4904-8001-619FDAB8192D}"/>
              </a:ext>
            </a:extLst>
          </p:cNvPr>
          <p:cNvSpPr>
            <a:spLocks noChangeArrowheads="1"/>
          </p:cNvSpPr>
          <p:nvPr/>
        </p:nvSpPr>
        <p:spPr bwMode="auto">
          <a:xfrm>
            <a:off x="4457700" y="40846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25" name="Rectangle 28">
            <a:extLst>
              <a:ext uri="{FF2B5EF4-FFF2-40B4-BE49-F238E27FC236}">
                <a16:creationId xmlns:a16="http://schemas.microsoft.com/office/drawing/2014/main" id="{11B513C5-684B-463D-B538-9534080BD642}"/>
              </a:ext>
            </a:extLst>
          </p:cNvPr>
          <p:cNvSpPr>
            <a:spLocks noChangeArrowheads="1"/>
          </p:cNvSpPr>
          <p:nvPr/>
        </p:nvSpPr>
        <p:spPr bwMode="auto">
          <a:xfrm>
            <a:off x="2349500" y="40846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26" name="Rectangle 30">
            <a:extLst>
              <a:ext uri="{FF2B5EF4-FFF2-40B4-BE49-F238E27FC236}">
                <a16:creationId xmlns:a16="http://schemas.microsoft.com/office/drawing/2014/main" id="{ADE5A6B1-8B4A-4B6B-A3E4-9855210198B7}"/>
              </a:ext>
            </a:extLst>
          </p:cNvPr>
          <p:cNvSpPr>
            <a:spLocks noChangeArrowheads="1"/>
          </p:cNvSpPr>
          <p:nvPr/>
        </p:nvSpPr>
        <p:spPr bwMode="auto">
          <a:xfrm>
            <a:off x="5511800" y="40846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27" name="Rectangle 31">
            <a:extLst>
              <a:ext uri="{FF2B5EF4-FFF2-40B4-BE49-F238E27FC236}">
                <a16:creationId xmlns:a16="http://schemas.microsoft.com/office/drawing/2014/main" id="{9231FA4C-90ED-4719-BD32-F92F0669038E}"/>
              </a:ext>
            </a:extLst>
          </p:cNvPr>
          <p:cNvSpPr>
            <a:spLocks noChangeArrowheads="1"/>
          </p:cNvSpPr>
          <p:nvPr/>
        </p:nvSpPr>
        <p:spPr bwMode="auto">
          <a:xfrm>
            <a:off x="6565900" y="40846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28" name="Rectangle 38">
            <a:extLst>
              <a:ext uri="{FF2B5EF4-FFF2-40B4-BE49-F238E27FC236}">
                <a16:creationId xmlns:a16="http://schemas.microsoft.com/office/drawing/2014/main" id="{91D09D2B-9F8C-4171-8257-60E8B7E88D3E}"/>
              </a:ext>
            </a:extLst>
          </p:cNvPr>
          <p:cNvSpPr>
            <a:spLocks noChangeArrowheads="1"/>
          </p:cNvSpPr>
          <p:nvPr/>
        </p:nvSpPr>
        <p:spPr bwMode="auto">
          <a:xfrm>
            <a:off x="1295400" y="11128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29" name="Rectangle 39">
            <a:extLst>
              <a:ext uri="{FF2B5EF4-FFF2-40B4-BE49-F238E27FC236}">
                <a16:creationId xmlns:a16="http://schemas.microsoft.com/office/drawing/2014/main" id="{4FB93F34-B6CF-4A1C-85AC-2EDE11097D24}"/>
              </a:ext>
            </a:extLst>
          </p:cNvPr>
          <p:cNvSpPr>
            <a:spLocks noChangeArrowheads="1"/>
          </p:cNvSpPr>
          <p:nvPr/>
        </p:nvSpPr>
        <p:spPr bwMode="auto">
          <a:xfrm>
            <a:off x="2349500" y="11128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30" name="Rectangle 40">
            <a:extLst>
              <a:ext uri="{FF2B5EF4-FFF2-40B4-BE49-F238E27FC236}">
                <a16:creationId xmlns:a16="http://schemas.microsoft.com/office/drawing/2014/main" id="{856B278E-7143-4D70-86D3-CC9096565DA4}"/>
              </a:ext>
            </a:extLst>
          </p:cNvPr>
          <p:cNvSpPr>
            <a:spLocks noChangeArrowheads="1"/>
          </p:cNvSpPr>
          <p:nvPr/>
        </p:nvSpPr>
        <p:spPr bwMode="auto">
          <a:xfrm>
            <a:off x="3403600" y="11128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31" name="Rectangle 41">
            <a:extLst>
              <a:ext uri="{FF2B5EF4-FFF2-40B4-BE49-F238E27FC236}">
                <a16:creationId xmlns:a16="http://schemas.microsoft.com/office/drawing/2014/main" id="{9F20C144-7672-41D8-9085-AE0A72F8FC84}"/>
              </a:ext>
            </a:extLst>
          </p:cNvPr>
          <p:cNvSpPr>
            <a:spLocks noChangeArrowheads="1"/>
          </p:cNvSpPr>
          <p:nvPr/>
        </p:nvSpPr>
        <p:spPr bwMode="auto">
          <a:xfrm>
            <a:off x="4457700" y="11128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32" name="Rectangle 42">
            <a:extLst>
              <a:ext uri="{FF2B5EF4-FFF2-40B4-BE49-F238E27FC236}">
                <a16:creationId xmlns:a16="http://schemas.microsoft.com/office/drawing/2014/main" id="{DF917F98-3FBB-4C95-B979-DE1FF5A7B150}"/>
              </a:ext>
            </a:extLst>
          </p:cNvPr>
          <p:cNvSpPr>
            <a:spLocks noChangeArrowheads="1"/>
          </p:cNvSpPr>
          <p:nvPr/>
        </p:nvSpPr>
        <p:spPr bwMode="auto">
          <a:xfrm>
            <a:off x="6565900" y="11128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33" name="Rectangle 43">
            <a:extLst>
              <a:ext uri="{FF2B5EF4-FFF2-40B4-BE49-F238E27FC236}">
                <a16:creationId xmlns:a16="http://schemas.microsoft.com/office/drawing/2014/main" id="{8D011A98-6182-4B73-B02D-676809C8A7AC}"/>
              </a:ext>
            </a:extLst>
          </p:cNvPr>
          <p:cNvSpPr>
            <a:spLocks noChangeArrowheads="1"/>
          </p:cNvSpPr>
          <p:nvPr/>
        </p:nvSpPr>
        <p:spPr bwMode="auto">
          <a:xfrm>
            <a:off x="5511800" y="11128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34" name="Rectangle 44">
            <a:extLst>
              <a:ext uri="{FF2B5EF4-FFF2-40B4-BE49-F238E27FC236}">
                <a16:creationId xmlns:a16="http://schemas.microsoft.com/office/drawing/2014/main" id="{993A8926-E046-4CEC-B49D-282274F3A0EE}"/>
              </a:ext>
            </a:extLst>
          </p:cNvPr>
          <p:cNvSpPr>
            <a:spLocks noChangeArrowheads="1"/>
          </p:cNvSpPr>
          <p:nvPr/>
        </p:nvSpPr>
        <p:spPr bwMode="auto">
          <a:xfrm>
            <a:off x="7620000" y="1112838"/>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35" name="Rectangle 45">
            <a:extLst>
              <a:ext uri="{FF2B5EF4-FFF2-40B4-BE49-F238E27FC236}">
                <a16:creationId xmlns:a16="http://schemas.microsoft.com/office/drawing/2014/main" id="{4240FE28-565D-458C-82D8-4D59B0D82C83}"/>
              </a:ext>
            </a:extLst>
          </p:cNvPr>
          <p:cNvSpPr>
            <a:spLocks noChangeArrowheads="1"/>
          </p:cNvSpPr>
          <p:nvPr/>
        </p:nvSpPr>
        <p:spPr bwMode="auto">
          <a:xfrm>
            <a:off x="1295400" y="3582988"/>
            <a:ext cx="228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36" name="Rectangle 46">
            <a:extLst>
              <a:ext uri="{FF2B5EF4-FFF2-40B4-BE49-F238E27FC236}">
                <a16:creationId xmlns:a16="http://schemas.microsoft.com/office/drawing/2014/main" id="{87A247B6-808B-43F5-92CA-B6E26667F67C}"/>
              </a:ext>
            </a:extLst>
          </p:cNvPr>
          <p:cNvSpPr>
            <a:spLocks noChangeArrowheads="1"/>
          </p:cNvSpPr>
          <p:nvPr/>
        </p:nvSpPr>
        <p:spPr bwMode="auto">
          <a:xfrm>
            <a:off x="2349500" y="3582988"/>
            <a:ext cx="228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37" name="Rectangle 47">
            <a:extLst>
              <a:ext uri="{FF2B5EF4-FFF2-40B4-BE49-F238E27FC236}">
                <a16:creationId xmlns:a16="http://schemas.microsoft.com/office/drawing/2014/main" id="{976B2543-A25E-4F0F-800D-4572546F16B4}"/>
              </a:ext>
            </a:extLst>
          </p:cNvPr>
          <p:cNvSpPr>
            <a:spLocks noChangeArrowheads="1"/>
          </p:cNvSpPr>
          <p:nvPr/>
        </p:nvSpPr>
        <p:spPr bwMode="auto">
          <a:xfrm>
            <a:off x="3403600" y="3582988"/>
            <a:ext cx="228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38" name="Rectangle 48">
            <a:extLst>
              <a:ext uri="{FF2B5EF4-FFF2-40B4-BE49-F238E27FC236}">
                <a16:creationId xmlns:a16="http://schemas.microsoft.com/office/drawing/2014/main" id="{1309B562-3C5A-4AAD-94FE-B5B9CEA74661}"/>
              </a:ext>
            </a:extLst>
          </p:cNvPr>
          <p:cNvSpPr>
            <a:spLocks noChangeArrowheads="1"/>
          </p:cNvSpPr>
          <p:nvPr/>
        </p:nvSpPr>
        <p:spPr bwMode="auto">
          <a:xfrm>
            <a:off x="4457700" y="3582988"/>
            <a:ext cx="228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39" name="Rectangle 49">
            <a:extLst>
              <a:ext uri="{FF2B5EF4-FFF2-40B4-BE49-F238E27FC236}">
                <a16:creationId xmlns:a16="http://schemas.microsoft.com/office/drawing/2014/main" id="{FA354FFB-11CD-438C-B7D1-056E1F0C3BE4}"/>
              </a:ext>
            </a:extLst>
          </p:cNvPr>
          <p:cNvSpPr>
            <a:spLocks noChangeArrowheads="1"/>
          </p:cNvSpPr>
          <p:nvPr/>
        </p:nvSpPr>
        <p:spPr bwMode="auto">
          <a:xfrm>
            <a:off x="6565900" y="3582988"/>
            <a:ext cx="228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40" name="Rectangle 50">
            <a:extLst>
              <a:ext uri="{FF2B5EF4-FFF2-40B4-BE49-F238E27FC236}">
                <a16:creationId xmlns:a16="http://schemas.microsoft.com/office/drawing/2014/main" id="{F10A9318-28D4-4962-88D9-75C7B0EEEEF8}"/>
              </a:ext>
            </a:extLst>
          </p:cNvPr>
          <p:cNvSpPr>
            <a:spLocks noChangeArrowheads="1"/>
          </p:cNvSpPr>
          <p:nvPr/>
        </p:nvSpPr>
        <p:spPr bwMode="auto">
          <a:xfrm>
            <a:off x="5511800" y="3582988"/>
            <a:ext cx="228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grpSp>
        <p:nvGrpSpPr>
          <p:cNvPr id="47141" name="Group 70">
            <a:extLst>
              <a:ext uri="{FF2B5EF4-FFF2-40B4-BE49-F238E27FC236}">
                <a16:creationId xmlns:a16="http://schemas.microsoft.com/office/drawing/2014/main" id="{F1D1AF8C-3D96-4D5B-8D39-15155C26D4B9}"/>
              </a:ext>
            </a:extLst>
          </p:cNvPr>
          <p:cNvGrpSpPr>
            <a:grpSpLocks/>
          </p:cNvGrpSpPr>
          <p:nvPr/>
        </p:nvGrpSpPr>
        <p:grpSpPr bwMode="auto">
          <a:xfrm>
            <a:off x="7620000" y="3582988"/>
            <a:ext cx="228600" cy="776287"/>
            <a:chOff x="4800" y="2257"/>
            <a:chExt cx="144" cy="489"/>
          </a:xfrm>
        </p:grpSpPr>
        <p:sp>
          <p:nvSpPr>
            <p:cNvPr id="47151" name="Rectangle 36">
              <a:extLst>
                <a:ext uri="{FF2B5EF4-FFF2-40B4-BE49-F238E27FC236}">
                  <a16:creationId xmlns:a16="http://schemas.microsoft.com/office/drawing/2014/main" id="{65ED03D2-79FA-4419-91BC-E045F17D4103}"/>
                </a:ext>
              </a:extLst>
            </p:cNvPr>
            <p:cNvSpPr>
              <a:spLocks noChangeArrowheads="1"/>
            </p:cNvSpPr>
            <p:nvPr/>
          </p:nvSpPr>
          <p:spPr bwMode="auto">
            <a:xfrm>
              <a:off x="4800" y="2573"/>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47152" name="Rectangle 51">
              <a:extLst>
                <a:ext uri="{FF2B5EF4-FFF2-40B4-BE49-F238E27FC236}">
                  <a16:creationId xmlns:a16="http://schemas.microsoft.com/office/drawing/2014/main" id="{2F0958E9-5F4B-40C3-8EC3-11B8D8948047}"/>
                </a:ext>
              </a:extLst>
            </p:cNvPr>
            <p:cNvSpPr>
              <a:spLocks noChangeArrowheads="1"/>
            </p:cNvSpPr>
            <p:nvPr/>
          </p:nvSpPr>
          <p:spPr bwMode="auto">
            <a:xfrm>
              <a:off x="4800" y="2257"/>
              <a:ext cx="14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grpSp>
      <p:pic>
        <p:nvPicPr>
          <p:cNvPr id="47142" name="Picture 53" descr="player_red_gk">
            <a:extLst>
              <a:ext uri="{FF2B5EF4-FFF2-40B4-BE49-F238E27FC236}">
                <a16:creationId xmlns:a16="http://schemas.microsoft.com/office/drawing/2014/main" id="{BBBB8248-B3AE-46F6-AB76-BA245ACD2D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260600"/>
            <a:ext cx="3841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43" name="Picture 54" descr="player_blue_GK">
            <a:extLst>
              <a:ext uri="{FF2B5EF4-FFF2-40B4-BE49-F238E27FC236}">
                <a16:creationId xmlns:a16="http://schemas.microsoft.com/office/drawing/2014/main" id="{10681564-9183-415D-869D-CB0F5021D41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2025" y="2362200"/>
            <a:ext cx="3841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44" name="Picture 57" descr="player_red">
            <a:extLst>
              <a:ext uri="{FF2B5EF4-FFF2-40B4-BE49-F238E27FC236}">
                <a16:creationId xmlns:a16="http://schemas.microsoft.com/office/drawing/2014/main" id="{E39173A5-627B-464C-869B-CF9F9D52CD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362200"/>
            <a:ext cx="3841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45" name="Text Box 58">
            <a:extLst>
              <a:ext uri="{FF2B5EF4-FFF2-40B4-BE49-F238E27FC236}">
                <a16:creationId xmlns:a16="http://schemas.microsoft.com/office/drawing/2014/main" id="{F182BA19-B4E5-42FD-A95C-AAC90D53747D}"/>
              </a:ext>
            </a:extLst>
          </p:cNvPr>
          <p:cNvSpPr txBox="1">
            <a:spLocks noChangeArrowheads="1"/>
          </p:cNvSpPr>
          <p:nvPr/>
        </p:nvSpPr>
        <p:spPr bwMode="auto">
          <a:xfrm>
            <a:off x="6286500" y="892175"/>
            <a:ext cx="7985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Safe zone</a:t>
            </a:r>
            <a:endParaRPr lang="en-US" altLang="en-US"/>
          </a:p>
        </p:txBody>
      </p:sp>
      <p:pic>
        <p:nvPicPr>
          <p:cNvPr id="47146" name="Picture 63" descr="player_blue">
            <a:extLst>
              <a:ext uri="{FF2B5EF4-FFF2-40B4-BE49-F238E27FC236}">
                <a16:creationId xmlns:a16="http://schemas.microsoft.com/office/drawing/2014/main" id="{9FF7F9AF-DAA0-4243-957F-ED253A1E5E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838200"/>
            <a:ext cx="3841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47" name="Line 68">
            <a:extLst>
              <a:ext uri="{FF2B5EF4-FFF2-40B4-BE49-F238E27FC236}">
                <a16:creationId xmlns:a16="http://schemas.microsoft.com/office/drawing/2014/main" id="{49729DFF-7C0D-46ED-8ED4-193FA3399778}"/>
              </a:ext>
            </a:extLst>
          </p:cNvPr>
          <p:cNvSpPr>
            <a:spLocks noChangeShapeType="1"/>
          </p:cNvSpPr>
          <p:nvPr/>
        </p:nvSpPr>
        <p:spPr bwMode="auto">
          <a:xfrm>
            <a:off x="8001000" y="3741738"/>
            <a:ext cx="0" cy="457200"/>
          </a:xfrm>
          <a:prstGeom prst="line">
            <a:avLst/>
          </a:prstGeom>
          <a:noFill/>
          <a:ln w="15875">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47148" name="Text Box 69">
            <a:extLst>
              <a:ext uri="{FF2B5EF4-FFF2-40B4-BE49-F238E27FC236}">
                <a16:creationId xmlns:a16="http://schemas.microsoft.com/office/drawing/2014/main" id="{A90DE3AE-5F64-4FBF-8531-7F0851C5D445}"/>
              </a:ext>
            </a:extLst>
          </p:cNvPr>
          <p:cNvSpPr txBox="1">
            <a:spLocks noChangeArrowheads="1"/>
          </p:cNvSpPr>
          <p:nvPr/>
        </p:nvSpPr>
        <p:spPr bwMode="auto">
          <a:xfrm>
            <a:off x="8001000" y="3810000"/>
            <a:ext cx="381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pPr>
            <a:r>
              <a:rPr lang="en-US" altLang="en-US" sz="900"/>
              <a:t>4-6 yards</a:t>
            </a:r>
          </a:p>
        </p:txBody>
      </p:sp>
      <p:pic>
        <p:nvPicPr>
          <p:cNvPr id="102437" name="Picture 37" descr="ball_sml_ph">
            <a:extLst>
              <a:ext uri="{FF2B5EF4-FFF2-40B4-BE49-F238E27FC236}">
                <a16:creationId xmlns:a16="http://schemas.microsoft.com/office/drawing/2014/main" id="{2A776EBD-8E53-4EA1-816F-638D963EF9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2800" y="4038600"/>
            <a:ext cx="1524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5" name="Picture 65" descr="player_red_white_bg_20895">
            <a:extLst>
              <a:ext uri="{FF2B5EF4-FFF2-40B4-BE49-F238E27FC236}">
                <a16:creationId xmlns:a16="http://schemas.microsoft.com/office/drawing/2014/main" id="{78D0CC0F-1B60-4B05-8A3C-7118CBA2466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0" y="3810000"/>
            <a:ext cx="365125"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3" presetClass="path" presetSubtype="0" accel="50000" decel="50000" fill="hold" nodeType="clickEffect">
                                  <p:stCondLst>
                                    <p:cond delay="0"/>
                                  </p:stCondLst>
                                  <p:childTnLst>
                                    <p:animMotion origin="layout" path="M 1.38889E-6 2.96296E-6 L 0.48003 0.00185 " pathEditMode="relative" rAng="0" ptsTypes="AA">
                                      <p:cBhvr>
                                        <p:cTn id="6" dur="2000" fill="hold"/>
                                        <p:tgtEl>
                                          <p:spTgt spid="102465"/>
                                        </p:tgtEl>
                                        <p:attrNameLst>
                                          <p:attrName>ppt_x</p:attrName>
                                          <p:attrName>ppt_y</p:attrName>
                                        </p:attrNameLst>
                                      </p:cBhvr>
                                      <p:rCtr x="23993" y="93"/>
                                    </p:animMotion>
                                  </p:childTnLst>
                                </p:cTn>
                              </p:par>
                              <p:par>
                                <p:cTn id="7" presetID="0" presetClass="path" presetSubtype="0" accel="50000" decel="50000" fill="hold" nodeType="withEffect">
                                  <p:stCondLst>
                                    <p:cond delay="0"/>
                                  </p:stCondLst>
                                  <p:childTnLst>
                                    <p:animMotion origin="layout" path="M 5.55112E-17 0.00116 C 0.01146 0.00116 0.04653 -0.00324 0.06979 -0.00463 C 0.09306 -0.00601 0.11649 -0.00648 0.13958 -0.0074 C 0.16111 -0.01041 0.18594 -0.00833 0.20833 -0.01018 C 0.21319 -0.01064 0.22292 -0.01157 0.22292 -0.01134 C 0.26076 -0.02291 0.37795 -0.01412 0.43125 -0.01527 C 0.43316 -0.01574 0.44045 -0.01759 0.44063 -0.01805 C 0.44115 -0.01921 0.44549 -0.02708 0.44479 -0.02824 C 0.4441 -0.02986 0.43403 -0.03888 0.43333 -0.04074 C 0.42969 -0.05092 0.42257 -0.05625 0.41667 -0.06713 C 0.40764 -0.08402 0.40764 -0.08842 0.40104 -0.10463 C 0.39427 -0.12129 0.39306 -0.1324 0.38333 -0.14699 C 0.37865 -0.15393 0.37326 -0.15787 0.36875 -0.16481 C 0.36667 -0.17245 0.36285 -0.17199 0.35833 -0.17754 C 0.3559 -0.18055 0.35104 -0.18657 0.35104 -0.18634 C 0.34826 -0.19652 0.33802 -0.19907 0.33021 -0.19907 " pathEditMode="relative" rAng="0" ptsTypes="faffffffffffffff">
                                      <p:cBhvr>
                                        <p:cTn id="8" dur="3000" fill="hold"/>
                                        <p:tgtEl>
                                          <p:spTgt spid="102437"/>
                                        </p:tgtEl>
                                        <p:attrNameLst>
                                          <p:attrName>ppt_x</p:attrName>
                                          <p:attrName>ppt_y</p:attrName>
                                        </p:attrNameLst>
                                      </p:cBhvr>
                                      <p:rCtr x="22274" y="-100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a:extLst>
              <a:ext uri="{FF2B5EF4-FFF2-40B4-BE49-F238E27FC236}">
                <a16:creationId xmlns:a16="http://schemas.microsoft.com/office/drawing/2014/main" id="{BD706C40-C850-4AEB-8A6F-5EEB341CA08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48131" name="Slide Number Placeholder 4">
            <a:extLst>
              <a:ext uri="{FF2B5EF4-FFF2-40B4-BE49-F238E27FC236}">
                <a16:creationId xmlns:a16="http://schemas.microsoft.com/office/drawing/2014/main" id="{54165497-539F-494F-808C-F27475B400D6}"/>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4DDEACB-BE6E-48C7-B7EF-FF87C2043720}" type="slidenum">
              <a:rPr lang="en-US" altLang="en-US"/>
              <a:pPr eaLnBrk="1" hangingPunct="1"/>
              <a:t>46</a:t>
            </a:fld>
            <a:endParaRPr lang="en-US" altLang="en-US"/>
          </a:p>
        </p:txBody>
      </p:sp>
      <p:sp>
        <p:nvSpPr>
          <p:cNvPr id="48132" name="Rectangle 2">
            <a:extLst>
              <a:ext uri="{FF2B5EF4-FFF2-40B4-BE49-F238E27FC236}">
                <a16:creationId xmlns:a16="http://schemas.microsoft.com/office/drawing/2014/main" id="{0F2AE0D3-43FA-408B-9F1C-396006793FA9}"/>
              </a:ext>
            </a:extLst>
          </p:cNvPr>
          <p:cNvSpPr>
            <a:spLocks noGrp="1" noChangeArrowheads="1"/>
          </p:cNvSpPr>
          <p:nvPr>
            <p:ph type="title"/>
          </p:nvPr>
        </p:nvSpPr>
        <p:spPr/>
        <p:txBody>
          <a:bodyPr/>
          <a:lstStyle/>
          <a:p>
            <a:pPr eaLnBrk="1" hangingPunct="1"/>
            <a:r>
              <a:rPr lang="en-US" altLang="en-US"/>
              <a:t>	 Defense 2 	Week 9</a:t>
            </a:r>
          </a:p>
        </p:txBody>
      </p:sp>
      <p:sp>
        <p:nvSpPr>
          <p:cNvPr id="48133" name="Rectangle 3">
            <a:extLst>
              <a:ext uri="{FF2B5EF4-FFF2-40B4-BE49-F238E27FC236}">
                <a16:creationId xmlns:a16="http://schemas.microsoft.com/office/drawing/2014/main" id="{7A20B96C-4291-459F-B7E2-02D1FD254F02}"/>
              </a:ext>
            </a:extLst>
          </p:cNvPr>
          <p:cNvSpPr>
            <a:spLocks noGrp="1" noChangeArrowheads="1"/>
          </p:cNvSpPr>
          <p:nvPr>
            <p:ph type="body" idx="1"/>
          </p:nvPr>
        </p:nvSpPr>
        <p:spPr>
          <a:xfrm>
            <a:off x="457200" y="914400"/>
            <a:ext cx="8534400" cy="5791200"/>
          </a:xfrm>
        </p:spPr>
        <p:txBody>
          <a:bodyPr/>
          <a:lstStyle/>
          <a:p>
            <a:pPr eaLnBrk="1" hangingPunct="1">
              <a:lnSpc>
                <a:spcPct val="90000"/>
              </a:lnSpc>
            </a:pPr>
            <a:r>
              <a:rPr lang="en-US" altLang="en-US" sz="2000"/>
              <a:t>Shoulder to Shoulder: (warm-up) (5-8 minutes)</a:t>
            </a:r>
          </a:p>
          <a:p>
            <a:pPr lvl="1" eaLnBrk="1" hangingPunct="1">
              <a:lnSpc>
                <a:spcPct val="90000"/>
              </a:lnSpc>
            </a:pPr>
            <a:r>
              <a:rPr lang="en-US" altLang="en-US" sz="1800"/>
              <a:t>Two line of players facing down field</a:t>
            </a:r>
          </a:p>
          <a:p>
            <a:pPr lvl="1" eaLnBrk="1" hangingPunct="1">
              <a:lnSpc>
                <a:spcPct val="90000"/>
              </a:lnSpc>
            </a:pPr>
            <a:r>
              <a:rPr lang="en-US" altLang="en-US" sz="1800"/>
              <a:t>Players shoulder to shoulder, lean hard and jostle (no hands) to get position</a:t>
            </a:r>
          </a:p>
          <a:p>
            <a:pPr lvl="1" eaLnBrk="1" hangingPunct="1">
              <a:lnSpc>
                <a:spcPct val="90000"/>
              </a:lnSpc>
            </a:pPr>
            <a:r>
              <a:rPr lang="en-US" altLang="en-US" sz="1800"/>
              <a:t>Coach releases ball; players chase to get ball and tap in small goal</a:t>
            </a:r>
          </a:p>
          <a:p>
            <a:pPr eaLnBrk="1" hangingPunct="1">
              <a:lnSpc>
                <a:spcPct val="90000"/>
              </a:lnSpc>
            </a:pPr>
            <a:r>
              <a:rPr lang="en-US" altLang="en-US" sz="2000"/>
              <a:t>1 v1 Defense (delaying) (10 minutes)</a:t>
            </a:r>
          </a:p>
          <a:p>
            <a:pPr lvl="2" eaLnBrk="1" hangingPunct="1">
              <a:lnSpc>
                <a:spcPct val="90000"/>
              </a:lnSpc>
            </a:pPr>
            <a:r>
              <a:rPr lang="en-US" altLang="en-US" sz="1600"/>
              <a:t>2 parallel lanes 25 yards long: one for attackers, one for defenders</a:t>
            </a:r>
          </a:p>
          <a:p>
            <a:pPr lvl="2" eaLnBrk="1" hangingPunct="1">
              <a:lnSpc>
                <a:spcPct val="90000"/>
              </a:lnSpc>
            </a:pPr>
            <a:r>
              <a:rPr lang="en-US" altLang="en-US" sz="1600"/>
              <a:t>Attackers dribble ball down lane, defenders shadows attacker</a:t>
            </a:r>
          </a:p>
          <a:p>
            <a:pPr lvl="2" eaLnBrk="1" hangingPunct="1">
              <a:lnSpc>
                <a:spcPct val="90000"/>
              </a:lnSpc>
            </a:pPr>
            <a:r>
              <a:rPr lang="en-US" altLang="en-US" sz="1600"/>
              <a:t>Progression:  Allow defender to steal ball if attacker “shows” ball</a:t>
            </a:r>
          </a:p>
          <a:p>
            <a:pPr eaLnBrk="1" hangingPunct="1">
              <a:lnSpc>
                <a:spcPct val="90000"/>
              </a:lnSpc>
            </a:pPr>
            <a:r>
              <a:rPr lang="en-US" altLang="en-US" sz="2000"/>
              <a:t>1 v 2 Defense (backing up your teammate) (10 minutes)</a:t>
            </a:r>
          </a:p>
          <a:p>
            <a:pPr lvl="2" eaLnBrk="1" hangingPunct="1">
              <a:lnSpc>
                <a:spcPct val="90000"/>
              </a:lnSpc>
            </a:pPr>
            <a:r>
              <a:rPr lang="en-US" altLang="en-US" sz="1600"/>
              <a:t>Talking segment using players to demonstrate backing up teammates and recovery by defender when beaten</a:t>
            </a:r>
          </a:p>
          <a:p>
            <a:pPr eaLnBrk="1" hangingPunct="1">
              <a:lnSpc>
                <a:spcPct val="90000"/>
              </a:lnSpc>
            </a:pPr>
            <a:r>
              <a:rPr lang="en-US" altLang="en-US" sz="2000"/>
              <a:t>Scrimmage: 3 v 3 v 3 – small field (20 minutes)</a:t>
            </a:r>
          </a:p>
          <a:p>
            <a:pPr lvl="1" eaLnBrk="1" hangingPunct="1">
              <a:lnSpc>
                <a:spcPct val="90000"/>
              </a:lnSpc>
            </a:pPr>
            <a:r>
              <a:rPr lang="en-US" altLang="en-US" sz="1800"/>
              <a:t>Players spit into 3 teams of 3 with no goalkeepers</a:t>
            </a:r>
          </a:p>
          <a:p>
            <a:pPr lvl="1" eaLnBrk="1" hangingPunct="1">
              <a:lnSpc>
                <a:spcPct val="90000"/>
              </a:lnSpc>
            </a:pPr>
            <a:r>
              <a:rPr lang="en-US" altLang="en-US" sz="1800"/>
              <a:t>2 teams play each other; 3</a:t>
            </a:r>
            <a:r>
              <a:rPr lang="en-US" altLang="en-US" sz="1800" baseline="30000"/>
              <a:t>rd</a:t>
            </a:r>
            <a:r>
              <a:rPr lang="en-US" altLang="en-US" sz="1800"/>
              <a:t> on sideline</a:t>
            </a:r>
          </a:p>
          <a:p>
            <a:pPr lvl="1" eaLnBrk="1" hangingPunct="1">
              <a:lnSpc>
                <a:spcPct val="90000"/>
              </a:lnSpc>
            </a:pPr>
            <a:r>
              <a:rPr lang="en-US" altLang="en-US" sz="1800"/>
              <a:t>If team 1 scores, team 1 changes direction, team 3 enters and team 1 exits</a:t>
            </a:r>
          </a:p>
          <a:p>
            <a:pPr lvl="1" eaLnBrk="1" hangingPunct="1">
              <a:lnSpc>
                <a:spcPct val="90000"/>
              </a:lnSpc>
            </a:pPr>
            <a:r>
              <a:rPr lang="en-US" altLang="en-US" sz="1800"/>
              <a:t>If neither team scores, switch out team that has been in longest</a:t>
            </a:r>
          </a:p>
          <a:p>
            <a:pPr eaLnBrk="1" hangingPunct="1">
              <a:lnSpc>
                <a:spcPct val="90000"/>
              </a:lnSpc>
            </a:pPr>
            <a:r>
              <a:rPr lang="en-US" altLang="en-US" sz="2000"/>
              <a:t>Shooting with pressure (10 minutes)</a:t>
            </a:r>
          </a:p>
          <a:p>
            <a:pPr lvl="1" eaLnBrk="1" hangingPunct="1">
              <a:lnSpc>
                <a:spcPct val="90000"/>
              </a:lnSpc>
            </a:pPr>
            <a:r>
              <a:rPr lang="en-US" altLang="en-US" sz="1800"/>
              <a:t>See next slide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3">
            <a:extLst>
              <a:ext uri="{FF2B5EF4-FFF2-40B4-BE49-F238E27FC236}">
                <a16:creationId xmlns:a16="http://schemas.microsoft.com/office/drawing/2014/main" id="{5504CAFE-68F1-47CC-BBE0-84BCC4D1695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49155" name="Slide Number Placeholder 4">
            <a:extLst>
              <a:ext uri="{FF2B5EF4-FFF2-40B4-BE49-F238E27FC236}">
                <a16:creationId xmlns:a16="http://schemas.microsoft.com/office/drawing/2014/main" id="{28AB6463-4EFF-4408-AF31-5E24628882D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AFDB87A-3E8E-4431-A776-E73D06F8DCDE}" type="slidenum">
              <a:rPr lang="en-US" altLang="en-US"/>
              <a:pPr eaLnBrk="1" hangingPunct="1"/>
              <a:t>47</a:t>
            </a:fld>
            <a:endParaRPr lang="en-US" altLang="en-US"/>
          </a:p>
        </p:txBody>
      </p:sp>
      <p:sp>
        <p:nvSpPr>
          <p:cNvPr id="49156" name="Rectangle 2">
            <a:extLst>
              <a:ext uri="{FF2B5EF4-FFF2-40B4-BE49-F238E27FC236}">
                <a16:creationId xmlns:a16="http://schemas.microsoft.com/office/drawing/2014/main" id="{80FD26E3-3585-42F3-9088-564989E20569}"/>
              </a:ext>
            </a:extLst>
          </p:cNvPr>
          <p:cNvSpPr>
            <a:spLocks noGrp="1" noChangeArrowheads="1"/>
          </p:cNvSpPr>
          <p:nvPr>
            <p:ph type="title"/>
          </p:nvPr>
        </p:nvSpPr>
        <p:spPr/>
        <p:txBody>
          <a:bodyPr/>
          <a:lstStyle/>
          <a:p>
            <a:pPr eaLnBrk="1" hangingPunct="1"/>
            <a:r>
              <a:rPr lang="en-US" altLang="en-US"/>
              <a:t>Week 9 Pointers</a:t>
            </a:r>
          </a:p>
        </p:txBody>
      </p:sp>
      <p:sp>
        <p:nvSpPr>
          <p:cNvPr id="49157" name="Rectangle 3">
            <a:extLst>
              <a:ext uri="{FF2B5EF4-FFF2-40B4-BE49-F238E27FC236}">
                <a16:creationId xmlns:a16="http://schemas.microsoft.com/office/drawing/2014/main" id="{C44D5915-A9DE-4197-BAF6-7B1D39F9E4D3}"/>
              </a:ext>
            </a:extLst>
          </p:cNvPr>
          <p:cNvSpPr>
            <a:spLocks noGrp="1" noChangeArrowheads="1"/>
          </p:cNvSpPr>
          <p:nvPr>
            <p:ph type="body" idx="1"/>
          </p:nvPr>
        </p:nvSpPr>
        <p:spPr>
          <a:xfrm>
            <a:off x="457200" y="762000"/>
            <a:ext cx="5791200" cy="1371600"/>
          </a:xfrm>
        </p:spPr>
        <p:txBody>
          <a:bodyPr/>
          <a:lstStyle/>
          <a:p>
            <a:pPr eaLnBrk="1" hangingPunct="1">
              <a:lnSpc>
                <a:spcPct val="90000"/>
              </a:lnSpc>
            </a:pPr>
            <a:r>
              <a:rPr lang="en-US" altLang="en-US"/>
              <a:t>(#1) Defensive support</a:t>
            </a:r>
          </a:p>
          <a:p>
            <a:pPr lvl="1" eaLnBrk="1" hangingPunct="1">
              <a:lnSpc>
                <a:spcPct val="90000"/>
              </a:lnSpc>
            </a:pPr>
            <a:r>
              <a:rPr lang="en-US" altLang="en-US"/>
              <a:t>Red 2 supports red 1</a:t>
            </a:r>
          </a:p>
          <a:p>
            <a:pPr lvl="1" eaLnBrk="1" hangingPunct="1">
              <a:lnSpc>
                <a:spcPct val="90000"/>
              </a:lnSpc>
            </a:pPr>
            <a:r>
              <a:rPr lang="en-US" altLang="en-US"/>
              <a:t>Red 2 stays far enough behind red 1 so blue cannot beat both of them with one move</a:t>
            </a:r>
          </a:p>
        </p:txBody>
      </p:sp>
      <p:grpSp>
        <p:nvGrpSpPr>
          <p:cNvPr id="49158" name="Group 140">
            <a:extLst>
              <a:ext uri="{FF2B5EF4-FFF2-40B4-BE49-F238E27FC236}">
                <a16:creationId xmlns:a16="http://schemas.microsoft.com/office/drawing/2014/main" id="{D717852A-7012-497A-9CEE-9356D3337F60}"/>
              </a:ext>
            </a:extLst>
          </p:cNvPr>
          <p:cNvGrpSpPr>
            <a:grpSpLocks/>
          </p:cNvGrpSpPr>
          <p:nvPr/>
        </p:nvGrpSpPr>
        <p:grpSpPr bwMode="auto">
          <a:xfrm>
            <a:off x="5322888" y="4376738"/>
            <a:ext cx="3516312" cy="2252662"/>
            <a:chOff x="3353" y="2757"/>
            <a:chExt cx="2215" cy="1419"/>
          </a:xfrm>
        </p:grpSpPr>
        <p:sp>
          <p:nvSpPr>
            <p:cNvPr id="49184" name="Rectangle 6">
              <a:extLst>
                <a:ext uri="{FF2B5EF4-FFF2-40B4-BE49-F238E27FC236}">
                  <a16:creationId xmlns:a16="http://schemas.microsoft.com/office/drawing/2014/main" id="{49BAC41F-6A96-410F-9184-B7B54BF39F11}"/>
                </a:ext>
              </a:extLst>
            </p:cNvPr>
            <p:cNvSpPr>
              <a:spLocks noChangeArrowheads="1"/>
            </p:cNvSpPr>
            <p:nvPr/>
          </p:nvSpPr>
          <p:spPr bwMode="auto">
            <a:xfrm rot="-5400000">
              <a:off x="3948" y="2189"/>
              <a:ext cx="1027" cy="2163"/>
            </a:xfrm>
            <a:prstGeom prst="rect">
              <a:avLst/>
            </a:prstGeom>
            <a:solidFill>
              <a:srgbClr val="99FF33"/>
            </a:solidFill>
            <a:ln w="76200">
              <a:solidFill>
                <a:srgbClr val="99FF33"/>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85" name="Rectangle 7">
              <a:extLst>
                <a:ext uri="{FF2B5EF4-FFF2-40B4-BE49-F238E27FC236}">
                  <a16:creationId xmlns:a16="http://schemas.microsoft.com/office/drawing/2014/main" id="{9C2F2759-0B96-4E9B-B89F-CC1EDA5CF1AE}"/>
                </a:ext>
              </a:extLst>
            </p:cNvPr>
            <p:cNvSpPr>
              <a:spLocks noChangeArrowheads="1"/>
            </p:cNvSpPr>
            <p:nvPr/>
          </p:nvSpPr>
          <p:spPr bwMode="auto">
            <a:xfrm rot="-5400000">
              <a:off x="4092" y="2468"/>
              <a:ext cx="739" cy="189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86" name="Rectangle 8">
              <a:extLst>
                <a:ext uri="{FF2B5EF4-FFF2-40B4-BE49-F238E27FC236}">
                  <a16:creationId xmlns:a16="http://schemas.microsoft.com/office/drawing/2014/main" id="{32C5C61F-980E-421B-A3B2-83C11753DE18}"/>
                </a:ext>
              </a:extLst>
            </p:cNvPr>
            <p:cNvSpPr>
              <a:spLocks noChangeArrowheads="1"/>
            </p:cNvSpPr>
            <p:nvPr/>
          </p:nvSpPr>
          <p:spPr bwMode="auto">
            <a:xfrm rot="-5400000">
              <a:off x="4305" y="3014"/>
              <a:ext cx="295" cy="124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87" name="Oval 9">
              <a:extLst>
                <a:ext uri="{FF2B5EF4-FFF2-40B4-BE49-F238E27FC236}">
                  <a16:creationId xmlns:a16="http://schemas.microsoft.com/office/drawing/2014/main" id="{840C0EDE-747C-4B6E-B8BE-D56F48578AEA}"/>
                </a:ext>
              </a:extLst>
            </p:cNvPr>
            <p:cNvSpPr>
              <a:spLocks noChangeArrowheads="1"/>
            </p:cNvSpPr>
            <p:nvPr/>
          </p:nvSpPr>
          <p:spPr bwMode="auto">
            <a:xfrm rot="-5400000">
              <a:off x="4436" y="3248"/>
              <a:ext cx="50" cy="54"/>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88" name="Rectangle 10" descr="Dotted grid">
              <a:extLst>
                <a:ext uri="{FF2B5EF4-FFF2-40B4-BE49-F238E27FC236}">
                  <a16:creationId xmlns:a16="http://schemas.microsoft.com/office/drawing/2014/main" id="{378E453F-E304-41D0-969B-045418C25758}"/>
                </a:ext>
              </a:extLst>
            </p:cNvPr>
            <p:cNvSpPr>
              <a:spLocks noChangeArrowheads="1"/>
            </p:cNvSpPr>
            <p:nvPr/>
          </p:nvSpPr>
          <p:spPr bwMode="auto">
            <a:xfrm rot="-5400000">
              <a:off x="4407" y="3632"/>
              <a:ext cx="91" cy="378"/>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89" name="Line 12">
              <a:extLst>
                <a:ext uri="{FF2B5EF4-FFF2-40B4-BE49-F238E27FC236}">
                  <a16:creationId xmlns:a16="http://schemas.microsoft.com/office/drawing/2014/main" id="{376ECD9A-02BC-4E3C-8F65-BDBEA8E55DA1}"/>
                </a:ext>
              </a:extLst>
            </p:cNvPr>
            <p:cNvSpPr>
              <a:spLocks noChangeShapeType="1"/>
            </p:cNvSpPr>
            <p:nvPr/>
          </p:nvSpPr>
          <p:spPr bwMode="auto">
            <a:xfrm>
              <a:off x="3353" y="3784"/>
              <a:ext cx="150" cy="0"/>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90" name="Line 13">
              <a:extLst>
                <a:ext uri="{FF2B5EF4-FFF2-40B4-BE49-F238E27FC236}">
                  <a16:creationId xmlns:a16="http://schemas.microsoft.com/office/drawing/2014/main" id="{1F79E01F-3790-4DE1-B4F2-21BFCE6B6C77}"/>
                </a:ext>
              </a:extLst>
            </p:cNvPr>
            <p:cNvSpPr>
              <a:spLocks noChangeShapeType="1"/>
            </p:cNvSpPr>
            <p:nvPr/>
          </p:nvSpPr>
          <p:spPr bwMode="auto">
            <a:xfrm>
              <a:off x="5424" y="3784"/>
              <a:ext cx="144" cy="0"/>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9191" name="Picture 15" descr="ball_sml_ph">
              <a:extLst>
                <a:ext uri="{FF2B5EF4-FFF2-40B4-BE49-F238E27FC236}">
                  <a16:creationId xmlns:a16="http://schemas.microsoft.com/office/drawing/2014/main" id="{3983976E-D454-432E-AB9E-0937F2897B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4" y="2757"/>
              <a:ext cx="90"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92" name="Picture 16" descr="ball_sml_ph">
              <a:extLst>
                <a:ext uri="{FF2B5EF4-FFF2-40B4-BE49-F238E27FC236}">
                  <a16:creationId xmlns:a16="http://schemas.microsoft.com/office/drawing/2014/main" id="{E40CFC1A-BF87-4F12-A0F1-D1B128AA91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2" y="2864"/>
              <a:ext cx="90"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93" name="Picture 17" descr="ball_sml_ph">
              <a:extLst>
                <a:ext uri="{FF2B5EF4-FFF2-40B4-BE49-F238E27FC236}">
                  <a16:creationId xmlns:a16="http://schemas.microsoft.com/office/drawing/2014/main" id="{B643AF3D-891C-4624-902F-3D39319FC5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6" y="3045"/>
              <a:ext cx="9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94" name="Picture 18" descr="ball_sml_ph">
              <a:extLst>
                <a:ext uri="{FF2B5EF4-FFF2-40B4-BE49-F238E27FC236}">
                  <a16:creationId xmlns:a16="http://schemas.microsoft.com/office/drawing/2014/main" id="{3A6C5E5E-EEBE-4D94-80F6-62F8644AA1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6" y="2870"/>
              <a:ext cx="90"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9195" name="Group 43">
              <a:extLst>
                <a:ext uri="{FF2B5EF4-FFF2-40B4-BE49-F238E27FC236}">
                  <a16:creationId xmlns:a16="http://schemas.microsoft.com/office/drawing/2014/main" id="{5DF567B1-2747-4DBD-80DF-74DCCE440286}"/>
                </a:ext>
              </a:extLst>
            </p:cNvPr>
            <p:cNvGrpSpPr>
              <a:grpSpLocks/>
            </p:cNvGrpSpPr>
            <p:nvPr/>
          </p:nvGrpSpPr>
          <p:grpSpPr bwMode="auto">
            <a:xfrm>
              <a:off x="5196" y="3717"/>
              <a:ext cx="216" cy="134"/>
              <a:chOff x="5148" y="1536"/>
              <a:chExt cx="216" cy="134"/>
            </a:xfrm>
          </p:grpSpPr>
          <p:sp>
            <p:nvSpPr>
              <p:cNvPr id="49215" name="Rectangle 23">
                <a:extLst>
                  <a:ext uri="{FF2B5EF4-FFF2-40B4-BE49-F238E27FC236}">
                    <a16:creationId xmlns:a16="http://schemas.microsoft.com/office/drawing/2014/main" id="{402AE9F7-4312-4ED9-9179-B9EBCEF90CA6}"/>
                  </a:ext>
                </a:extLst>
              </p:cNvPr>
              <p:cNvSpPr>
                <a:spLocks noChangeArrowheads="1"/>
              </p:cNvSpPr>
              <p:nvPr/>
            </p:nvSpPr>
            <p:spPr bwMode="auto">
              <a:xfrm>
                <a:off x="5148"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49216" name="Rectangle 24">
                <a:extLst>
                  <a:ext uri="{FF2B5EF4-FFF2-40B4-BE49-F238E27FC236}">
                    <a16:creationId xmlns:a16="http://schemas.microsoft.com/office/drawing/2014/main" id="{694A5A38-12F9-4114-A74D-1969467E5B2B}"/>
                  </a:ext>
                </a:extLst>
              </p:cNvPr>
              <p:cNvSpPr>
                <a:spLocks noChangeArrowheads="1"/>
              </p:cNvSpPr>
              <p:nvPr/>
            </p:nvSpPr>
            <p:spPr bwMode="auto">
              <a:xfrm>
                <a:off x="5280"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grpSp>
        <p:pic>
          <p:nvPicPr>
            <p:cNvPr id="49196" name="Picture 25" descr="player_red_white_bg_20895">
              <a:extLst>
                <a:ext uri="{FF2B5EF4-FFF2-40B4-BE49-F238E27FC236}">
                  <a16:creationId xmlns:a16="http://schemas.microsoft.com/office/drawing/2014/main" id="{B23C1559-795C-4D46-9525-A53286B656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2" y="3717"/>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97" name="Picture 26" descr="player_blue_white_bg_19620">
              <a:extLst>
                <a:ext uri="{FF2B5EF4-FFF2-40B4-BE49-F238E27FC236}">
                  <a16:creationId xmlns:a16="http://schemas.microsoft.com/office/drawing/2014/main" id="{00455150-47A9-4333-AB7C-267C5827DC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2" y="3717"/>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98" name="Picture 27" descr="player_red_white_bg_20895">
              <a:extLst>
                <a:ext uri="{FF2B5EF4-FFF2-40B4-BE49-F238E27FC236}">
                  <a16:creationId xmlns:a16="http://schemas.microsoft.com/office/drawing/2014/main" id="{06A7E036-1491-42C9-A7CD-CC84023A4F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3" y="3813"/>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99" name="Picture 28" descr="player_blue_white_bg_19620">
              <a:extLst>
                <a:ext uri="{FF2B5EF4-FFF2-40B4-BE49-F238E27FC236}">
                  <a16:creationId xmlns:a16="http://schemas.microsoft.com/office/drawing/2014/main" id="{60073E0D-C3A8-4D67-AB3E-45DB9D4500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0" y="3813"/>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200" name="Picture 29" descr="player_red_white_bg_20895">
              <a:extLst>
                <a:ext uri="{FF2B5EF4-FFF2-40B4-BE49-F238E27FC236}">
                  <a16:creationId xmlns:a16="http://schemas.microsoft.com/office/drawing/2014/main" id="{C5E08F6E-59B1-4FF3-9741-715081AD67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6" y="3909"/>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201" name="Picture 30" descr="player_blue_white_bg_19620">
              <a:extLst>
                <a:ext uri="{FF2B5EF4-FFF2-40B4-BE49-F238E27FC236}">
                  <a16:creationId xmlns:a16="http://schemas.microsoft.com/office/drawing/2014/main" id="{1030863B-AAD4-47F0-B582-40DADFDDFF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28" y="3909"/>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202" name="Picture 31" descr="player_red_white_bg_20895">
              <a:extLst>
                <a:ext uri="{FF2B5EF4-FFF2-40B4-BE49-F238E27FC236}">
                  <a16:creationId xmlns:a16="http://schemas.microsoft.com/office/drawing/2014/main" id="{134A6ED4-64E7-4C08-A20F-32F928D943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8" y="4005"/>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203" name="Picture 32" descr="player_blue_white_bg_19620">
              <a:extLst>
                <a:ext uri="{FF2B5EF4-FFF2-40B4-BE49-F238E27FC236}">
                  <a16:creationId xmlns:a16="http://schemas.microsoft.com/office/drawing/2014/main" id="{359E2D66-9E2B-4E3C-B27B-4846CB382B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 y="4005"/>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204" name="Picture 42" descr="player_blue_GK">
              <a:extLst>
                <a:ext uri="{FF2B5EF4-FFF2-40B4-BE49-F238E27FC236}">
                  <a16:creationId xmlns:a16="http://schemas.microsoft.com/office/drawing/2014/main" id="{00D145FE-DB1B-4301-954E-6D6F2CCAEF4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68" y="3573"/>
              <a:ext cx="144"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9205" name="Group 44">
              <a:extLst>
                <a:ext uri="{FF2B5EF4-FFF2-40B4-BE49-F238E27FC236}">
                  <a16:creationId xmlns:a16="http://schemas.microsoft.com/office/drawing/2014/main" id="{A24DE17B-1643-4911-8F89-A6B1F77BED8D}"/>
                </a:ext>
              </a:extLst>
            </p:cNvPr>
            <p:cNvGrpSpPr>
              <a:grpSpLocks/>
            </p:cNvGrpSpPr>
            <p:nvPr/>
          </p:nvGrpSpPr>
          <p:grpSpPr bwMode="auto">
            <a:xfrm>
              <a:off x="3528" y="3717"/>
              <a:ext cx="216" cy="134"/>
              <a:chOff x="5148" y="1536"/>
              <a:chExt cx="216" cy="134"/>
            </a:xfrm>
          </p:grpSpPr>
          <p:sp>
            <p:nvSpPr>
              <p:cNvPr id="49213" name="Rectangle 45">
                <a:extLst>
                  <a:ext uri="{FF2B5EF4-FFF2-40B4-BE49-F238E27FC236}">
                    <a16:creationId xmlns:a16="http://schemas.microsoft.com/office/drawing/2014/main" id="{E98487DF-8C4F-4FCE-8275-2533E5439F86}"/>
                  </a:ext>
                </a:extLst>
              </p:cNvPr>
              <p:cNvSpPr>
                <a:spLocks noChangeArrowheads="1"/>
              </p:cNvSpPr>
              <p:nvPr/>
            </p:nvSpPr>
            <p:spPr bwMode="auto">
              <a:xfrm>
                <a:off x="5148"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49214" name="Rectangle 46">
                <a:extLst>
                  <a:ext uri="{FF2B5EF4-FFF2-40B4-BE49-F238E27FC236}">
                    <a16:creationId xmlns:a16="http://schemas.microsoft.com/office/drawing/2014/main" id="{091A52C4-17A4-4DDE-8DFD-8347DFAC38B4}"/>
                  </a:ext>
                </a:extLst>
              </p:cNvPr>
              <p:cNvSpPr>
                <a:spLocks noChangeArrowheads="1"/>
              </p:cNvSpPr>
              <p:nvPr/>
            </p:nvSpPr>
            <p:spPr bwMode="auto">
              <a:xfrm>
                <a:off x="5280"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grpSp>
        <p:grpSp>
          <p:nvGrpSpPr>
            <p:cNvPr id="49206" name="Group 48">
              <a:extLst>
                <a:ext uri="{FF2B5EF4-FFF2-40B4-BE49-F238E27FC236}">
                  <a16:creationId xmlns:a16="http://schemas.microsoft.com/office/drawing/2014/main" id="{08CCB8F3-3C2E-44CD-A25B-A1AE02D5D9DE}"/>
                </a:ext>
              </a:extLst>
            </p:cNvPr>
            <p:cNvGrpSpPr>
              <a:grpSpLocks/>
            </p:cNvGrpSpPr>
            <p:nvPr/>
          </p:nvGrpSpPr>
          <p:grpSpPr bwMode="auto">
            <a:xfrm>
              <a:off x="5184" y="3093"/>
              <a:ext cx="216" cy="134"/>
              <a:chOff x="5148" y="1536"/>
              <a:chExt cx="216" cy="134"/>
            </a:xfrm>
          </p:grpSpPr>
          <p:sp>
            <p:nvSpPr>
              <p:cNvPr id="49211" name="Rectangle 49">
                <a:extLst>
                  <a:ext uri="{FF2B5EF4-FFF2-40B4-BE49-F238E27FC236}">
                    <a16:creationId xmlns:a16="http://schemas.microsoft.com/office/drawing/2014/main" id="{D6D5137B-D5E9-4604-8886-BCBAD8765819}"/>
                  </a:ext>
                </a:extLst>
              </p:cNvPr>
              <p:cNvSpPr>
                <a:spLocks noChangeArrowheads="1"/>
              </p:cNvSpPr>
              <p:nvPr/>
            </p:nvSpPr>
            <p:spPr bwMode="auto">
              <a:xfrm>
                <a:off x="5148"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49212" name="Rectangle 50">
                <a:extLst>
                  <a:ext uri="{FF2B5EF4-FFF2-40B4-BE49-F238E27FC236}">
                    <a16:creationId xmlns:a16="http://schemas.microsoft.com/office/drawing/2014/main" id="{EB08EB76-A4B4-415F-AC1F-3368945AA3BB}"/>
                  </a:ext>
                </a:extLst>
              </p:cNvPr>
              <p:cNvSpPr>
                <a:spLocks noChangeArrowheads="1"/>
              </p:cNvSpPr>
              <p:nvPr/>
            </p:nvSpPr>
            <p:spPr bwMode="auto">
              <a:xfrm>
                <a:off x="5280"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grpSp>
        <p:grpSp>
          <p:nvGrpSpPr>
            <p:cNvPr id="49207" name="Group 53">
              <a:extLst>
                <a:ext uri="{FF2B5EF4-FFF2-40B4-BE49-F238E27FC236}">
                  <a16:creationId xmlns:a16="http://schemas.microsoft.com/office/drawing/2014/main" id="{F5796D6B-81F3-441F-A7C4-49CCF403FCF8}"/>
                </a:ext>
              </a:extLst>
            </p:cNvPr>
            <p:cNvGrpSpPr>
              <a:grpSpLocks/>
            </p:cNvGrpSpPr>
            <p:nvPr/>
          </p:nvGrpSpPr>
          <p:grpSpPr bwMode="auto">
            <a:xfrm>
              <a:off x="3528" y="3093"/>
              <a:ext cx="216" cy="134"/>
              <a:chOff x="5148" y="1536"/>
              <a:chExt cx="216" cy="134"/>
            </a:xfrm>
          </p:grpSpPr>
          <p:sp>
            <p:nvSpPr>
              <p:cNvPr id="49209" name="Rectangle 54">
                <a:extLst>
                  <a:ext uri="{FF2B5EF4-FFF2-40B4-BE49-F238E27FC236}">
                    <a16:creationId xmlns:a16="http://schemas.microsoft.com/office/drawing/2014/main" id="{F5044F28-D06A-4713-A9B1-320A1272C14B}"/>
                  </a:ext>
                </a:extLst>
              </p:cNvPr>
              <p:cNvSpPr>
                <a:spLocks noChangeArrowheads="1"/>
              </p:cNvSpPr>
              <p:nvPr/>
            </p:nvSpPr>
            <p:spPr bwMode="auto">
              <a:xfrm>
                <a:off x="5148"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49210" name="Rectangle 55">
                <a:extLst>
                  <a:ext uri="{FF2B5EF4-FFF2-40B4-BE49-F238E27FC236}">
                    <a16:creationId xmlns:a16="http://schemas.microsoft.com/office/drawing/2014/main" id="{F53ED6FB-2FE7-4BC0-8E49-A50441D229FF}"/>
                  </a:ext>
                </a:extLst>
              </p:cNvPr>
              <p:cNvSpPr>
                <a:spLocks noChangeArrowheads="1"/>
              </p:cNvSpPr>
              <p:nvPr/>
            </p:nvSpPr>
            <p:spPr bwMode="auto">
              <a:xfrm>
                <a:off x="5280" y="153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grpSp>
        <p:sp>
          <p:nvSpPr>
            <p:cNvPr id="49208" name="Rectangle 90">
              <a:extLst>
                <a:ext uri="{FF2B5EF4-FFF2-40B4-BE49-F238E27FC236}">
                  <a16:creationId xmlns:a16="http://schemas.microsoft.com/office/drawing/2014/main" id="{D9A8E1B3-3D03-48A5-A00D-C60865E88112}"/>
                </a:ext>
              </a:extLst>
            </p:cNvPr>
            <p:cNvSpPr>
              <a:spLocks noChangeArrowheads="1"/>
            </p:cNvSpPr>
            <p:nvPr/>
          </p:nvSpPr>
          <p:spPr bwMode="auto">
            <a:xfrm>
              <a:off x="3440" y="2805"/>
              <a:ext cx="16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#3</a:t>
              </a:r>
            </a:p>
          </p:txBody>
        </p:sp>
      </p:grpSp>
      <p:sp>
        <p:nvSpPr>
          <p:cNvPr id="49159" name="Rectangle 93">
            <a:extLst>
              <a:ext uri="{FF2B5EF4-FFF2-40B4-BE49-F238E27FC236}">
                <a16:creationId xmlns:a16="http://schemas.microsoft.com/office/drawing/2014/main" id="{E9B4BD87-FB18-4068-B3E7-1B258CF0BE33}"/>
              </a:ext>
            </a:extLst>
          </p:cNvPr>
          <p:cNvSpPr>
            <a:spLocks noChangeArrowheads="1"/>
          </p:cNvSpPr>
          <p:nvPr/>
        </p:nvSpPr>
        <p:spPr bwMode="auto">
          <a:xfrm>
            <a:off x="6324600" y="685800"/>
            <a:ext cx="2590800" cy="2000250"/>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49160" name="Picture 94" descr="player_blue_white_bg_19620">
            <a:extLst>
              <a:ext uri="{FF2B5EF4-FFF2-40B4-BE49-F238E27FC236}">
                <a16:creationId xmlns:a16="http://schemas.microsoft.com/office/drawing/2014/main" id="{534CB72C-9005-409C-91B5-839CB6094B9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16900" y="750888"/>
            <a:ext cx="193675"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1" name="Picture 95" descr="player_red_white_bg_20895">
            <a:extLst>
              <a:ext uri="{FF2B5EF4-FFF2-40B4-BE49-F238E27FC236}">
                <a16:creationId xmlns:a16="http://schemas.microsoft.com/office/drawing/2014/main" id="{D335044F-B8C8-4A5A-B61A-D66156C710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0988" y="1201738"/>
            <a:ext cx="192087"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2" name="Picture 97" descr="player_red_white_bg_20895">
            <a:extLst>
              <a:ext uri="{FF2B5EF4-FFF2-40B4-BE49-F238E27FC236}">
                <a16:creationId xmlns:a16="http://schemas.microsoft.com/office/drawing/2014/main" id="{CF915DEB-236A-48B7-9BAE-C3A6273477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9663" y="1846263"/>
            <a:ext cx="190500"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9163" name="AutoShape 98">
            <a:extLst>
              <a:ext uri="{FF2B5EF4-FFF2-40B4-BE49-F238E27FC236}">
                <a16:creationId xmlns:a16="http://schemas.microsoft.com/office/drawing/2014/main" id="{FFD5F16C-9C83-4ABA-9144-766056125888}"/>
              </a:ext>
            </a:extLst>
          </p:cNvPr>
          <p:cNvCxnSpPr>
            <a:cxnSpLocks noChangeShapeType="1"/>
          </p:cNvCxnSpPr>
          <p:nvPr/>
        </p:nvCxnSpPr>
        <p:spPr bwMode="auto">
          <a:xfrm flipV="1">
            <a:off x="7554913" y="1319213"/>
            <a:ext cx="346075" cy="52705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49164" name="Text Box 99">
            <a:extLst>
              <a:ext uri="{FF2B5EF4-FFF2-40B4-BE49-F238E27FC236}">
                <a16:creationId xmlns:a16="http://schemas.microsoft.com/office/drawing/2014/main" id="{25D3FF5D-3888-4788-9370-B646085AB97D}"/>
              </a:ext>
            </a:extLst>
          </p:cNvPr>
          <p:cNvSpPr txBox="1">
            <a:spLocks noChangeArrowheads="1"/>
          </p:cNvSpPr>
          <p:nvPr/>
        </p:nvSpPr>
        <p:spPr bwMode="auto">
          <a:xfrm>
            <a:off x="7367588" y="1330325"/>
            <a:ext cx="371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a:t>4-5</a:t>
            </a:r>
            <a:br>
              <a:rPr lang="en-US" altLang="en-US" sz="1200"/>
            </a:br>
            <a:r>
              <a:rPr lang="en-US" altLang="en-US" sz="1200"/>
              <a:t>yards</a:t>
            </a:r>
          </a:p>
        </p:txBody>
      </p:sp>
      <p:pic>
        <p:nvPicPr>
          <p:cNvPr id="49165" name="Picture 104" descr="ball_sml_ph">
            <a:extLst>
              <a:ext uri="{FF2B5EF4-FFF2-40B4-BE49-F238E27FC236}">
                <a16:creationId xmlns:a16="http://schemas.microsoft.com/office/drawing/2014/main" id="{489927F5-156A-474B-924A-BB7CFF8195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16900" y="944563"/>
            <a:ext cx="119063" cy="10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66" name="Rectangle 106">
            <a:extLst>
              <a:ext uri="{FF2B5EF4-FFF2-40B4-BE49-F238E27FC236}">
                <a16:creationId xmlns:a16="http://schemas.microsoft.com/office/drawing/2014/main" id="{72A41519-0133-4B5D-B690-9A9F35960B04}"/>
              </a:ext>
            </a:extLst>
          </p:cNvPr>
          <p:cNvSpPr>
            <a:spLocks noChangeArrowheads="1"/>
          </p:cNvSpPr>
          <p:nvPr/>
        </p:nvSpPr>
        <p:spPr bwMode="auto">
          <a:xfrm rot="-5400000">
            <a:off x="6694487" y="1919288"/>
            <a:ext cx="396875" cy="1136650"/>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67" name="Rectangle 102" descr="Dotted grid">
            <a:extLst>
              <a:ext uri="{FF2B5EF4-FFF2-40B4-BE49-F238E27FC236}">
                <a16:creationId xmlns:a16="http://schemas.microsoft.com/office/drawing/2014/main" id="{D3F67567-3286-45CC-B7D0-43ED3A60EBC0}"/>
              </a:ext>
            </a:extLst>
          </p:cNvPr>
          <p:cNvSpPr>
            <a:spLocks noChangeArrowheads="1"/>
          </p:cNvSpPr>
          <p:nvPr/>
        </p:nvSpPr>
        <p:spPr bwMode="auto">
          <a:xfrm rot="-5400000">
            <a:off x="6511925" y="2433638"/>
            <a:ext cx="122237" cy="496888"/>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68" name="Rectangle 107">
            <a:extLst>
              <a:ext uri="{FF2B5EF4-FFF2-40B4-BE49-F238E27FC236}">
                <a16:creationId xmlns:a16="http://schemas.microsoft.com/office/drawing/2014/main" id="{D68C2FAF-1FE6-4144-8BCA-D2F0C7F36711}"/>
              </a:ext>
            </a:extLst>
          </p:cNvPr>
          <p:cNvSpPr>
            <a:spLocks noChangeArrowheads="1"/>
          </p:cNvSpPr>
          <p:nvPr/>
        </p:nvSpPr>
        <p:spPr bwMode="auto">
          <a:xfrm>
            <a:off x="6451600" y="879475"/>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#1</a:t>
            </a:r>
          </a:p>
        </p:txBody>
      </p:sp>
      <p:sp>
        <p:nvSpPr>
          <p:cNvPr id="49169" name="Rectangle 110">
            <a:extLst>
              <a:ext uri="{FF2B5EF4-FFF2-40B4-BE49-F238E27FC236}">
                <a16:creationId xmlns:a16="http://schemas.microsoft.com/office/drawing/2014/main" id="{E1513800-D8B4-4AD4-93AA-2EB24EFF726F}"/>
              </a:ext>
            </a:extLst>
          </p:cNvPr>
          <p:cNvSpPr>
            <a:spLocks noChangeArrowheads="1"/>
          </p:cNvSpPr>
          <p:nvPr/>
        </p:nvSpPr>
        <p:spPr bwMode="auto">
          <a:xfrm>
            <a:off x="457200" y="2133600"/>
            <a:ext cx="2590800" cy="2000250"/>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49170" name="Picture 112" descr="player_red_white_bg_20895">
            <a:extLst>
              <a:ext uri="{FF2B5EF4-FFF2-40B4-BE49-F238E27FC236}">
                <a16:creationId xmlns:a16="http://schemas.microsoft.com/office/drawing/2014/main" id="{D5B81E8F-FE51-4B96-B9BF-DAD1FD09A6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438400"/>
            <a:ext cx="192088"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9171" name="Group 123">
            <a:extLst>
              <a:ext uri="{FF2B5EF4-FFF2-40B4-BE49-F238E27FC236}">
                <a16:creationId xmlns:a16="http://schemas.microsoft.com/office/drawing/2014/main" id="{4794B027-0605-4C1D-9BCA-A34853FAC07C}"/>
              </a:ext>
            </a:extLst>
          </p:cNvPr>
          <p:cNvGrpSpPr>
            <a:grpSpLocks/>
          </p:cNvGrpSpPr>
          <p:nvPr/>
        </p:nvGrpSpPr>
        <p:grpSpPr bwMode="auto">
          <a:xfrm>
            <a:off x="2349500" y="2198688"/>
            <a:ext cx="193675" cy="298450"/>
            <a:chOff x="1480" y="1385"/>
            <a:chExt cx="122" cy="188"/>
          </a:xfrm>
        </p:grpSpPr>
        <p:pic>
          <p:nvPicPr>
            <p:cNvPr id="49182" name="Picture 111" descr="player_blue_white_bg_19620">
              <a:extLst>
                <a:ext uri="{FF2B5EF4-FFF2-40B4-BE49-F238E27FC236}">
                  <a16:creationId xmlns:a16="http://schemas.microsoft.com/office/drawing/2014/main" id="{B54FD094-CCC3-4F2B-8733-FC6C09580F5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0" y="1385"/>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83" name="Picture 116" descr="ball_sml_ph">
              <a:extLst>
                <a:ext uri="{FF2B5EF4-FFF2-40B4-BE49-F238E27FC236}">
                  <a16:creationId xmlns:a16="http://schemas.microsoft.com/office/drawing/2014/main" id="{E62342ED-57B5-4DBD-9F17-755B43729F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0" y="1507"/>
              <a:ext cx="75" cy="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9172" name="Rectangle 117">
            <a:extLst>
              <a:ext uri="{FF2B5EF4-FFF2-40B4-BE49-F238E27FC236}">
                <a16:creationId xmlns:a16="http://schemas.microsoft.com/office/drawing/2014/main" id="{4E2CD1FD-4FAB-4D57-9D5E-FC8A7D01ECE9}"/>
              </a:ext>
            </a:extLst>
          </p:cNvPr>
          <p:cNvSpPr>
            <a:spLocks noChangeArrowheads="1"/>
          </p:cNvSpPr>
          <p:nvPr/>
        </p:nvSpPr>
        <p:spPr bwMode="auto">
          <a:xfrm rot="-5400000">
            <a:off x="827087" y="3367088"/>
            <a:ext cx="396875" cy="1136650"/>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73" name="Rectangle 118" descr="Dotted grid">
            <a:extLst>
              <a:ext uri="{FF2B5EF4-FFF2-40B4-BE49-F238E27FC236}">
                <a16:creationId xmlns:a16="http://schemas.microsoft.com/office/drawing/2014/main" id="{F7C86BF8-8DD5-4151-9428-AE8E43B15883}"/>
              </a:ext>
            </a:extLst>
          </p:cNvPr>
          <p:cNvSpPr>
            <a:spLocks noChangeArrowheads="1"/>
          </p:cNvSpPr>
          <p:nvPr/>
        </p:nvSpPr>
        <p:spPr bwMode="auto">
          <a:xfrm rot="-5400000">
            <a:off x="644525" y="3881438"/>
            <a:ext cx="122237" cy="496888"/>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74" name="Rectangle 119">
            <a:extLst>
              <a:ext uri="{FF2B5EF4-FFF2-40B4-BE49-F238E27FC236}">
                <a16:creationId xmlns:a16="http://schemas.microsoft.com/office/drawing/2014/main" id="{95AFC499-C56B-4484-A4DA-9D794B90C67D}"/>
              </a:ext>
            </a:extLst>
          </p:cNvPr>
          <p:cNvSpPr>
            <a:spLocks noChangeArrowheads="1"/>
          </p:cNvSpPr>
          <p:nvPr/>
        </p:nvSpPr>
        <p:spPr bwMode="auto">
          <a:xfrm>
            <a:off x="584200" y="2327275"/>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#2</a:t>
            </a:r>
          </a:p>
        </p:txBody>
      </p:sp>
      <p:sp>
        <p:nvSpPr>
          <p:cNvPr id="49175" name="Rectangle 120">
            <a:extLst>
              <a:ext uri="{FF2B5EF4-FFF2-40B4-BE49-F238E27FC236}">
                <a16:creationId xmlns:a16="http://schemas.microsoft.com/office/drawing/2014/main" id="{86612E29-546F-47E4-9261-998C03A6E979}"/>
              </a:ext>
            </a:extLst>
          </p:cNvPr>
          <p:cNvSpPr>
            <a:spLocks noChangeArrowheads="1"/>
          </p:cNvSpPr>
          <p:nvPr/>
        </p:nvSpPr>
        <p:spPr bwMode="auto">
          <a:xfrm>
            <a:off x="457200" y="4191000"/>
            <a:ext cx="4724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7663" indent="-347663" eaLnBrk="0" hangingPunct="0">
              <a:defRPr>
                <a:solidFill>
                  <a:schemeClr val="tx1"/>
                </a:solidFill>
                <a:latin typeface="Arial" panose="020B0604020202020204" pitchFamily="34" charset="0"/>
              </a:defRPr>
            </a:lvl1pPr>
            <a:lvl2pPr marL="744538" indent="-282575"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Blip>
                <a:blip r:embed="rId6"/>
              </a:buBlip>
            </a:pPr>
            <a:r>
              <a:rPr lang="en-US" altLang="en-US" sz="2400"/>
              <a:t>(#3) Shooting under pressure</a:t>
            </a:r>
          </a:p>
          <a:p>
            <a:pPr lvl="1" eaLnBrk="1" hangingPunct="1">
              <a:spcBef>
                <a:spcPct val="20000"/>
              </a:spcBef>
              <a:buFontTx/>
              <a:buBlip>
                <a:blip r:embed="rId7"/>
              </a:buBlip>
            </a:pPr>
            <a:r>
              <a:rPr lang="en-US" altLang="en-US" sz="2000"/>
              <a:t>1 red, 1 blue race through both sets of cones, then go for ball and try to score</a:t>
            </a:r>
          </a:p>
          <a:p>
            <a:pPr lvl="1" eaLnBrk="1" hangingPunct="1">
              <a:spcBef>
                <a:spcPct val="20000"/>
              </a:spcBef>
              <a:buFontTx/>
              <a:buBlip>
                <a:blip r:embed="rId7"/>
              </a:buBlip>
            </a:pPr>
            <a:r>
              <a:rPr lang="en-US" altLang="en-US" sz="2000"/>
              <a:t>Progression: 2 v 2</a:t>
            </a:r>
          </a:p>
          <a:p>
            <a:pPr lvl="1" eaLnBrk="1" hangingPunct="1">
              <a:spcBef>
                <a:spcPct val="20000"/>
              </a:spcBef>
              <a:buFontTx/>
              <a:buBlip>
                <a:blip r:embed="rId7"/>
              </a:buBlip>
            </a:pPr>
            <a:r>
              <a:rPr lang="en-US" altLang="en-US" sz="2000"/>
              <a:t>Coach places new ball ready for next pair to keep drill moving</a:t>
            </a:r>
          </a:p>
        </p:txBody>
      </p:sp>
      <p:sp>
        <p:nvSpPr>
          <p:cNvPr id="49176" name="Rectangle 121">
            <a:extLst>
              <a:ext uri="{FF2B5EF4-FFF2-40B4-BE49-F238E27FC236}">
                <a16:creationId xmlns:a16="http://schemas.microsoft.com/office/drawing/2014/main" id="{B3E4BF20-0B44-41A4-B200-95F061B2F95E}"/>
              </a:ext>
            </a:extLst>
          </p:cNvPr>
          <p:cNvSpPr>
            <a:spLocks noChangeArrowheads="1"/>
          </p:cNvSpPr>
          <p:nvPr/>
        </p:nvSpPr>
        <p:spPr bwMode="auto">
          <a:xfrm>
            <a:off x="3124200" y="2133600"/>
            <a:ext cx="579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347663" indent="-347663" eaLnBrk="0" hangingPunct="0">
              <a:defRPr>
                <a:solidFill>
                  <a:schemeClr val="tx1"/>
                </a:solidFill>
                <a:latin typeface="Arial" panose="020B0604020202020204" pitchFamily="34" charset="0"/>
              </a:defRPr>
            </a:lvl1pPr>
            <a:lvl2pPr marL="744538" indent="-282575"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Blip>
                <a:blip r:embed="rId6"/>
              </a:buBlip>
            </a:pPr>
            <a:r>
              <a:rPr lang="en-US" altLang="en-US" sz="2400"/>
              <a:t>(#2) Defensive</a:t>
            </a:r>
            <a:br>
              <a:rPr lang="en-US" altLang="en-US" sz="2400"/>
            </a:br>
            <a:r>
              <a:rPr lang="en-US" altLang="en-US" sz="2400"/>
              <a:t>recovery</a:t>
            </a:r>
          </a:p>
          <a:p>
            <a:pPr lvl="1" eaLnBrk="1" hangingPunct="1">
              <a:spcBef>
                <a:spcPct val="20000"/>
              </a:spcBef>
              <a:buFontTx/>
              <a:buBlip>
                <a:blip r:embed="rId7"/>
              </a:buBlip>
            </a:pPr>
            <a:r>
              <a:rPr lang="en-US" altLang="en-US" sz="2000"/>
              <a:t>If red is beaten, don’t chase blue</a:t>
            </a:r>
          </a:p>
          <a:p>
            <a:pPr lvl="1" eaLnBrk="1" hangingPunct="1">
              <a:spcBef>
                <a:spcPct val="20000"/>
              </a:spcBef>
              <a:buFontTx/>
              <a:buBlip>
                <a:blip r:embed="rId7"/>
              </a:buBlip>
            </a:pPr>
            <a:r>
              <a:rPr lang="en-US" altLang="en-US" sz="2000"/>
              <a:t>Instead, red should run back to center</a:t>
            </a:r>
          </a:p>
          <a:p>
            <a:pPr lvl="1" eaLnBrk="1" hangingPunct="1">
              <a:spcBef>
                <a:spcPct val="20000"/>
              </a:spcBef>
              <a:buFontTx/>
              <a:buBlip>
                <a:blip r:embed="rId7"/>
              </a:buBlip>
            </a:pPr>
            <a:r>
              <a:rPr lang="en-US" altLang="en-US" sz="2000"/>
              <a:t>Trailing red defender challenges blue</a:t>
            </a:r>
          </a:p>
        </p:txBody>
      </p:sp>
      <p:sp>
        <p:nvSpPr>
          <p:cNvPr id="49177" name="Freeform 124">
            <a:extLst>
              <a:ext uri="{FF2B5EF4-FFF2-40B4-BE49-F238E27FC236}">
                <a16:creationId xmlns:a16="http://schemas.microsoft.com/office/drawing/2014/main" id="{3C438715-9442-43D1-A6D7-229FCB533AC1}"/>
              </a:ext>
            </a:extLst>
          </p:cNvPr>
          <p:cNvSpPr>
            <a:spLocks/>
          </p:cNvSpPr>
          <p:nvPr/>
        </p:nvSpPr>
        <p:spPr bwMode="auto">
          <a:xfrm>
            <a:off x="1905000" y="2514600"/>
            <a:ext cx="533400" cy="609600"/>
          </a:xfrm>
          <a:custGeom>
            <a:avLst/>
            <a:gdLst>
              <a:gd name="T0" fmla="*/ 520995 w 344"/>
              <a:gd name="T1" fmla="*/ 0 h 336"/>
              <a:gd name="T2" fmla="*/ 520995 w 344"/>
              <a:gd name="T3" fmla="*/ 174171 h 336"/>
              <a:gd name="T4" fmla="*/ 446567 w 344"/>
              <a:gd name="T5" fmla="*/ 348343 h 336"/>
              <a:gd name="T6" fmla="*/ 297712 w 344"/>
              <a:gd name="T7" fmla="*/ 435429 h 336"/>
              <a:gd name="T8" fmla="*/ 0 w 344"/>
              <a:gd name="T9" fmla="*/ 609600 h 336"/>
              <a:gd name="T10" fmla="*/ 0 60000 65536"/>
              <a:gd name="T11" fmla="*/ 0 60000 65536"/>
              <a:gd name="T12" fmla="*/ 0 60000 65536"/>
              <a:gd name="T13" fmla="*/ 0 60000 65536"/>
              <a:gd name="T14" fmla="*/ 0 60000 65536"/>
              <a:gd name="T15" fmla="*/ 0 w 344"/>
              <a:gd name="T16" fmla="*/ 0 h 336"/>
              <a:gd name="T17" fmla="*/ 344 w 344"/>
              <a:gd name="T18" fmla="*/ 336 h 336"/>
            </a:gdLst>
            <a:ahLst/>
            <a:cxnLst>
              <a:cxn ang="T10">
                <a:pos x="T0" y="T1"/>
              </a:cxn>
              <a:cxn ang="T11">
                <a:pos x="T2" y="T3"/>
              </a:cxn>
              <a:cxn ang="T12">
                <a:pos x="T4" y="T5"/>
              </a:cxn>
              <a:cxn ang="T13">
                <a:pos x="T6" y="T7"/>
              </a:cxn>
              <a:cxn ang="T14">
                <a:pos x="T8" y="T9"/>
              </a:cxn>
            </a:cxnLst>
            <a:rect l="T15" t="T16" r="T17" b="T18"/>
            <a:pathLst>
              <a:path w="344" h="336">
                <a:moveTo>
                  <a:pt x="336" y="0"/>
                </a:moveTo>
                <a:cubicBezTo>
                  <a:pt x="340" y="32"/>
                  <a:pt x="344" y="64"/>
                  <a:pt x="336" y="96"/>
                </a:cubicBezTo>
                <a:cubicBezTo>
                  <a:pt x="328" y="128"/>
                  <a:pt x="312" y="168"/>
                  <a:pt x="288" y="192"/>
                </a:cubicBezTo>
                <a:cubicBezTo>
                  <a:pt x="264" y="216"/>
                  <a:pt x="240" y="216"/>
                  <a:pt x="192" y="240"/>
                </a:cubicBezTo>
                <a:cubicBezTo>
                  <a:pt x="144" y="264"/>
                  <a:pt x="72" y="300"/>
                  <a:pt x="0" y="336"/>
                </a:cubicBezTo>
              </a:path>
            </a:pathLst>
          </a:custGeom>
          <a:noFill/>
          <a:ln w="15875" cap="flat">
            <a:solidFill>
              <a:schemeClr val="tx1"/>
            </a:solidFill>
            <a:prstDash val="dash"/>
            <a:round/>
            <a:headEnd/>
            <a:tailEnd type="triangle" w="lg" len="me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49178" name="Picture 125" descr="player_red_white_bg_20895">
            <a:extLst>
              <a:ext uri="{FF2B5EF4-FFF2-40B4-BE49-F238E27FC236}">
                <a16:creationId xmlns:a16="http://schemas.microsoft.com/office/drawing/2014/main" id="{342C04A1-38B2-4895-8AAC-AF9F097DC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729038"/>
            <a:ext cx="192087"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79" name="Freeform 127">
            <a:extLst>
              <a:ext uri="{FF2B5EF4-FFF2-40B4-BE49-F238E27FC236}">
                <a16:creationId xmlns:a16="http://schemas.microsoft.com/office/drawing/2014/main" id="{A53E20D1-4E6F-4F2F-B0E9-312E99B0DE83}"/>
              </a:ext>
            </a:extLst>
          </p:cNvPr>
          <p:cNvSpPr>
            <a:spLocks/>
          </p:cNvSpPr>
          <p:nvPr/>
        </p:nvSpPr>
        <p:spPr bwMode="auto">
          <a:xfrm>
            <a:off x="1600200" y="2590800"/>
            <a:ext cx="533400" cy="762000"/>
          </a:xfrm>
          <a:custGeom>
            <a:avLst/>
            <a:gdLst>
              <a:gd name="T0" fmla="*/ 533400 w 296"/>
              <a:gd name="T1" fmla="*/ 0 h 480"/>
              <a:gd name="T2" fmla="*/ 273908 w 296"/>
              <a:gd name="T3" fmla="*/ 76200 h 480"/>
              <a:gd name="T4" fmla="*/ 100913 w 296"/>
              <a:gd name="T5" fmla="*/ 304800 h 480"/>
              <a:gd name="T6" fmla="*/ 14416 w 296"/>
              <a:gd name="T7" fmla="*/ 533400 h 480"/>
              <a:gd name="T8" fmla="*/ 14416 w 296"/>
              <a:gd name="T9" fmla="*/ 762000 h 480"/>
              <a:gd name="T10" fmla="*/ 0 60000 65536"/>
              <a:gd name="T11" fmla="*/ 0 60000 65536"/>
              <a:gd name="T12" fmla="*/ 0 60000 65536"/>
              <a:gd name="T13" fmla="*/ 0 60000 65536"/>
              <a:gd name="T14" fmla="*/ 0 60000 65536"/>
              <a:gd name="T15" fmla="*/ 0 w 296"/>
              <a:gd name="T16" fmla="*/ 0 h 480"/>
              <a:gd name="T17" fmla="*/ 296 w 296"/>
              <a:gd name="T18" fmla="*/ 480 h 480"/>
            </a:gdLst>
            <a:ahLst/>
            <a:cxnLst>
              <a:cxn ang="T10">
                <a:pos x="T0" y="T1"/>
              </a:cxn>
              <a:cxn ang="T11">
                <a:pos x="T2" y="T3"/>
              </a:cxn>
              <a:cxn ang="T12">
                <a:pos x="T4" y="T5"/>
              </a:cxn>
              <a:cxn ang="T13">
                <a:pos x="T6" y="T7"/>
              </a:cxn>
              <a:cxn ang="T14">
                <a:pos x="T8" y="T9"/>
              </a:cxn>
            </a:cxnLst>
            <a:rect l="T15" t="T16" r="T17" b="T18"/>
            <a:pathLst>
              <a:path w="296" h="480">
                <a:moveTo>
                  <a:pt x="296" y="0"/>
                </a:moveTo>
                <a:cubicBezTo>
                  <a:pt x="244" y="8"/>
                  <a:pt x="192" y="16"/>
                  <a:pt x="152" y="48"/>
                </a:cubicBezTo>
                <a:cubicBezTo>
                  <a:pt x="112" y="80"/>
                  <a:pt x="80" y="144"/>
                  <a:pt x="56" y="192"/>
                </a:cubicBezTo>
                <a:cubicBezTo>
                  <a:pt x="32" y="240"/>
                  <a:pt x="16" y="288"/>
                  <a:pt x="8" y="336"/>
                </a:cubicBezTo>
                <a:cubicBezTo>
                  <a:pt x="0" y="384"/>
                  <a:pt x="8" y="456"/>
                  <a:pt x="8" y="480"/>
                </a:cubicBezTo>
              </a:path>
            </a:pathLst>
          </a:custGeom>
          <a:noFill/>
          <a:ln w="15875" cap="flat">
            <a:solidFill>
              <a:schemeClr val="tx1"/>
            </a:solidFill>
            <a:prstDash val="dash"/>
            <a:round/>
            <a:headEnd/>
            <a:tailEnd type="triangle" w="lg"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180" name="Rectangle 138">
            <a:extLst>
              <a:ext uri="{FF2B5EF4-FFF2-40B4-BE49-F238E27FC236}">
                <a16:creationId xmlns:a16="http://schemas.microsoft.com/office/drawing/2014/main" id="{BC966518-4945-4675-B60A-EC965C377D9B}"/>
              </a:ext>
            </a:extLst>
          </p:cNvPr>
          <p:cNvSpPr>
            <a:spLocks noChangeArrowheads="1"/>
          </p:cNvSpPr>
          <p:nvPr/>
        </p:nvSpPr>
        <p:spPr bwMode="auto">
          <a:xfrm>
            <a:off x="8137525" y="1265238"/>
            <a:ext cx="3460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red 1</a:t>
            </a:r>
          </a:p>
        </p:txBody>
      </p:sp>
      <p:sp>
        <p:nvSpPr>
          <p:cNvPr id="49181" name="Rectangle 139">
            <a:extLst>
              <a:ext uri="{FF2B5EF4-FFF2-40B4-BE49-F238E27FC236}">
                <a16:creationId xmlns:a16="http://schemas.microsoft.com/office/drawing/2014/main" id="{2C0385B4-9D77-4586-A47E-66F8BBF17D5C}"/>
              </a:ext>
            </a:extLst>
          </p:cNvPr>
          <p:cNvSpPr>
            <a:spLocks noChangeArrowheads="1"/>
          </p:cNvSpPr>
          <p:nvPr/>
        </p:nvSpPr>
        <p:spPr bwMode="auto">
          <a:xfrm>
            <a:off x="7620000" y="1874838"/>
            <a:ext cx="3460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red 2</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3">
            <a:extLst>
              <a:ext uri="{FF2B5EF4-FFF2-40B4-BE49-F238E27FC236}">
                <a16:creationId xmlns:a16="http://schemas.microsoft.com/office/drawing/2014/main" id="{9999D5E5-B823-41AF-8074-A4AF6DDE7BA1}"/>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50179" name="Slide Number Placeholder 4">
            <a:extLst>
              <a:ext uri="{FF2B5EF4-FFF2-40B4-BE49-F238E27FC236}">
                <a16:creationId xmlns:a16="http://schemas.microsoft.com/office/drawing/2014/main" id="{51B63EFA-F90D-4F12-A0D2-4B56F608613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CBD4F31-D6AA-49A6-91B6-97263794BE28}" type="slidenum">
              <a:rPr lang="en-US" altLang="en-US"/>
              <a:pPr eaLnBrk="1" hangingPunct="1"/>
              <a:t>48</a:t>
            </a:fld>
            <a:endParaRPr lang="en-US" altLang="en-US"/>
          </a:p>
        </p:txBody>
      </p:sp>
      <p:sp>
        <p:nvSpPr>
          <p:cNvPr id="50180" name="Rectangle 2">
            <a:extLst>
              <a:ext uri="{FF2B5EF4-FFF2-40B4-BE49-F238E27FC236}">
                <a16:creationId xmlns:a16="http://schemas.microsoft.com/office/drawing/2014/main" id="{7AF3FA68-819D-4830-8E0A-A988306C2E1E}"/>
              </a:ext>
            </a:extLst>
          </p:cNvPr>
          <p:cNvSpPr>
            <a:spLocks noGrp="1" noChangeArrowheads="1"/>
          </p:cNvSpPr>
          <p:nvPr>
            <p:ph type="title"/>
          </p:nvPr>
        </p:nvSpPr>
        <p:spPr/>
        <p:txBody>
          <a:bodyPr/>
          <a:lstStyle/>
          <a:p>
            <a:pPr eaLnBrk="1" hangingPunct="1"/>
            <a:r>
              <a:rPr lang="en-US" altLang="en-US"/>
              <a:t>	Passing 3 	Week 10</a:t>
            </a:r>
          </a:p>
        </p:txBody>
      </p:sp>
      <p:sp>
        <p:nvSpPr>
          <p:cNvPr id="50181" name="Rectangle 3">
            <a:extLst>
              <a:ext uri="{FF2B5EF4-FFF2-40B4-BE49-F238E27FC236}">
                <a16:creationId xmlns:a16="http://schemas.microsoft.com/office/drawing/2014/main" id="{B61920DE-8CE9-40B5-8527-3475BEDE69FF}"/>
              </a:ext>
            </a:extLst>
          </p:cNvPr>
          <p:cNvSpPr>
            <a:spLocks noGrp="1" noChangeArrowheads="1"/>
          </p:cNvSpPr>
          <p:nvPr>
            <p:ph type="body" idx="1"/>
          </p:nvPr>
        </p:nvSpPr>
        <p:spPr>
          <a:xfrm>
            <a:off x="457200" y="914400"/>
            <a:ext cx="8305800" cy="5715000"/>
          </a:xfrm>
        </p:spPr>
        <p:txBody>
          <a:bodyPr/>
          <a:lstStyle/>
          <a:p>
            <a:pPr eaLnBrk="1" hangingPunct="1">
              <a:lnSpc>
                <a:spcPct val="90000"/>
              </a:lnSpc>
            </a:pPr>
            <a:r>
              <a:rPr lang="en-US" altLang="en-US" sz="2000"/>
              <a:t>Dribbling in 10 x 10 yard grid (warm-up)  (7-8 minutes)</a:t>
            </a:r>
          </a:p>
          <a:p>
            <a:pPr lvl="1" eaLnBrk="1" hangingPunct="1">
              <a:lnSpc>
                <a:spcPct val="90000"/>
              </a:lnSpc>
            </a:pPr>
            <a:r>
              <a:rPr lang="en-US" altLang="en-US" sz="1800"/>
              <a:t>Half players on outside, half on inside.  Inside players:</a:t>
            </a:r>
          </a:p>
          <a:p>
            <a:pPr lvl="2" eaLnBrk="1" hangingPunct="1">
              <a:lnSpc>
                <a:spcPct val="90000"/>
              </a:lnSpc>
            </a:pPr>
            <a:r>
              <a:rPr lang="en-US" altLang="en-US" sz="1600"/>
              <a:t>Pass to outside player and take pass from another player</a:t>
            </a:r>
          </a:p>
          <a:p>
            <a:pPr lvl="2" eaLnBrk="1" hangingPunct="1">
              <a:lnSpc>
                <a:spcPct val="90000"/>
              </a:lnSpc>
            </a:pPr>
            <a:r>
              <a:rPr lang="en-US" altLang="en-US" sz="1600"/>
              <a:t>Do give and go with players on outside</a:t>
            </a:r>
          </a:p>
          <a:p>
            <a:pPr lvl="2" eaLnBrk="1" hangingPunct="1">
              <a:lnSpc>
                <a:spcPct val="90000"/>
              </a:lnSpc>
            </a:pPr>
            <a:r>
              <a:rPr lang="en-US" altLang="en-US" sz="1600"/>
              <a:t>On coach’s signal, run up to outside player, stop ball dead with sole, outside player takes over ball and enters grid</a:t>
            </a:r>
          </a:p>
          <a:p>
            <a:pPr eaLnBrk="1" hangingPunct="1">
              <a:lnSpc>
                <a:spcPct val="90000"/>
              </a:lnSpc>
            </a:pPr>
            <a:r>
              <a:rPr lang="en-US" altLang="en-US" sz="2000"/>
              <a:t>Passing  Drill 3 v 2 (12-15 minutes)</a:t>
            </a:r>
          </a:p>
          <a:p>
            <a:pPr lvl="1" eaLnBrk="1" hangingPunct="1">
              <a:lnSpc>
                <a:spcPct val="90000"/>
              </a:lnSpc>
            </a:pPr>
            <a:r>
              <a:rPr lang="en-US" altLang="en-US" sz="1800"/>
              <a:t>25 x 25 yard grid - see next slide for set up – widen the zones as needed</a:t>
            </a:r>
          </a:p>
          <a:p>
            <a:pPr lvl="1" eaLnBrk="1" hangingPunct="1">
              <a:lnSpc>
                <a:spcPct val="90000"/>
              </a:lnSpc>
            </a:pPr>
            <a:r>
              <a:rPr lang="en-US" altLang="en-US" sz="1800"/>
              <a:t>Advanced drill - if players don’t get it, substitute drill from </a:t>
            </a:r>
            <a:r>
              <a:rPr lang="en-US" altLang="en-US" sz="1800">
                <a:hlinkClick r:id="rId2" action="ppaction://hlinksldjump"/>
              </a:rPr>
              <a:t>Week 3</a:t>
            </a:r>
            <a:endParaRPr lang="en-US" altLang="en-US" sz="1800"/>
          </a:p>
          <a:p>
            <a:pPr eaLnBrk="1" hangingPunct="1">
              <a:lnSpc>
                <a:spcPct val="90000"/>
              </a:lnSpc>
            </a:pPr>
            <a:r>
              <a:rPr lang="en-US" altLang="en-US" sz="2000"/>
              <a:t>Scrimmage: Three Zone Game - Shoot (20 minutes)</a:t>
            </a:r>
          </a:p>
          <a:p>
            <a:pPr lvl="1" eaLnBrk="1" hangingPunct="1">
              <a:lnSpc>
                <a:spcPct val="90000"/>
              </a:lnSpc>
            </a:pPr>
            <a:r>
              <a:rPr lang="en-US" altLang="en-US" sz="1800"/>
              <a:t>Lay field out in 3 sections – see diagram/instructions two slides on</a:t>
            </a:r>
          </a:p>
          <a:p>
            <a:pPr lvl="1" eaLnBrk="1" hangingPunct="1">
              <a:lnSpc>
                <a:spcPct val="90000"/>
              </a:lnSpc>
            </a:pPr>
            <a:r>
              <a:rPr lang="en-US" altLang="en-US" sz="1800"/>
              <a:t>Players split into 2 teams of 5 (1 GK, 3 midfield, 1 forward)</a:t>
            </a:r>
          </a:p>
          <a:p>
            <a:pPr eaLnBrk="1" hangingPunct="1">
              <a:lnSpc>
                <a:spcPct val="90000"/>
              </a:lnSpc>
            </a:pPr>
            <a:r>
              <a:rPr lang="en-US" altLang="en-US" sz="2000"/>
              <a:t>Shooting stars</a:t>
            </a:r>
          </a:p>
          <a:p>
            <a:pPr lvl="1" eaLnBrk="1" hangingPunct="1">
              <a:lnSpc>
                <a:spcPct val="90000"/>
              </a:lnSpc>
            </a:pPr>
            <a:r>
              <a:rPr lang="en-US" altLang="en-US" sz="1800"/>
              <a:t>Two teams of 5</a:t>
            </a:r>
          </a:p>
          <a:p>
            <a:pPr lvl="1" eaLnBrk="1" hangingPunct="1">
              <a:lnSpc>
                <a:spcPct val="90000"/>
              </a:lnSpc>
            </a:pPr>
            <a:r>
              <a:rPr lang="en-US" altLang="en-US" sz="1800"/>
              <a:t>Blue approaches goal and shoots</a:t>
            </a:r>
          </a:p>
          <a:p>
            <a:pPr lvl="1" eaLnBrk="1" hangingPunct="1">
              <a:lnSpc>
                <a:spcPct val="90000"/>
              </a:lnSpc>
            </a:pPr>
            <a:r>
              <a:rPr lang="en-US" altLang="en-US" sz="1800"/>
              <a:t>As soon as blue shoots, blue becomes</a:t>
            </a:r>
            <a:br>
              <a:rPr lang="en-US" altLang="en-US" sz="1800"/>
            </a:br>
            <a:r>
              <a:rPr lang="en-US" altLang="en-US" sz="1800"/>
              <a:t>keeper and red at front of line can shoot</a:t>
            </a:r>
          </a:p>
          <a:p>
            <a:pPr lvl="1" eaLnBrk="1" hangingPunct="1">
              <a:lnSpc>
                <a:spcPct val="90000"/>
              </a:lnSpc>
            </a:pPr>
            <a:r>
              <a:rPr lang="en-US" altLang="en-US" sz="1800"/>
              <a:t>This drill is fast and fun!</a:t>
            </a:r>
          </a:p>
          <a:p>
            <a:pPr lvl="1" eaLnBrk="1" hangingPunct="1">
              <a:lnSpc>
                <a:spcPct val="90000"/>
              </a:lnSpc>
            </a:pPr>
            <a:r>
              <a:rPr lang="en-US" altLang="en-US" sz="1800"/>
              <a:t>Stop after a while to regroup</a:t>
            </a:r>
          </a:p>
        </p:txBody>
      </p:sp>
      <p:grpSp>
        <p:nvGrpSpPr>
          <p:cNvPr id="50182" name="Group 41">
            <a:extLst>
              <a:ext uri="{FF2B5EF4-FFF2-40B4-BE49-F238E27FC236}">
                <a16:creationId xmlns:a16="http://schemas.microsoft.com/office/drawing/2014/main" id="{29738045-C75A-4A98-BAC6-8297CA57E796}"/>
              </a:ext>
            </a:extLst>
          </p:cNvPr>
          <p:cNvGrpSpPr>
            <a:grpSpLocks/>
          </p:cNvGrpSpPr>
          <p:nvPr/>
        </p:nvGrpSpPr>
        <p:grpSpPr bwMode="auto">
          <a:xfrm>
            <a:off x="5886450" y="5105400"/>
            <a:ext cx="647700" cy="212725"/>
            <a:chOff x="3612" y="3216"/>
            <a:chExt cx="408" cy="134"/>
          </a:xfrm>
        </p:grpSpPr>
        <p:sp>
          <p:nvSpPr>
            <p:cNvPr id="50219" name="Rectangle 37">
              <a:extLst>
                <a:ext uri="{FF2B5EF4-FFF2-40B4-BE49-F238E27FC236}">
                  <a16:creationId xmlns:a16="http://schemas.microsoft.com/office/drawing/2014/main" id="{43CEA586-7C7C-48B0-A485-F0CED539602A}"/>
                </a:ext>
              </a:extLst>
            </p:cNvPr>
            <p:cNvSpPr>
              <a:spLocks noChangeArrowheads="1"/>
            </p:cNvSpPr>
            <p:nvPr/>
          </p:nvSpPr>
          <p:spPr bwMode="auto">
            <a:xfrm>
              <a:off x="3612" y="321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50220" name="Rectangle 40">
              <a:extLst>
                <a:ext uri="{FF2B5EF4-FFF2-40B4-BE49-F238E27FC236}">
                  <a16:creationId xmlns:a16="http://schemas.microsoft.com/office/drawing/2014/main" id="{9FBF4DAF-36C2-4A5D-8539-71C56A92A692}"/>
                </a:ext>
              </a:extLst>
            </p:cNvPr>
            <p:cNvSpPr>
              <a:spLocks noChangeArrowheads="1"/>
            </p:cNvSpPr>
            <p:nvPr/>
          </p:nvSpPr>
          <p:spPr bwMode="auto">
            <a:xfrm>
              <a:off x="3936" y="321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grpSp>
      <p:grpSp>
        <p:nvGrpSpPr>
          <p:cNvPr id="50183" name="Group 42">
            <a:extLst>
              <a:ext uri="{FF2B5EF4-FFF2-40B4-BE49-F238E27FC236}">
                <a16:creationId xmlns:a16="http://schemas.microsoft.com/office/drawing/2014/main" id="{D4D26C74-0572-4F96-A9E1-F589A65A1EC5}"/>
              </a:ext>
            </a:extLst>
          </p:cNvPr>
          <p:cNvGrpSpPr>
            <a:grpSpLocks/>
          </p:cNvGrpSpPr>
          <p:nvPr/>
        </p:nvGrpSpPr>
        <p:grpSpPr bwMode="auto">
          <a:xfrm>
            <a:off x="7658100" y="5105400"/>
            <a:ext cx="647700" cy="212725"/>
            <a:chOff x="3612" y="3216"/>
            <a:chExt cx="408" cy="134"/>
          </a:xfrm>
        </p:grpSpPr>
        <p:sp>
          <p:nvSpPr>
            <p:cNvPr id="50217" name="Rectangle 43">
              <a:extLst>
                <a:ext uri="{FF2B5EF4-FFF2-40B4-BE49-F238E27FC236}">
                  <a16:creationId xmlns:a16="http://schemas.microsoft.com/office/drawing/2014/main" id="{9354DB2F-E18C-4D0F-AA46-9AF451510D19}"/>
                </a:ext>
              </a:extLst>
            </p:cNvPr>
            <p:cNvSpPr>
              <a:spLocks noChangeArrowheads="1"/>
            </p:cNvSpPr>
            <p:nvPr/>
          </p:nvSpPr>
          <p:spPr bwMode="auto">
            <a:xfrm>
              <a:off x="3612" y="321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50218" name="Rectangle 44">
              <a:extLst>
                <a:ext uri="{FF2B5EF4-FFF2-40B4-BE49-F238E27FC236}">
                  <a16:creationId xmlns:a16="http://schemas.microsoft.com/office/drawing/2014/main" id="{EACE7E91-03A4-4214-8154-9D67D5489E7E}"/>
                </a:ext>
              </a:extLst>
            </p:cNvPr>
            <p:cNvSpPr>
              <a:spLocks noChangeArrowheads="1"/>
            </p:cNvSpPr>
            <p:nvPr/>
          </p:nvSpPr>
          <p:spPr bwMode="auto">
            <a:xfrm>
              <a:off x="3936" y="3216"/>
              <a:ext cx="84" cy="134"/>
            </a:xfrm>
            <a:prstGeom prst="rect">
              <a:avLst/>
            </a:prstGeom>
            <a:solidFill>
              <a:srgbClr val="99FF33">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grpSp>
      <p:grpSp>
        <p:nvGrpSpPr>
          <p:cNvPr id="50184" name="Group 51">
            <a:extLst>
              <a:ext uri="{FF2B5EF4-FFF2-40B4-BE49-F238E27FC236}">
                <a16:creationId xmlns:a16="http://schemas.microsoft.com/office/drawing/2014/main" id="{64F76052-7403-4CC5-80C1-5D8D50090256}"/>
              </a:ext>
            </a:extLst>
          </p:cNvPr>
          <p:cNvGrpSpPr>
            <a:grpSpLocks/>
          </p:cNvGrpSpPr>
          <p:nvPr/>
        </p:nvGrpSpPr>
        <p:grpSpPr bwMode="auto">
          <a:xfrm>
            <a:off x="5329238" y="4419600"/>
            <a:ext cx="3433762" cy="2117725"/>
            <a:chOff x="3357" y="2784"/>
            <a:chExt cx="2163" cy="1334"/>
          </a:xfrm>
        </p:grpSpPr>
        <p:grpSp>
          <p:nvGrpSpPr>
            <p:cNvPr id="50185" name="Group 50">
              <a:extLst>
                <a:ext uri="{FF2B5EF4-FFF2-40B4-BE49-F238E27FC236}">
                  <a16:creationId xmlns:a16="http://schemas.microsoft.com/office/drawing/2014/main" id="{E9AB29FD-F671-40AF-A1CB-C63893565F0E}"/>
                </a:ext>
              </a:extLst>
            </p:cNvPr>
            <p:cNvGrpSpPr>
              <a:grpSpLocks/>
            </p:cNvGrpSpPr>
            <p:nvPr/>
          </p:nvGrpSpPr>
          <p:grpSpPr bwMode="auto">
            <a:xfrm>
              <a:off x="3357" y="2784"/>
              <a:ext cx="2163" cy="1334"/>
              <a:chOff x="3357" y="2784"/>
              <a:chExt cx="2163" cy="1334"/>
            </a:xfrm>
          </p:grpSpPr>
          <p:sp>
            <p:nvSpPr>
              <p:cNvPr id="50188" name="Rectangle 5">
                <a:extLst>
                  <a:ext uri="{FF2B5EF4-FFF2-40B4-BE49-F238E27FC236}">
                    <a16:creationId xmlns:a16="http://schemas.microsoft.com/office/drawing/2014/main" id="{F12EBA63-7C20-44A4-BC92-77208233322C}"/>
                  </a:ext>
                </a:extLst>
              </p:cNvPr>
              <p:cNvSpPr>
                <a:spLocks noChangeArrowheads="1"/>
              </p:cNvSpPr>
              <p:nvPr/>
            </p:nvSpPr>
            <p:spPr bwMode="auto">
              <a:xfrm rot="-5400000">
                <a:off x="3925" y="2441"/>
                <a:ext cx="1027" cy="2163"/>
              </a:xfrm>
              <a:prstGeom prst="rect">
                <a:avLst/>
              </a:prstGeom>
              <a:solidFill>
                <a:srgbClr val="99FF33"/>
              </a:solidFill>
              <a:ln w="76200">
                <a:solidFill>
                  <a:srgbClr val="99FF33"/>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0189" name="Rectangle 6">
                <a:extLst>
                  <a:ext uri="{FF2B5EF4-FFF2-40B4-BE49-F238E27FC236}">
                    <a16:creationId xmlns:a16="http://schemas.microsoft.com/office/drawing/2014/main" id="{0D66FDE8-B9D6-49C7-87B0-AF7DB2FEDAAB}"/>
                  </a:ext>
                </a:extLst>
              </p:cNvPr>
              <p:cNvSpPr>
                <a:spLocks noChangeArrowheads="1"/>
              </p:cNvSpPr>
              <p:nvPr/>
            </p:nvSpPr>
            <p:spPr bwMode="auto">
              <a:xfrm rot="-5400000">
                <a:off x="4069" y="2720"/>
                <a:ext cx="739" cy="1893"/>
              </a:xfrm>
              <a:prstGeom prst="rect">
                <a:avLst/>
              </a:prstGeom>
              <a:solidFill>
                <a:srgbClr val="99FF33"/>
              </a:solidFill>
              <a:ln w="76200">
                <a:solidFill>
                  <a:srgbClr val="FFFF99"/>
                </a:solidFill>
                <a:miter lim="800000"/>
                <a:headEnd/>
                <a:tailEnd/>
              </a:ln>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sp>
            <p:nvSpPr>
              <p:cNvPr id="50190" name="Rectangle 7">
                <a:extLst>
                  <a:ext uri="{FF2B5EF4-FFF2-40B4-BE49-F238E27FC236}">
                    <a16:creationId xmlns:a16="http://schemas.microsoft.com/office/drawing/2014/main" id="{5802EE39-5967-4FEE-ADA7-CD2D7D3EE462}"/>
                  </a:ext>
                </a:extLst>
              </p:cNvPr>
              <p:cNvSpPr>
                <a:spLocks noChangeArrowheads="1"/>
              </p:cNvSpPr>
              <p:nvPr/>
            </p:nvSpPr>
            <p:spPr bwMode="auto">
              <a:xfrm rot="-5400000">
                <a:off x="4285" y="3270"/>
                <a:ext cx="295" cy="124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0191" name="Oval 8">
                <a:extLst>
                  <a:ext uri="{FF2B5EF4-FFF2-40B4-BE49-F238E27FC236}">
                    <a16:creationId xmlns:a16="http://schemas.microsoft.com/office/drawing/2014/main" id="{777A5CED-CC64-40A2-8FB8-FE3CB4192087}"/>
                  </a:ext>
                </a:extLst>
              </p:cNvPr>
              <p:cNvSpPr>
                <a:spLocks noChangeArrowheads="1"/>
              </p:cNvSpPr>
              <p:nvPr/>
            </p:nvSpPr>
            <p:spPr bwMode="auto">
              <a:xfrm rot="-5400000">
                <a:off x="4413" y="3500"/>
                <a:ext cx="50" cy="54"/>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0192" name="Rectangle 9" descr="Dotted grid">
                <a:extLst>
                  <a:ext uri="{FF2B5EF4-FFF2-40B4-BE49-F238E27FC236}">
                    <a16:creationId xmlns:a16="http://schemas.microsoft.com/office/drawing/2014/main" id="{EEA8846C-A291-4A4F-BC11-04963F7DD7D5}"/>
                  </a:ext>
                </a:extLst>
              </p:cNvPr>
              <p:cNvSpPr>
                <a:spLocks noChangeArrowheads="1"/>
              </p:cNvSpPr>
              <p:nvPr/>
            </p:nvSpPr>
            <p:spPr bwMode="auto">
              <a:xfrm rot="-5400000">
                <a:off x="4384" y="3884"/>
                <a:ext cx="91" cy="378"/>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50193" name="Picture 10" descr="player_red_white_bg_20895">
                <a:extLst>
                  <a:ext uri="{FF2B5EF4-FFF2-40B4-BE49-F238E27FC236}">
                    <a16:creationId xmlns:a16="http://schemas.microsoft.com/office/drawing/2014/main" id="{0E497438-E5D3-4DB4-85B7-A2B0A16167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 y="2784"/>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94" name="Picture 11" descr="player_blue_white_bg_19620">
                <a:extLst>
                  <a:ext uri="{FF2B5EF4-FFF2-40B4-BE49-F238E27FC236}">
                    <a16:creationId xmlns:a16="http://schemas.microsoft.com/office/drawing/2014/main" id="{A8053E48-8167-47A6-ABA6-26D030BC2C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59" y="2784"/>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95" name="Picture 12" descr="player_red_white_bg_20895">
                <a:extLst>
                  <a:ext uri="{FF2B5EF4-FFF2-40B4-BE49-F238E27FC236}">
                    <a16:creationId xmlns:a16="http://schemas.microsoft.com/office/drawing/2014/main" id="{527F0C0E-84C7-4A62-98AB-67148421F5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 y="2880"/>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96" name="Picture 13" descr="player_blue_white_bg_19620">
                <a:extLst>
                  <a:ext uri="{FF2B5EF4-FFF2-40B4-BE49-F238E27FC236}">
                    <a16:creationId xmlns:a16="http://schemas.microsoft.com/office/drawing/2014/main" id="{A863809B-D374-4470-AEF6-46D8E62C0F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11" y="2880"/>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97" name="Picture 14" descr="player_red_white_bg_20895">
                <a:extLst>
                  <a:ext uri="{FF2B5EF4-FFF2-40B4-BE49-F238E27FC236}">
                    <a16:creationId xmlns:a16="http://schemas.microsoft.com/office/drawing/2014/main" id="{00E462E1-F500-4A5B-965B-1DBAFFE27A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1" y="2976"/>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98" name="Picture 15" descr="player_blue_white_bg_19620">
                <a:extLst>
                  <a:ext uri="{FF2B5EF4-FFF2-40B4-BE49-F238E27FC236}">
                    <a16:creationId xmlns:a16="http://schemas.microsoft.com/office/drawing/2014/main" id="{5E944DFD-5579-4CEB-90AC-8E42A2120F0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63" y="2976"/>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99" name="Picture 16" descr="player_red_white_bg_20895">
                <a:extLst>
                  <a:ext uri="{FF2B5EF4-FFF2-40B4-BE49-F238E27FC236}">
                    <a16:creationId xmlns:a16="http://schemas.microsoft.com/office/drawing/2014/main" id="{F8560592-C5A5-48A7-8136-C769ED8F71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7" y="3072"/>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00" name="Picture 17" descr="player_blue_white_bg_19620">
                <a:extLst>
                  <a:ext uri="{FF2B5EF4-FFF2-40B4-BE49-F238E27FC236}">
                    <a16:creationId xmlns:a16="http://schemas.microsoft.com/office/drawing/2014/main" id="{68DDA9B1-3E8B-4765-9E58-9F0797BE6D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5" y="3072"/>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01" name="Picture 18" descr="player_red_white_bg_20895">
                <a:extLst>
                  <a:ext uri="{FF2B5EF4-FFF2-40B4-BE49-F238E27FC236}">
                    <a16:creationId xmlns:a16="http://schemas.microsoft.com/office/drawing/2014/main" id="{05020958-5D18-486E-9CB0-0378E2FD59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9" y="3888"/>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02" name="Picture 19" descr="player_blue_white_bg_19620">
                <a:extLst>
                  <a:ext uri="{FF2B5EF4-FFF2-40B4-BE49-F238E27FC236}">
                    <a16:creationId xmlns:a16="http://schemas.microsoft.com/office/drawing/2014/main" id="{C167E560-97AB-4ECA-8D24-5C8F544817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5" y="3360"/>
                <a:ext cx="14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03" name="Picture 20" descr="ball_sml_ph">
                <a:extLst>
                  <a:ext uri="{FF2B5EF4-FFF2-40B4-BE49-F238E27FC236}">
                    <a16:creationId xmlns:a16="http://schemas.microsoft.com/office/drawing/2014/main" id="{5349192E-CCAA-4215-A674-9C173650ECB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1" y="2920"/>
                <a:ext cx="5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04" name="Picture 21" descr="ball_sml_ph">
                <a:extLst>
                  <a:ext uri="{FF2B5EF4-FFF2-40B4-BE49-F238E27FC236}">
                    <a16:creationId xmlns:a16="http://schemas.microsoft.com/office/drawing/2014/main" id="{55E833E1-427B-4B68-A64B-754C0551DE4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 y="3016"/>
                <a:ext cx="5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05" name="Picture 22" descr="ball_sml_ph">
                <a:extLst>
                  <a:ext uri="{FF2B5EF4-FFF2-40B4-BE49-F238E27FC236}">
                    <a16:creationId xmlns:a16="http://schemas.microsoft.com/office/drawing/2014/main" id="{BEE7CC5F-E8DF-415C-A3B2-ACC90D977A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53" y="3112"/>
                <a:ext cx="5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06" name="Picture 23" descr="ball_sml_ph">
                <a:extLst>
                  <a:ext uri="{FF2B5EF4-FFF2-40B4-BE49-F238E27FC236}">
                    <a16:creationId xmlns:a16="http://schemas.microsoft.com/office/drawing/2014/main" id="{12921F39-034E-47A7-B406-28DC7D2D4BB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9" y="3208"/>
                <a:ext cx="5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07" name="Picture 24" descr="ball_sml_ph">
                <a:extLst>
                  <a:ext uri="{FF2B5EF4-FFF2-40B4-BE49-F238E27FC236}">
                    <a16:creationId xmlns:a16="http://schemas.microsoft.com/office/drawing/2014/main" id="{EC9F63FF-16CE-4F16-9F86-E50A952C6E8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5" y="2920"/>
                <a:ext cx="5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08" name="Picture 25" descr="ball_sml_ph">
                <a:extLst>
                  <a:ext uri="{FF2B5EF4-FFF2-40B4-BE49-F238E27FC236}">
                    <a16:creationId xmlns:a16="http://schemas.microsoft.com/office/drawing/2014/main" id="{02B252BC-58C7-4FF0-BBAD-9BBE885C294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11" y="3208"/>
                <a:ext cx="5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09" name="Picture 26" descr="ball_sml_ph">
                <a:extLst>
                  <a:ext uri="{FF2B5EF4-FFF2-40B4-BE49-F238E27FC236}">
                    <a16:creationId xmlns:a16="http://schemas.microsoft.com/office/drawing/2014/main" id="{B1D0AB62-2A39-4CBE-A309-22107E2F35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59" y="3112"/>
                <a:ext cx="5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10" name="Picture 27" descr="ball_sml_ph">
                <a:extLst>
                  <a:ext uri="{FF2B5EF4-FFF2-40B4-BE49-F238E27FC236}">
                    <a16:creationId xmlns:a16="http://schemas.microsoft.com/office/drawing/2014/main" id="{851A0DFC-F134-46B5-BE49-B7FE466E6D0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7" y="3024"/>
                <a:ext cx="5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11" name="Picture 28" descr="ball_sml_ph">
                <a:extLst>
                  <a:ext uri="{FF2B5EF4-FFF2-40B4-BE49-F238E27FC236}">
                    <a16:creationId xmlns:a16="http://schemas.microsoft.com/office/drawing/2014/main" id="{D470AB77-DFC7-4447-960C-C067DD403B0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 y="3504"/>
                <a:ext cx="5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0212" name="Group 47">
                <a:extLst>
                  <a:ext uri="{FF2B5EF4-FFF2-40B4-BE49-F238E27FC236}">
                    <a16:creationId xmlns:a16="http://schemas.microsoft.com/office/drawing/2014/main" id="{04A7295A-ACB8-4024-98BB-3E63A2806E21}"/>
                  </a:ext>
                </a:extLst>
              </p:cNvPr>
              <p:cNvGrpSpPr>
                <a:grpSpLocks/>
              </p:cNvGrpSpPr>
              <p:nvPr/>
            </p:nvGrpSpPr>
            <p:grpSpPr bwMode="auto">
              <a:xfrm>
                <a:off x="3778" y="3552"/>
                <a:ext cx="1320" cy="144"/>
                <a:chOff x="3778" y="3552"/>
                <a:chExt cx="1320" cy="144"/>
              </a:xfrm>
            </p:grpSpPr>
            <p:sp>
              <p:nvSpPr>
                <p:cNvPr id="50214" name="Rectangle 29">
                  <a:extLst>
                    <a:ext uri="{FF2B5EF4-FFF2-40B4-BE49-F238E27FC236}">
                      <a16:creationId xmlns:a16="http://schemas.microsoft.com/office/drawing/2014/main" id="{E28B5C56-2F64-46ED-8ED0-C8AF84C97E06}"/>
                    </a:ext>
                  </a:extLst>
                </p:cNvPr>
                <p:cNvSpPr>
                  <a:spLocks noChangeArrowheads="1"/>
                </p:cNvSpPr>
                <p:nvPr/>
              </p:nvSpPr>
              <p:spPr bwMode="auto">
                <a:xfrm>
                  <a:off x="5014" y="3552"/>
                  <a:ext cx="84" cy="134"/>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sp>
              <p:nvSpPr>
                <p:cNvPr id="50215" name="Rectangle 30">
                  <a:extLst>
                    <a:ext uri="{FF2B5EF4-FFF2-40B4-BE49-F238E27FC236}">
                      <a16:creationId xmlns:a16="http://schemas.microsoft.com/office/drawing/2014/main" id="{F3191D03-1AA1-432F-BE35-FB9B9BF3A484}"/>
                    </a:ext>
                  </a:extLst>
                </p:cNvPr>
                <p:cNvSpPr>
                  <a:spLocks noChangeArrowheads="1"/>
                </p:cNvSpPr>
                <p:nvPr/>
              </p:nvSpPr>
              <p:spPr bwMode="auto">
                <a:xfrm>
                  <a:off x="3778" y="3562"/>
                  <a:ext cx="84" cy="134"/>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ym typeface="Wingdings" panose="05000000000000000000" pitchFamily="2" charset="2"/>
                    </a:rPr>
                    <a:t></a:t>
                  </a:r>
                </a:p>
              </p:txBody>
            </p:sp>
            <p:cxnSp>
              <p:nvCxnSpPr>
                <p:cNvPr id="50216" name="AutoShape 32">
                  <a:extLst>
                    <a:ext uri="{FF2B5EF4-FFF2-40B4-BE49-F238E27FC236}">
                      <a16:creationId xmlns:a16="http://schemas.microsoft.com/office/drawing/2014/main" id="{3B1769A8-7534-4B3E-A7E2-94D5A25F55A9}"/>
                    </a:ext>
                  </a:extLst>
                </p:cNvPr>
                <p:cNvCxnSpPr>
                  <a:cxnSpLocks noChangeShapeType="1"/>
                  <a:stCxn id="50215" idx="3"/>
                  <a:endCxn id="50214" idx="1"/>
                </p:cNvCxnSpPr>
                <p:nvPr/>
              </p:nvCxnSpPr>
              <p:spPr bwMode="auto">
                <a:xfrm flipV="1">
                  <a:off x="3862" y="3619"/>
                  <a:ext cx="1152" cy="10"/>
                </a:xfrm>
                <a:prstGeom prst="straightConnector1">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cxnSp>
          </p:grpSp>
          <p:sp>
            <p:nvSpPr>
              <p:cNvPr id="50213" name="Text Box 34">
                <a:extLst>
                  <a:ext uri="{FF2B5EF4-FFF2-40B4-BE49-F238E27FC236}">
                    <a16:creationId xmlns:a16="http://schemas.microsoft.com/office/drawing/2014/main" id="{6B51ADDF-FAC7-4BDD-BE25-21A95B7CD227}"/>
                  </a:ext>
                </a:extLst>
              </p:cNvPr>
              <p:cNvSpPr txBox="1">
                <a:spLocks noChangeArrowheads="1"/>
              </p:cNvSpPr>
              <p:nvPr/>
            </p:nvSpPr>
            <p:spPr bwMode="auto">
              <a:xfrm>
                <a:off x="3855" y="3696"/>
                <a:ext cx="116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Must shoot before passing cones</a:t>
                </a:r>
              </a:p>
            </p:txBody>
          </p:sp>
        </p:grpSp>
        <p:sp>
          <p:nvSpPr>
            <p:cNvPr id="50186" name="Line 45">
              <a:extLst>
                <a:ext uri="{FF2B5EF4-FFF2-40B4-BE49-F238E27FC236}">
                  <a16:creationId xmlns:a16="http://schemas.microsoft.com/office/drawing/2014/main" id="{50CDB18A-188A-4131-9474-DD20E7FB8A5F}"/>
                </a:ext>
              </a:extLst>
            </p:cNvPr>
            <p:cNvSpPr>
              <a:spLocks noChangeShapeType="1"/>
            </p:cNvSpPr>
            <p:nvPr/>
          </p:nvSpPr>
          <p:spPr bwMode="auto">
            <a:xfrm>
              <a:off x="5136" y="3648"/>
              <a:ext cx="0" cy="384"/>
            </a:xfrm>
            <a:prstGeom prst="line">
              <a:avLst/>
            </a:prstGeom>
            <a:noFill/>
            <a:ln w="15875">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50187" name="Text Box 46">
              <a:extLst>
                <a:ext uri="{FF2B5EF4-FFF2-40B4-BE49-F238E27FC236}">
                  <a16:creationId xmlns:a16="http://schemas.microsoft.com/office/drawing/2014/main" id="{6F174090-1244-4882-8C7D-26F27171BC4E}"/>
                </a:ext>
              </a:extLst>
            </p:cNvPr>
            <p:cNvSpPr txBox="1">
              <a:spLocks noChangeArrowheads="1"/>
            </p:cNvSpPr>
            <p:nvPr/>
          </p:nvSpPr>
          <p:spPr bwMode="auto">
            <a:xfrm>
              <a:off x="5184" y="3744"/>
              <a:ext cx="24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pPr>
              <a:r>
                <a:rPr lang="en-US" altLang="en-US" sz="900"/>
                <a:t>7-8 yards</a:t>
              </a:r>
            </a:p>
          </p:txBody>
        </p:sp>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3">
            <a:extLst>
              <a:ext uri="{FF2B5EF4-FFF2-40B4-BE49-F238E27FC236}">
                <a16:creationId xmlns:a16="http://schemas.microsoft.com/office/drawing/2014/main" id="{15A47A07-2FED-4BCA-BEB3-9A85FD5BF0C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51203" name="Slide Number Placeholder 4">
            <a:extLst>
              <a:ext uri="{FF2B5EF4-FFF2-40B4-BE49-F238E27FC236}">
                <a16:creationId xmlns:a16="http://schemas.microsoft.com/office/drawing/2014/main" id="{D0D2BDE0-B423-46FF-B1B3-09A18A3995D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8147F1-E3F2-4617-9BEA-6DB56FB3622F}" type="slidenum">
              <a:rPr lang="en-US" altLang="en-US"/>
              <a:pPr eaLnBrk="1" hangingPunct="1"/>
              <a:t>49</a:t>
            </a:fld>
            <a:endParaRPr lang="en-US" altLang="en-US"/>
          </a:p>
        </p:txBody>
      </p:sp>
      <p:sp>
        <p:nvSpPr>
          <p:cNvPr id="51204" name="Rectangle 2">
            <a:extLst>
              <a:ext uri="{FF2B5EF4-FFF2-40B4-BE49-F238E27FC236}">
                <a16:creationId xmlns:a16="http://schemas.microsoft.com/office/drawing/2014/main" id="{19601526-B4E7-40E1-A196-CEB6D6A3D2B7}"/>
              </a:ext>
            </a:extLst>
          </p:cNvPr>
          <p:cNvSpPr>
            <a:spLocks noGrp="1" noChangeArrowheads="1"/>
          </p:cNvSpPr>
          <p:nvPr>
            <p:ph type="title"/>
          </p:nvPr>
        </p:nvSpPr>
        <p:spPr/>
        <p:txBody>
          <a:bodyPr/>
          <a:lstStyle/>
          <a:p>
            <a:pPr eaLnBrk="1" hangingPunct="1"/>
            <a:r>
              <a:rPr lang="en-US" altLang="en-US"/>
              <a:t>	3 v 2 Passing Drill	Week 10</a:t>
            </a:r>
          </a:p>
        </p:txBody>
      </p:sp>
      <p:sp>
        <p:nvSpPr>
          <p:cNvPr id="51205" name="Rectangle 3">
            <a:extLst>
              <a:ext uri="{FF2B5EF4-FFF2-40B4-BE49-F238E27FC236}">
                <a16:creationId xmlns:a16="http://schemas.microsoft.com/office/drawing/2014/main" id="{20681548-87B6-4365-86BA-F9B7CC018527}"/>
              </a:ext>
            </a:extLst>
          </p:cNvPr>
          <p:cNvSpPr>
            <a:spLocks noGrp="1" noChangeArrowheads="1"/>
          </p:cNvSpPr>
          <p:nvPr>
            <p:ph type="body" idx="1"/>
          </p:nvPr>
        </p:nvSpPr>
        <p:spPr>
          <a:xfrm>
            <a:off x="457200" y="914400"/>
            <a:ext cx="5181600" cy="5715000"/>
          </a:xfrm>
        </p:spPr>
        <p:txBody>
          <a:bodyPr/>
          <a:lstStyle/>
          <a:p>
            <a:pPr eaLnBrk="1" hangingPunct="1">
              <a:lnSpc>
                <a:spcPct val="90000"/>
              </a:lnSpc>
            </a:pPr>
            <a:r>
              <a:rPr lang="en-US" altLang="en-US"/>
              <a:t>3 v 2 passing drill</a:t>
            </a:r>
          </a:p>
          <a:p>
            <a:pPr lvl="1" eaLnBrk="1" hangingPunct="1">
              <a:lnSpc>
                <a:spcPct val="90000"/>
              </a:lnSpc>
            </a:pPr>
            <a:r>
              <a:rPr lang="en-US" altLang="en-US"/>
              <a:t>3 blue v 2 red, with a red player on sideline waiting to come in</a:t>
            </a:r>
          </a:p>
          <a:p>
            <a:pPr lvl="1" eaLnBrk="1" hangingPunct="1">
              <a:lnSpc>
                <a:spcPct val="90000"/>
              </a:lnSpc>
            </a:pPr>
            <a:r>
              <a:rPr lang="en-US" altLang="en-US"/>
              <a:t>2 blues play keep away in Zone 1</a:t>
            </a:r>
          </a:p>
          <a:p>
            <a:pPr lvl="1" eaLnBrk="1" hangingPunct="1">
              <a:lnSpc>
                <a:spcPct val="90000"/>
              </a:lnSpc>
            </a:pPr>
            <a:r>
              <a:rPr lang="en-US" altLang="en-US"/>
              <a:t>On coach’s signal (within 20 seconds), pass to blue teammate in Zone 2; red tries to intercept</a:t>
            </a:r>
          </a:p>
          <a:p>
            <a:pPr lvl="1" eaLnBrk="1" hangingPunct="1">
              <a:lnSpc>
                <a:spcPct val="90000"/>
              </a:lnSpc>
            </a:pPr>
            <a:r>
              <a:rPr lang="en-US" altLang="en-US"/>
              <a:t>If pass works, blue passer’s teammate moves to Zone 2</a:t>
            </a:r>
          </a:p>
          <a:p>
            <a:pPr lvl="1" eaLnBrk="1" hangingPunct="1">
              <a:lnSpc>
                <a:spcPct val="90000"/>
              </a:lnSpc>
            </a:pPr>
            <a:r>
              <a:rPr lang="en-US" altLang="en-US"/>
              <a:t>If pass fails, red team takes over ball in Zone 2; a blue player moves to sideline and 3</a:t>
            </a:r>
            <a:r>
              <a:rPr lang="en-US" altLang="en-US" baseline="30000"/>
              <a:t>rd</a:t>
            </a:r>
            <a:r>
              <a:rPr lang="en-US" altLang="en-US"/>
              <a:t> red player comes into Zone 2</a:t>
            </a:r>
          </a:p>
          <a:p>
            <a:pPr lvl="1" eaLnBrk="1" hangingPunct="1">
              <a:lnSpc>
                <a:spcPct val="90000"/>
              </a:lnSpc>
            </a:pPr>
            <a:r>
              <a:rPr lang="en-US" altLang="en-US"/>
              <a:t>Adjust the size of the zones based on how the drill is going</a:t>
            </a:r>
          </a:p>
          <a:p>
            <a:pPr lvl="1" eaLnBrk="1" hangingPunct="1">
              <a:lnSpc>
                <a:spcPct val="90000"/>
              </a:lnSpc>
            </a:pPr>
            <a:r>
              <a:rPr lang="en-US" altLang="en-US"/>
              <a:t>Keys: </a:t>
            </a:r>
          </a:p>
          <a:p>
            <a:pPr lvl="2" eaLnBrk="1" hangingPunct="1">
              <a:lnSpc>
                <a:spcPct val="90000"/>
              </a:lnSpc>
            </a:pPr>
            <a:r>
              <a:rPr lang="en-US" altLang="en-US"/>
              <a:t>Zone 2 blue must move into open position to receive pass when it comes;</a:t>
            </a:r>
          </a:p>
          <a:p>
            <a:pPr lvl="2" eaLnBrk="1" hangingPunct="1">
              <a:lnSpc>
                <a:spcPct val="90000"/>
              </a:lnSpc>
            </a:pPr>
            <a:r>
              <a:rPr lang="en-US" altLang="en-US"/>
              <a:t>Zone 2 red has to mark (guard)</a:t>
            </a:r>
          </a:p>
        </p:txBody>
      </p:sp>
      <p:sp>
        <p:nvSpPr>
          <p:cNvPr id="51206" name="Rectangle 4">
            <a:extLst>
              <a:ext uri="{FF2B5EF4-FFF2-40B4-BE49-F238E27FC236}">
                <a16:creationId xmlns:a16="http://schemas.microsoft.com/office/drawing/2014/main" id="{6BE72F35-7490-47B7-BECD-7B4996A1F195}"/>
              </a:ext>
            </a:extLst>
          </p:cNvPr>
          <p:cNvSpPr>
            <a:spLocks noChangeArrowheads="1"/>
          </p:cNvSpPr>
          <p:nvPr/>
        </p:nvSpPr>
        <p:spPr bwMode="auto">
          <a:xfrm>
            <a:off x="5715000" y="1447800"/>
            <a:ext cx="2971800" cy="3063875"/>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51207" name="Picture 11" descr="player_red">
            <a:extLst>
              <a:ext uri="{FF2B5EF4-FFF2-40B4-BE49-F238E27FC236}">
                <a16:creationId xmlns:a16="http://schemas.microsoft.com/office/drawing/2014/main" id="{C3F4E7A6-E36A-4180-B5FF-011F2EC801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1854200"/>
            <a:ext cx="3841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8" name="Picture 13" descr="player_blue">
            <a:extLst>
              <a:ext uri="{FF2B5EF4-FFF2-40B4-BE49-F238E27FC236}">
                <a16:creationId xmlns:a16="http://schemas.microsoft.com/office/drawing/2014/main" id="{32E68E50-E8DB-4ADF-878C-70B6075A41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6825" y="1930400"/>
            <a:ext cx="3841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9" name="Picture 48" descr="player_red">
            <a:extLst>
              <a:ext uri="{FF2B5EF4-FFF2-40B4-BE49-F238E27FC236}">
                <a16:creationId xmlns:a16="http://schemas.microsoft.com/office/drawing/2014/main" id="{473DF7BD-81FB-4FBA-9203-CE1752B826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3759200"/>
            <a:ext cx="3841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210" name="Group 61">
            <a:extLst>
              <a:ext uri="{FF2B5EF4-FFF2-40B4-BE49-F238E27FC236}">
                <a16:creationId xmlns:a16="http://schemas.microsoft.com/office/drawing/2014/main" id="{210395EB-C4F1-4DDF-9C82-E93201C93854}"/>
              </a:ext>
            </a:extLst>
          </p:cNvPr>
          <p:cNvGrpSpPr>
            <a:grpSpLocks/>
          </p:cNvGrpSpPr>
          <p:nvPr/>
        </p:nvGrpSpPr>
        <p:grpSpPr bwMode="auto">
          <a:xfrm>
            <a:off x="5638800" y="3378200"/>
            <a:ext cx="3124200" cy="1016000"/>
            <a:chOff x="2976" y="2082"/>
            <a:chExt cx="1968" cy="640"/>
          </a:xfrm>
        </p:grpSpPr>
        <p:sp>
          <p:nvSpPr>
            <p:cNvPr id="51224" name="Rectangle 44">
              <a:extLst>
                <a:ext uri="{FF2B5EF4-FFF2-40B4-BE49-F238E27FC236}">
                  <a16:creationId xmlns:a16="http://schemas.microsoft.com/office/drawing/2014/main" id="{57D9D451-37D3-4464-85C3-0532A7C93281}"/>
                </a:ext>
              </a:extLst>
            </p:cNvPr>
            <p:cNvSpPr>
              <a:spLocks noChangeArrowheads="1"/>
            </p:cNvSpPr>
            <p:nvPr/>
          </p:nvSpPr>
          <p:spPr bwMode="auto">
            <a:xfrm>
              <a:off x="4800" y="2549"/>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1225" name="Rectangle 45">
              <a:extLst>
                <a:ext uri="{FF2B5EF4-FFF2-40B4-BE49-F238E27FC236}">
                  <a16:creationId xmlns:a16="http://schemas.microsoft.com/office/drawing/2014/main" id="{08E6A018-5302-496D-82DE-D830903CC7A7}"/>
                </a:ext>
              </a:extLst>
            </p:cNvPr>
            <p:cNvSpPr>
              <a:spLocks noChangeArrowheads="1"/>
            </p:cNvSpPr>
            <p:nvPr/>
          </p:nvSpPr>
          <p:spPr bwMode="auto">
            <a:xfrm>
              <a:off x="4800" y="2082"/>
              <a:ext cx="14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1226" name="Rectangle 56">
              <a:extLst>
                <a:ext uri="{FF2B5EF4-FFF2-40B4-BE49-F238E27FC236}">
                  <a16:creationId xmlns:a16="http://schemas.microsoft.com/office/drawing/2014/main" id="{BB08E9BE-6F92-4666-AE51-3DEBE30F0733}"/>
                </a:ext>
              </a:extLst>
            </p:cNvPr>
            <p:cNvSpPr>
              <a:spLocks noChangeArrowheads="1"/>
            </p:cNvSpPr>
            <p:nvPr/>
          </p:nvSpPr>
          <p:spPr bwMode="auto">
            <a:xfrm>
              <a:off x="2976" y="2548"/>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1227" name="Rectangle 57">
              <a:extLst>
                <a:ext uri="{FF2B5EF4-FFF2-40B4-BE49-F238E27FC236}">
                  <a16:creationId xmlns:a16="http://schemas.microsoft.com/office/drawing/2014/main" id="{5BE400A6-CC75-4B62-A0F3-79DC253C1AC7}"/>
                </a:ext>
              </a:extLst>
            </p:cNvPr>
            <p:cNvSpPr>
              <a:spLocks noChangeArrowheads="1"/>
            </p:cNvSpPr>
            <p:nvPr/>
          </p:nvSpPr>
          <p:spPr bwMode="auto">
            <a:xfrm>
              <a:off x="2976" y="2082"/>
              <a:ext cx="14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1228" name="Rectangle 59">
              <a:extLst>
                <a:ext uri="{FF2B5EF4-FFF2-40B4-BE49-F238E27FC236}">
                  <a16:creationId xmlns:a16="http://schemas.microsoft.com/office/drawing/2014/main" id="{BF3E390D-3F2A-47A9-9E25-CA789BF15671}"/>
                </a:ext>
              </a:extLst>
            </p:cNvPr>
            <p:cNvSpPr>
              <a:spLocks noChangeArrowheads="1"/>
            </p:cNvSpPr>
            <p:nvPr/>
          </p:nvSpPr>
          <p:spPr bwMode="auto">
            <a:xfrm>
              <a:off x="3888" y="2549"/>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1229" name="Rectangle 60">
              <a:extLst>
                <a:ext uri="{FF2B5EF4-FFF2-40B4-BE49-F238E27FC236}">
                  <a16:creationId xmlns:a16="http://schemas.microsoft.com/office/drawing/2014/main" id="{FEFF113D-BD66-4B0A-9008-3F3911F9EC06}"/>
                </a:ext>
              </a:extLst>
            </p:cNvPr>
            <p:cNvSpPr>
              <a:spLocks noChangeArrowheads="1"/>
            </p:cNvSpPr>
            <p:nvPr/>
          </p:nvSpPr>
          <p:spPr bwMode="auto">
            <a:xfrm>
              <a:off x="3888" y="2082"/>
              <a:ext cx="14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grpSp>
      <p:grpSp>
        <p:nvGrpSpPr>
          <p:cNvPr id="51211" name="Group 65">
            <a:extLst>
              <a:ext uri="{FF2B5EF4-FFF2-40B4-BE49-F238E27FC236}">
                <a16:creationId xmlns:a16="http://schemas.microsoft.com/office/drawing/2014/main" id="{C1590820-12F4-470B-9E2E-9F8B22243887}"/>
              </a:ext>
            </a:extLst>
          </p:cNvPr>
          <p:cNvGrpSpPr>
            <a:grpSpLocks/>
          </p:cNvGrpSpPr>
          <p:nvPr/>
        </p:nvGrpSpPr>
        <p:grpSpPr bwMode="auto">
          <a:xfrm>
            <a:off x="5638800" y="1676400"/>
            <a:ext cx="3124200" cy="1016000"/>
            <a:chOff x="2976" y="2082"/>
            <a:chExt cx="1968" cy="640"/>
          </a:xfrm>
        </p:grpSpPr>
        <p:sp>
          <p:nvSpPr>
            <p:cNvPr id="51218" name="Rectangle 66">
              <a:extLst>
                <a:ext uri="{FF2B5EF4-FFF2-40B4-BE49-F238E27FC236}">
                  <a16:creationId xmlns:a16="http://schemas.microsoft.com/office/drawing/2014/main" id="{6BDB73A3-84FB-405E-AEC5-378DCAAFF0B8}"/>
                </a:ext>
              </a:extLst>
            </p:cNvPr>
            <p:cNvSpPr>
              <a:spLocks noChangeArrowheads="1"/>
            </p:cNvSpPr>
            <p:nvPr/>
          </p:nvSpPr>
          <p:spPr bwMode="auto">
            <a:xfrm>
              <a:off x="4800" y="2549"/>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1219" name="Rectangle 67">
              <a:extLst>
                <a:ext uri="{FF2B5EF4-FFF2-40B4-BE49-F238E27FC236}">
                  <a16:creationId xmlns:a16="http://schemas.microsoft.com/office/drawing/2014/main" id="{3C67C764-3669-47AF-9FB2-3EDD5DED3625}"/>
                </a:ext>
              </a:extLst>
            </p:cNvPr>
            <p:cNvSpPr>
              <a:spLocks noChangeArrowheads="1"/>
            </p:cNvSpPr>
            <p:nvPr/>
          </p:nvSpPr>
          <p:spPr bwMode="auto">
            <a:xfrm>
              <a:off x="4800" y="2082"/>
              <a:ext cx="14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1220" name="Rectangle 68">
              <a:extLst>
                <a:ext uri="{FF2B5EF4-FFF2-40B4-BE49-F238E27FC236}">
                  <a16:creationId xmlns:a16="http://schemas.microsoft.com/office/drawing/2014/main" id="{E639C971-8E01-4104-BA55-0FC0B37A35FC}"/>
                </a:ext>
              </a:extLst>
            </p:cNvPr>
            <p:cNvSpPr>
              <a:spLocks noChangeArrowheads="1"/>
            </p:cNvSpPr>
            <p:nvPr/>
          </p:nvSpPr>
          <p:spPr bwMode="auto">
            <a:xfrm>
              <a:off x="2976" y="2548"/>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1221" name="Rectangle 69">
              <a:extLst>
                <a:ext uri="{FF2B5EF4-FFF2-40B4-BE49-F238E27FC236}">
                  <a16:creationId xmlns:a16="http://schemas.microsoft.com/office/drawing/2014/main" id="{CEF058B7-4DE8-41FE-A4BD-0394F1F700AF}"/>
                </a:ext>
              </a:extLst>
            </p:cNvPr>
            <p:cNvSpPr>
              <a:spLocks noChangeArrowheads="1"/>
            </p:cNvSpPr>
            <p:nvPr/>
          </p:nvSpPr>
          <p:spPr bwMode="auto">
            <a:xfrm>
              <a:off x="2976" y="2082"/>
              <a:ext cx="14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1222" name="Rectangle 70">
              <a:extLst>
                <a:ext uri="{FF2B5EF4-FFF2-40B4-BE49-F238E27FC236}">
                  <a16:creationId xmlns:a16="http://schemas.microsoft.com/office/drawing/2014/main" id="{8FA2A951-667B-4198-9D07-69F4DB29157C}"/>
                </a:ext>
              </a:extLst>
            </p:cNvPr>
            <p:cNvSpPr>
              <a:spLocks noChangeArrowheads="1"/>
            </p:cNvSpPr>
            <p:nvPr/>
          </p:nvSpPr>
          <p:spPr bwMode="auto">
            <a:xfrm>
              <a:off x="3888" y="2549"/>
              <a:ext cx="1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1223" name="Rectangle 71">
              <a:extLst>
                <a:ext uri="{FF2B5EF4-FFF2-40B4-BE49-F238E27FC236}">
                  <a16:creationId xmlns:a16="http://schemas.microsoft.com/office/drawing/2014/main" id="{C5BD40AC-0A45-4416-A738-3BABEF600F2E}"/>
                </a:ext>
              </a:extLst>
            </p:cNvPr>
            <p:cNvSpPr>
              <a:spLocks noChangeArrowheads="1"/>
            </p:cNvSpPr>
            <p:nvPr/>
          </p:nvSpPr>
          <p:spPr bwMode="auto">
            <a:xfrm>
              <a:off x="3888" y="2082"/>
              <a:ext cx="14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grpSp>
      <p:sp>
        <p:nvSpPr>
          <p:cNvPr id="51212" name="Text Box 72">
            <a:extLst>
              <a:ext uri="{FF2B5EF4-FFF2-40B4-BE49-F238E27FC236}">
                <a16:creationId xmlns:a16="http://schemas.microsoft.com/office/drawing/2014/main" id="{AEB9039B-54E9-4700-84D7-42F0CECB1294}"/>
              </a:ext>
            </a:extLst>
          </p:cNvPr>
          <p:cNvSpPr txBox="1">
            <a:spLocks noChangeArrowheads="1"/>
          </p:cNvSpPr>
          <p:nvPr/>
        </p:nvSpPr>
        <p:spPr bwMode="auto">
          <a:xfrm>
            <a:off x="5922963" y="1870075"/>
            <a:ext cx="6000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Zone 1 </a:t>
            </a:r>
            <a:endParaRPr lang="en-US" altLang="en-US"/>
          </a:p>
        </p:txBody>
      </p:sp>
      <p:sp>
        <p:nvSpPr>
          <p:cNvPr id="51213" name="Text Box 73">
            <a:extLst>
              <a:ext uri="{FF2B5EF4-FFF2-40B4-BE49-F238E27FC236}">
                <a16:creationId xmlns:a16="http://schemas.microsoft.com/office/drawing/2014/main" id="{540E1075-60A3-416F-9E15-E73931DFFDA5}"/>
              </a:ext>
            </a:extLst>
          </p:cNvPr>
          <p:cNvSpPr txBox="1">
            <a:spLocks noChangeArrowheads="1"/>
          </p:cNvSpPr>
          <p:nvPr/>
        </p:nvSpPr>
        <p:spPr bwMode="auto">
          <a:xfrm>
            <a:off x="6075363" y="4064000"/>
            <a:ext cx="6000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Zone 2 </a:t>
            </a:r>
            <a:endParaRPr lang="en-US" altLang="en-US"/>
          </a:p>
        </p:txBody>
      </p:sp>
      <p:pic>
        <p:nvPicPr>
          <p:cNvPr id="51214" name="Picture 74">
            <a:extLst>
              <a:ext uri="{FF2B5EF4-FFF2-40B4-BE49-F238E27FC236}">
                <a16:creationId xmlns:a16="http://schemas.microsoft.com/office/drawing/2014/main" id="{A76D150E-B618-4F28-978A-6C2D4B640E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2082800"/>
            <a:ext cx="3810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718" name="Picture 54" descr="ball_sml_ph">
            <a:extLst>
              <a:ext uri="{FF2B5EF4-FFF2-40B4-BE49-F238E27FC236}">
                <a16:creationId xmlns:a16="http://schemas.microsoft.com/office/drawing/2014/main" id="{2289BD01-F36E-4A8E-B7F4-D60A8983D19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0" y="2235200"/>
            <a:ext cx="152400"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740" name="Picture 76" descr="player_blue_22607">
            <a:extLst>
              <a:ext uri="{FF2B5EF4-FFF2-40B4-BE49-F238E27FC236}">
                <a16:creationId xmlns:a16="http://schemas.microsoft.com/office/drawing/2014/main" id="{2E2EB2F7-5CF6-4D80-BF60-1F0F8A91F1A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2400" y="3606800"/>
            <a:ext cx="35718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17" name="Picture 78" descr="player_red_white_bg_20895">
            <a:extLst>
              <a:ext uri="{FF2B5EF4-FFF2-40B4-BE49-F238E27FC236}">
                <a16:creationId xmlns:a16="http://schemas.microsoft.com/office/drawing/2014/main" id="{6B5B8B72-3B04-450E-A85C-9AAC7686093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0200" y="2743200"/>
            <a:ext cx="38417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4.44444E-6 -3.7037E-6 L -0.15833 -0.02222 " pathEditMode="relative" ptsTypes="AA">
                                      <p:cBhvr>
                                        <p:cTn id="6" dur="2000" fill="hold"/>
                                        <p:tgtEl>
                                          <p:spTgt spid="113740"/>
                                        </p:tgtEl>
                                        <p:attrNameLst>
                                          <p:attrName>ppt_x</p:attrName>
                                          <p:attrName>ppt_y</p:attrName>
                                        </p:attrNameLst>
                                      </p:cBhvr>
                                    </p:animMotion>
                                  </p:childTnLst>
                                </p:cTn>
                              </p:par>
                              <p:par>
                                <p:cTn id="7" presetID="0" presetClass="path" presetSubtype="0" accel="50000" decel="50000" fill="hold" nodeType="withEffect">
                                  <p:stCondLst>
                                    <p:cond delay="0"/>
                                  </p:stCondLst>
                                  <p:childTnLst>
                                    <p:animMotion origin="layout" path="M 3.33333E-6 -2.96296E-6 C -0.00764 0.00047 -0.01511 0.00047 -0.02257 0.00139 C -0.0382 0.00348 -0.02483 0.0044 -0.03889 0.00695 C -0.04375 0.00787 -0.04861 0.00787 -0.05382 0.00857 C -0.08056 0.0213 -0.11563 0.01551 -0.14445 0.01713 C -0.15261 0.01968 -0.15834 0.0213 -0.16667 0.02269 C -0.15938 0.03334 -0.15608 0.04352 -0.15191 0.05556 C -0.15122 0.09584 -0.15261 0.13148 -0.14584 0.16991 C -0.14896 0.19514 -0.14896 0.20232 -0.14896 0.19121 " pathEditMode="relative" rAng="0" ptsTypes="ffffffffA">
                                      <p:cBhvr>
                                        <p:cTn id="8" dur="2000" fill="hold"/>
                                        <p:tgtEl>
                                          <p:spTgt spid="113718"/>
                                        </p:tgtEl>
                                        <p:attrNameLst>
                                          <p:attrName>ppt_x</p:attrName>
                                          <p:attrName>ppt_y</p:attrName>
                                        </p:attrNameLst>
                                      </p:cBhvr>
                                      <p:rCtr x="-8333" y="101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a:extLst>
              <a:ext uri="{FF2B5EF4-FFF2-40B4-BE49-F238E27FC236}">
                <a16:creationId xmlns:a16="http://schemas.microsoft.com/office/drawing/2014/main" id="{546178F0-8FC1-43FF-8539-1FC29DDF06D5}"/>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6147" name="Slide Number Placeholder 4">
            <a:extLst>
              <a:ext uri="{FF2B5EF4-FFF2-40B4-BE49-F238E27FC236}">
                <a16:creationId xmlns:a16="http://schemas.microsoft.com/office/drawing/2014/main" id="{63D20DB0-4E88-4408-9CB1-6644012B403F}"/>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D44A76-22FD-4716-9415-141D78ED4FA5}" type="slidenum">
              <a:rPr lang="en-US" altLang="en-US"/>
              <a:pPr eaLnBrk="1" hangingPunct="1"/>
              <a:t>5</a:t>
            </a:fld>
            <a:endParaRPr lang="en-US" altLang="en-US"/>
          </a:p>
        </p:txBody>
      </p:sp>
      <p:sp>
        <p:nvSpPr>
          <p:cNvPr id="6148" name="Rectangle 2">
            <a:extLst>
              <a:ext uri="{FF2B5EF4-FFF2-40B4-BE49-F238E27FC236}">
                <a16:creationId xmlns:a16="http://schemas.microsoft.com/office/drawing/2014/main" id="{7F93B4FD-A995-44C2-976F-160535E89C18}"/>
              </a:ext>
            </a:extLst>
          </p:cNvPr>
          <p:cNvSpPr>
            <a:spLocks noGrp="1" noChangeArrowheads="1"/>
          </p:cNvSpPr>
          <p:nvPr>
            <p:ph type="title"/>
          </p:nvPr>
        </p:nvSpPr>
        <p:spPr/>
        <p:txBody>
          <a:bodyPr/>
          <a:lstStyle/>
          <a:p>
            <a:pPr eaLnBrk="1" hangingPunct="1"/>
            <a:r>
              <a:rPr lang="en-US" altLang="en-US"/>
              <a:t>Practice Plan</a:t>
            </a:r>
          </a:p>
        </p:txBody>
      </p:sp>
      <p:sp>
        <p:nvSpPr>
          <p:cNvPr id="6149" name="Rectangle 3">
            <a:extLst>
              <a:ext uri="{FF2B5EF4-FFF2-40B4-BE49-F238E27FC236}">
                <a16:creationId xmlns:a16="http://schemas.microsoft.com/office/drawing/2014/main" id="{74FCE0AD-FB4A-415F-8293-DB8E6168C7BF}"/>
              </a:ext>
            </a:extLst>
          </p:cNvPr>
          <p:cNvSpPr>
            <a:spLocks noGrp="1" noChangeArrowheads="1"/>
          </p:cNvSpPr>
          <p:nvPr>
            <p:ph type="body" idx="1"/>
          </p:nvPr>
        </p:nvSpPr>
        <p:spPr>
          <a:xfrm>
            <a:off x="457200" y="914400"/>
            <a:ext cx="8382000" cy="5715000"/>
          </a:xfrm>
        </p:spPr>
        <p:txBody>
          <a:bodyPr/>
          <a:lstStyle/>
          <a:p>
            <a:pPr eaLnBrk="1" hangingPunct="1">
              <a:lnSpc>
                <a:spcPct val="90000"/>
              </a:lnSpc>
            </a:pPr>
            <a:r>
              <a:rPr lang="en-US" altLang="en-US"/>
              <a:t>All practices must be organized into five segments:</a:t>
            </a:r>
          </a:p>
          <a:p>
            <a:pPr lvl="1" eaLnBrk="1" hangingPunct="1">
              <a:lnSpc>
                <a:spcPct val="90000"/>
              </a:lnSpc>
            </a:pPr>
            <a:r>
              <a:rPr lang="en-US" altLang="en-US"/>
              <a:t>Warm-up (100% with the ball) – 10 minutes</a:t>
            </a:r>
          </a:p>
          <a:p>
            <a:pPr lvl="1" eaLnBrk="1" hangingPunct="1">
              <a:lnSpc>
                <a:spcPct val="90000"/>
              </a:lnSpc>
            </a:pPr>
            <a:r>
              <a:rPr lang="en-US" altLang="en-US"/>
              <a:t>One or two skill drills – 15 minutes</a:t>
            </a:r>
          </a:p>
          <a:p>
            <a:pPr lvl="1" eaLnBrk="1" hangingPunct="1">
              <a:lnSpc>
                <a:spcPct val="90000"/>
              </a:lnSpc>
            </a:pPr>
            <a:r>
              <a:rPr lang="en-US" altLang="en-US"/>
              <a:t>A scrimmage or game – 15-20 minutes</a:t>
            </a:r>
          </a:p>
          <a:p>
            <a:pPr lvl="1" eaLnBrk="1" hangingPunct="1">
              <a:lnSpc>
                <a:spcPct val="90000"/>
              </a:lnSpc>
            </a:pPr>
            <a:r>
              <a:rPr lang="en-US" altLang="en-US"/>
              <a:t>A second drill at the end – 10 minutes</a:t>
            </a:r>
          </a:p>
          <a:p>
            <a:pPr lvl="1" eaLnBrk="1" hangingPunct="1">
              <a:lnSpc>
                <a:spcPct val="90000"/>
              </a:lnSpc>
            </a:pPr>
            <a:r>
              <a:rPr lang="en-US" altLang="en-US"/>
              <a:t>Cool down run and stretch on sidelines </a:t>
            </a:r>
            <a:r>
              <a:rPr lang="en-US" altLang="en-US" u="sng"/>
              <a:t>after</a:t>
            </a:r>
            <a:r>
              <a:rPr lang="en-US" altLang="en-US"/>
              <a:t> practice, </a:t>
            </a:r>
            <a:r>
              <a:rPr lang="en-US" altLang="en-US" u="sng"/>
              <a:t>not</a:t>
            </a:r>
            <a:r>
              <a:rPr lang="en-US" altLang="en-US"/>
              <a:t> before</a:t>
            </a:r>
          </a:p>
          <a:p>
            <a:pPr eaLnBrk="1" hangingPunct="1">
              <a:lnSpc>
                <a:spcPct val="90000"/>
              </a:lnSpc>
            </a:pPr>
            <a:r>
              <a:rPr lang="en-US" altLang="en-US"/>
              <a:t>Follow the lesson plans</a:t>
            </a:r>
          </a:p>
          <a:p>
            <a:pPr lvl="1" eaLnBrk="1" hangingPunct="1">
              <a:lnSpc>
                <a:spcPct val="90000"/>
              </a:lnSpc>
            </a:pPr>
            <a:r>
              <a:rPr lang="en-US" altLang="en-US"/>
              <a:t>Do all 5 segments; don’t worry if you can’t do every drill/progression</a:t>
            </a:r>
          </a:p>
          <a:p>
            <a:pPr eaLnBrk="1" hangingPunct="1">
              <a:lnSpc>
                <a:spcPct val="90000"/>
              </a:lnSpc>
            </a:pPr>
            <a:r>
              <a:rPr lang="en-US" altLang="en-US"/>
              <a:t>Prepare your practice before you get to the field</a:t>
            </a:r>
          </a:p>
          <a:p>
            <a:pPr lvl="1" eaLnBrk="1" hangingPunct="1">
              <a:lnSpc>
                <a:spcPct val="90000"/>
              </a:lnSpc>
            </a:pPr>
            <a:r>
              <a:rPr lang="en-US" altLang="en-US"/>
              <a:t>Be sure each player brings a soccer ball (size 4) and water</a:t>
            </a:r>
          </a:p>
          <a:p>
            <a:pPr lvl="1" eaLnBrk="1" hangingPunct="1">
              <a:lnSpc>
                <a:spcPct val="90000"/>
              </a:lnSpc>
            </a:pPr>
            <a:r>
              <a:rPr lang="en-US" altLang="en-US"/>
              <a:t>Players wear practice uniform: white t-shirt, black shorts and socks</a:t>
            </a:r>
          </a:p>
          <a:p>
            <a:pPr lvl="1" eaLnBrk="1" hangingPunct="1">
              <a:lnSpc>
                <a:spcPct val="90000"/>
              </a:lnSpc>
            </a:pPr>
            <a:r>
              <a:rPr lang="en-US" altLang="en-US"/>
              <a:t>Bring balls, flat cones, water, pump. Optional: Small fold-up goals</a:t>
            </a:r>
          </a:p>
          <a:p>
            <a:pPr lvl="1" eaLnBrk="1" hangingPunct="1">
              <a:lnSpc>
                <a:spcPct val="90000"/>
              </a:lnSpc>
            </a:pPr>
            <a:r>
              <a:rPr lang="en-US" altLang="en-US"/>
              <a:t>Bring vests: 5 x 2 colors to run games and drills at each practice</a:t>
            </a:r>
          </a:p>
          <a:p>
            <a:pPr eaLnBrk="1" hangingPunct="1">
              <a:lnSpc>
                <a:spcPct val="90000"/>
              </a:lnSpc>
            </a:pPr>
            <a:r>
              <a:rPr lang="en-US" altLang="en-US"/>
              <a:t>Hydration is vital:</a:t>
            </a:r>
          </a:p>
          <a:p>
            <a:pPr lvl="1" eaLnBrk="1" hangingPunct="1">
              <a:lnSpc>
                <a:spcPct val="90000"/>
              </a:lnSpc>
            </a:pPr>
            <a:r>
              <a:rPr lang="en-US" altLang="en-US"/>
              <a:t>Frequent </a:t>
            </a:r>
            <a:r>
              <a:rPr lang="en-US" altLang="en-US" u="sng"/>
              <a:t>short</a:t>
            </a:r>
            <a:r>
              <a:rPr lang="en-US" altLang="en-US"/>
              <a:t>, disciplined water breaks, especially early in season</a:t>
            </a:r>
          </a:p>
          <a:p>
            <a:pPr lvl="1" eaLnBrk="1" hangingPunct="1">
              <a:lnSpc>
                <a:spcPct val="90000"/>
              </a:lnSpc>
            </a:pPr>
            <a:r>
              <a:rPr lang="en-US" altLang="en-US"/>
              <a:t>We prefer water to sweetened drinks so players take more fluid</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a:extLst>
              <a:ext uri="{FF2B5EF4-FFF2-40B4-BE49-F238E27FC236}">
                <a16:creationId xmlns:a16="http://schemas.microsoft.com/office/drawing/2014/main" id="{B474259A-1E50-4016-B1D0-C480D0EBCFF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52227" name="Slide Number Placeholder 4">
            <a:extLst>
              <a:ext uri="{FF2B5EF4-FFF2-40B4-BE49-F238E27FC236}">
                <a16:creationId xmlns:a16="http://schemas.microsoft.com/office/drawing/2014/main" id="{59A8E5E0-438D-4487-A476-E9F62934FA1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8913BFD-0559-4DF2-9C27-6616CEA56047}" type="slidenum">
              <a:rPr lang="en-US" altLang="en-US"/>
              <a:pPr eaLnBrk="1" hangingPunct="1"/>
              <a:t>50</a:t>
            </a:fld>
            <a:endParaRPr lang="en-US" altLang="en-US"/>
          </a:p>
        </p:txBody>
      </p:sp>
      <p:sp>
        <p:nvSpPr>
          <p:cNvPr id="52228" name="Rectangle 2">
            <a:extLst>
              <a:ext uri="{FF2B5EF4-FFF2-40B4-BE49-F238E27FC236}">
                <a16:creationId xmlns:a16="http://schemas.microsoft.com/office/drawing/2014/main" id="{9596BD5A-A331-4477-B258-C11D91B78C7A}"/>
              </a:ext>
            </a:extLst>
          </p:cNvPr>
          <p:cNvSpPr>
            <a:spLocks noChangeArrowheads="1"/>
          </p:cNvSpPr>
          <p:nvPr/>
        </p:nvSpPr>
        <p:spPr bwMode="auto">
          <a:xfrm>
            <a:off x="1371600" y="762000"/>
            <a:ext cx="6400800" cy="365601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2229" name="Line 3">
            <a:extLst>
              <a:ext uri="{FF2B5EF4-FFF2-40B4-BE49-F238E27FC236}">
                <a16:creationId xmlns:a16="http://schemas.microsoft.com/office/drawing/2014/main" id="{D4B85AF9-7837-4FFF-871B-59FBB988AC6B}"/>
              </a:ext>
            </a:extLst>
          </p:cNvPr>
          <p:cNvSpPr>
            <a:spLocks noChangeShapeType="1"/>
          </p:cNvSpPr>
          <p:nvPr/>
        </p:nvSpPr>
        <p:spPr bwMode="auto">
          <a:xfrm>
            <a:off x="3500438" y="762000"/>
            <a:ext cx="0" cy="3657600"/>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0" name="Line 4">
            <a:extLst>
              <a:ext uri="{FF2B5EF4-FFF2-40B4-BE49-F238E27FC236}">
                <a16:creationId xmlns:a16="http://schemas.microsoft.com/office/drawing/2014/main" id="{47730626-2E5E-47BA-BB8F-68FFC4FF04A2}"/>
              </a:ext>
            </a:extLst>
          </p:cNvPr>
          <p:cNvSpPr>
            <a:spLocks noChangeShapeType="1"/>
          </p:cNvSpPr>
          <p:nvPr/>
        </p:nvSpPr>
        <p:spPr bwMode="auto">
          <a:xfrm>
            <a:off x="5638800" y="762000"/>
            <a:ext cx="0" cy="3657600"/>
          </a:xfrm>
          <a:prstGeom prst="line">
            <a:avLst/>
          </a:prstGeom>
          <a:noFill/>
          <a:ln w="762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1" name="Text Box 7">
            <a:extLst>
              <a:ext uri="{FF2B5EF4-FFF2-40B4-BE49-F238E27FC236}">
                <a16:creationId xmlns:a16="http://schemas.microsoft.com/office/drawing/2014/main" id="{35E4CD5E-8042-4F38-9534-4D5F216EE849}"/>
              </a:ext>
            </a:extLst>
          </p:cNvPr>
          <p:cNvSpPr txBox="1">
            <a:spLocks noChangeArrowheads="1"/>
          </p:cNvSpPr>
          <p:nvPr/>
        </p:nvSpPr>
        <p:spPr bwMode="auto">
          <a:xfrm>
            <a:off x="1627188" y="1066800"/>
            <a:ext cx="1487487"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Blue attack zone</a:t>
            </a:r>
          </a:p>
          <a:p>
            <a:pPr algn="ctr" eaLnBrk="1" hangingPunct="1"/>
            <a:r>
              <a:rPr lang="en-US" altLang="en-US" sz="1400"/>
              <a:t>Red defense zone </a:t>
            </a:r>
            <a:endParaRPr lang="en-US" altLang="en-US"/>
          </a:p>
        </p:txBody>
      </p:sp>
      <p:sp>
        <p:nvSpPr>
          <p:cNvPr id="52232" name="Text Box 8">
            <a:extLst>
              <a:ext uri="{FF2B5EF4-FFF2-40B4-BE49-F238E27FC236}">
                <a16:creationId xmlns:a16="http://schemas.microsoft.com/office/drawing/2014/main" id="{32C42DE8-9ADD-4FA4-BF1B-A3BA55B93307}"/>
              </a:ext>
            </a:extLst>
          </p:cNvPr>
          <p:cNvSpPr txBox="1">
            <a:spLocks noChangeArrowheads="1"/>
          </p:cNvSpPr>
          <p:nvPr/>
        </p:nvSpPr>
        <p:spPr bwMode="auto">
          <a:xfrm>
            <a:off x="5864225" y="1066800"/>
            <a:ext cx="15176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Red attack zone</a:t>
            </a:r>
          </a:p>
          <a:p>
            <a:pPr algn="ctr" eaLnBrk="1" hangingPunct="1"/>
            <a:r>
              <a:rPr lang="en-US" altLang="en-US" sz="1400"/>
              <a:t>Blue defense zone </a:t>
            </a:r>
            <a:endParaRPr lang="en-US" altLang="en-US"/>
          </a:p>
        </p:txBody>
      </p:sp>
      <p:sp>
        <p:nvSpPr>
          <p:cNvPr id="52233" name="Text Box 9">
            <a:extLst>
              <a:ext uri="{FF2B5EF4-FFF2-40B4-BE49-F238E27FC236}">
                <a16:creationId xmlns:a16="http://schemas.microsoft.com/office/drawing/2014/main" id="{7CDD3271-24F9-4781-A3CB-51934E6AB69A}"/>
              </a:ext>
            </a:extLst>
          </p:cNvPr>
          <p:cNvSpPr txBox="1">
            <a:spLocks noChangeArrowheads="1"/>
          </p:cNvSpPr>
          <p:nvPr/>
        </p:nvSpPr>
        <p:spPr bwMode="auto">
          <a:xfrm>
            <a:off x="4324350" y="1066800"/>
            <a:ext cx="6604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Midfield </a:t>
            </a:r>
            <a:endParaRPr lang="en-US" altLang="en-US"/>
          </a:p>
        </p:txBody>
      </p:sp>
      <p:sp>
        <p:nvSpPr>
          <p:cNvPr id="52234" name="Rectangle 20" descr="Dotted grid">
            <a:extLst>
              <a:ext uri="{FF2B5EF4-FFF2-40B4-BE49-F238E27FC236}">
                <a16:creationId xmlns:a16="http://schemas.microsoft.com/office/drawing/2014/main" id="{B88AF814-3CD3-48D9-BCD4-D59E80AEBC46}"/>
              </a:ext>
            </a:extLst>
          </p:cNvPr>
          <p:cNvSpPr>
            <a:spLocks noChangeArrowheads="1"/>
          </p:cNvSpPr>
          <p:nvPr/>
        </p:nvSpPr>
        <p:spPr bwMode="auto">
          <a:xfrm>
            <a:off x="7772400" y="2270125"/>
            <a:ext cx="168275" cy="63976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2235" name="Rectangle 21" descr="Dotted grid">
            <a:extLst>
              <a:ext uri="{FF2B5EF4-FFF2-40B4-BE49-F238E27FC236}">
                <a16:creationId xmlns:a16="http://schemas.microsoft.com/office/drawing/2014/main" id="{877906AF-2329-46BF-9762-55F3A6372EB0}"/>
              </a:ext>
            </a:extLst>
          </p:cNvPr>
          <p:cNvSpPr>
            <a:spLocks noChangeArrowheads="1"/>
          </p:cNvSpPr>
          <p:nvPr/>
        </p:nvSpPr>
        <p:spPr bwMode="auto">
          <a:xfrm>
            <a:off x="1219200" y="2270125"/>
            <a:ext cx="168275" cy="63976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2236" name="Rectangle 22">
            <a:extLst>
              <a:ext uri="{FF2B5EF4-FFF2-40B4-BE49-F238E27FC236}">
                <a16:creationId xmlns:a16="http://schemas.microsoft.com/office/drawing/2014/main" id="{30119B6E-814F-4109-B88D-4D22CE20B0FD}"/>
              </a:ext>
            </a:extLst>
          </p:cNvPr>
          <p:cNvSpPr>
            <a:spLocks noChangeArrowheads="1"/>
          </p:cNvSpPr>
          <p:nvPr/>
        </p:nvSpPr>
        <p:spPr bwMode="auto">
          <a:xfrm>
            <a:off x="1295400" y="609600"/>
            <a:ext cx="228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2237" name="Rectangle 25">
            <a:extLst>
              <a:ext uri="{FF2B5EF4-FFF2-40B4-BE49-F238E27FC236}">
                <a16:creationId xmlns:a16="http://schemas.microsoft.com/office/drawing/2014/main" id="{A5D5D08E-9819-4E15-9D65-816C1AE521BD}"/>
              </a:ext>
            </a:extLst>
          </p:cNvPr>
          <p:cNvSpPr>
            <a:spLocks noChangeArrowheads="1"/>
          </p:cNvSpPr>
          <p:nvPr/>
        </p:nvSpPr>
        <p:spPr bwMode="auto">
          <a:xfrm>
            <a:off x="3381375" y="3352800"/>
            <a:ext cx="228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2238" name="Rectangle 26">
            <a:extLst>
              <a:ext uri="{FF2B5EF4-FFF2-40B4-BE49-F238E27FC236}">
                <a16:creationId xmlns:a16="http://schemas.microsoft.com/office/drawing/2014/main" id="{8C635999-593D-4D52-B29A-B64B17C06923}"/>
              </a:ext>
            </a:extLst>
          </p:cNvPr>
          <p:cNvSpPr>
            <a:spLocks noChangeArrowheads="1"/>
          </p:cNvSpPr>
          <p:nvPr/>
        </p:nvSpPr>
        <p:spPr bwMode="auto">
          <a:xfrm>
            <a:off x="3381375" y="1554163"/>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2239" name="Rectangle 27">
            <a:extLst>
              <a:ext uri="{FF2B5EF4-FFF2-40B4-BE49-F238E27FC236}">
                <a16:creationId xmlns:a16="http://schemas.microsoft.com/office/drawing/2014/main" id="{26D7D27E-B186-451D-9705-9BCFDB4819CF}"/>
              </a:ext>
            </a:extLst>
          </p:cNvPr>
          <p:cNvSpPr>
            <a:spLocks noChangeArrowheads="1"/>
          </p:cNvSpPr>
          <p:nvPr/>
        </p:nvSpPr>
        <p:spPr bwMode="auto">
          <a:xfrm>
            <a:off x="3381375" y="2438400"/>
            <a:ext cx="228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2240" name="Rectangle 28">
            <a:extLst>
              <a:ext uri="{FF2B5EF4-FFF2-40B4-BE49-F238E27FC236}">
                <a16:creationId xmlns:a16="http://schemas.microsoft.com/office/drawing/2014/main" id="{52F0277B-6F80-4462-80B4-C29A625D309D}"/>
              </a:ext>
            </a:extLst>
          </p:cNvPr>
          <p:cNvSpPr>
            <a:spLocks noChangeArrowheads="1"/>
          </p:cNvSpPr>
          <p:nvPr/>
        </p:nvSpPr>
        <p:spPr bwMode="auto">
          <a:xfrm>
            <a:off x="3381375" y="609600"/>
            <a:ext cx="228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2241" name="Rectangle 30">
            <a:extLst>
              <a:ext uri="{FF2B5EF4-FFF2-40B4-BE49-F238E27FC236}">
                <a16:creationId xmlns:a16="http://schemas.microsoft.com/office/drawing/2014/main" id="{B5F472FF-1EEA-4267-8D46-E562B80E5205}"/>
              </a:ext>
            </a:extLst>
          </p:cNvPr>
          <p:cNvSpPr>
            <a:spLocks noChangeArrowheads="1"/>
          </p:cNvSpPr>
          <p:nvPr/>
        </p:nvSpPr>
        <p:spPr bwMode="auto">
          <a:xfrm>
            <a:off x="5511800" y="3352800"/>
            <a:ext cx="228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2242" name="Rectangle 31">
            <a:extLst>
              <a:ext uri="{FF2B5EF4-FFF2-40B4-BE49-F238E27FC236}">
                <a16:creationId xmlns:a16="http://schemas.microsoft.com/office/drawing/2014/main" id="{E1A5F8E3-3E21-4343-9380-E009A6786502}"/>
              </a:ext>
            </a:extLst>
          </p:cNvPr>
          <p:cNvSpPr>
            <a:spLocks noChangeArrowheads="1"/>
          </p:cNvSpPr>
          <p:nvPr/>
        </p:nvSpPr>
        <p:spPr bwMode="auto">
          <a:xfrm>
            <a:off x="5511800" y="1554163"/>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2243" name="Rectangle 32">
            <a:extLst>
              <a:ext uri="{FF2B5EF4-FFF2-40B4-BE49-F238E27FC236}">
                <a16:creationId xmlns:a16="http://schemas.microsoft.com/office/drawing/2014/main" id="{79B99689-350C-4461-A42A-8E66AF005767}"/>
              </a:ext>
            </a:extLst>
          </p:cNvPr>
          <p:cNvSpPr>
            <a:spLocks noChangeArrowheads="1"/>
          </p:cNvSpPr>
          <p:nvPr/>
        </p:nvSpPr>
        <p:spPr bwMode="auto">
          <a:xfrm>
            <a:off x="5511800" y="2438400"/>
            <a:ext cx="228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2244" name="Rectangle 33">
            <a:extLst>
              <a:ext uri="{FF2B5EF4-FFF2-40B4-BE49-F238E27FC236}">
                <a16:creationId xmlns:a16="http://schemas.microsoft.com/office/drawing/2014/main" id="{01BC774E-1960-4B89-8241-2D5784B3D556}"/>
              </a:ext>
            </a:extLst>
          </p:cNvPr>
          <p:cNvSpPr>
            <a:spLocks noChangeArrowheads="1"/>
          </p:cNvSpPr>
          <p:nvPr/>
        </p:nvSpPr>
        <p:spPr bwMode="auto">
          <a:xfrm>
            <a:off x="5511800" y="609600"/>
            <a:ext cx="228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2245" name="Rectangle 34">
            <a:extLst>
              <a:ext uri="{FF2B5EF4-FFF2-40B4-BE49-F238E27FC236}">
                <a16:creationId xmlns:a16="http://schemas.microsoft.com/office/drawing/2014/main" id="{7E261D70-740E-4CAA-A926-847FC261023B}"/>
              </a:ext>
            </a:extLst>
          </p:cNvPr>
          <p:cNvSpPr>
            <a:spLocks noChangeArrowheads="1"/>
          </p:cNvSpPr>
          <p:nvPr/>
        </p:nvSpPr>
        <p:spPr bwMode="auto">
          <a:xfrm>
            <a:off x="7620000" y="609600"/>
            <a:ext cx="228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pic>
        <p:nvPicPr>
          <p:cNvPr id="52246" name="Picture 37" descr="player_red_gk">
            <a:extLst>
              <a:ext uri="{FF2B5EF4-FFF2-40B4-BE49-F238E27FC236}">
                <a16:creationId xmlns:a16="http://schemas.microsoft.com/office/drawing/2014/main" id="{4C5A8734-9D55-482F-9F71-7BAB280126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362200"/>
            <a:ext cx="384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47" name="Picture 38" descr="player_blue_GK">
            <a:extLst>
              <a:ext uri="{FF2B5EF4-FFF2-40B4-BE49-F238E27FC236}">
                <a16:creationId xmlns:a16="http://schemas.microsoft.com/office/drawing/2014/main" id="{406B90BA-7EC1-4067-B3FA-A12D48F170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2438400"/>
            <a:ext cx="384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48" name="Picture 40" descr="player_red_white_bg_20895">
            <a:extLst>
              <a:ext uri="{FF2B5EF4-FFF2-40B4-BE49-F238E27FC236}">
                <a16:creationId xmlns:a16="http://schemas.microsoft.com/office/drawing/2014/main" id="{2B0CDA65-F65C-44CA-B4B9-C594695B776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2895600"/>
            <a:ext cx="38417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49" name="Picture 41" descr="player_red_white_bg_20895">
            <a:extLst>
              <a:ext uri="{FF2B5EF4-FFF2-40B4-BE49-F238E27FC236}">
                <a16:creationId xmlns:a16="http://schemas.microsoft.com/office/drawing/2014/main" id="{55EB5DAF-9463-4EDB-831A-5D7FE2435D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1828800"/>
            <a:ext cx="38417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50" name="Picture 42" descr="player_red_white_bg_20895">
            <a:extLst>
              <a:ext uri="{FF2B5EF4-FFF2-40B4-BE49-F238E27FC236}">
                <a16:creationId xmlns:a16="http://schemas.microsoft.com/office/drawing/2014/main" id="{658C68CB-9589-4FFA-9401-C999E10D70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2590800"/>
            <a:ext cx="38417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51" name="Picture 43" descr="player_red_white_bg_20895">
            <a:extLst>
              <a:ext uri="{FF2B5EF4-FFF2-40B4-BE49-F238E27FC236}">
                <a16:creationId xmlns:a16="http://schemas.microsoft.com/office/drawing/2014/main" id="{28BA10D3-3930-4509-BA36-E94C0475ED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3657600"/>
            <a:ext cx="38417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52" name="Picture 45" descr="player_blue_white_bg_19620">
            <a:extLst>
              <a:ext uri="{FF2B5EF4-FFF2-40B4-BE49-F238E27FC236}">
                <a16:creationId xmlns:a16="http://schemas.microsoft.com/office/drawing/2014/main" id="{13ADF726-5C3B-47CC-8D2C-2024104BBE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800" y="2286000"/>
            <a:ext cx="38417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53" name="Picture 46" descr="player_blue_white_bg_19620">
            <a:extLst>
              <a:ext uri="{FF2B5EF4-FFF2-40B4-BE49-F238E27FC236}">
                <a16:creationId xmlns:a16="http://schemas.microsoft.com/office/drawing/2014/main" id="{9C026F34-B70C-4508-89ED-8FB806094CA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1752600"/>
            <a:ext cx="38417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54" name="Picture 47" descr="player_blue_white_bg_19620">
            <a:extLst>
              <a:ext uri="{FF2B5EF4-FFF2-40B4-BE49-F238E27FC236}">
                <a16:creationId xmlns:a16="http://schemas.microsoft.com/office/drawing/2014/main" id="{A0EBB65A-5C83-4DAF-BCC2-C9C836060E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3276600"/>
            <a:ext cx="38417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55" name="Rectangle 5">
            <a:extLst>
              <a:ext uri="{FF2B5EF4-FFF2-40B4-BE49-F238E27FC236}">
                <a16:creationId xmlns:a16="http://schemas.microsoft.com/office/drawing/2014/main" id="{E8893EA5-F97F-4D22-BA7A-9EA4A1FB5B64}"/>
              </a:ext>
            </a:extLst>
          </p:cNvPr>
          <p:cNvSpPr>
            <a:spLocks noGrp="1" noChangeArrowheads="1"/>
          </p:cNvSpPr>
          <p:nvPr>
            <p:ph type="title"/>
          </p:nvPr>
        </p:nvSpPr>
        <p:spPr/>
        <p:txBody>
          <a:bodyPr/>
          <a:lstStyle/>
          <a:p>
            <a:pPr eaLnBrk="1" hangingPunct="1"/>
            <a:r>
              <a:rPr lang="en-US" altLang="en-US"/>
              <a:t>	Three Zone Game – Shoot! 	Week 10</a:t>
            </a:r>
          </a:p>
        </p:txBody>
      </p:sp>
      <p:sp>
        <p:nvSpPr>
          <p:cNvPr id="52256" name="Rectangle 6">
            <a:extLst>
              <a:ext uri="{FF2B5EF4-FFF2-40B4-BE49-F238E27FC236}">
                <a16:creationId xmlns:a16="http://schemas.microsoft.com/office/drawing/2014/main" id="{9849D199-4C31-4534-96A1-B36C822DE1C8}"/>
              </a:ext>
            </a:extLst>
          </p:cNvPr>
          <p:cNvSpPr>
            <a:spLocks noGrp="1" noChangeArrowheads="1"/>
          </p:cNvSpPr>
          <p:nvPr>
            <p:ph type="body" idx="1"/>
          </p:nvPr>
        </p:nvSpPr>
        <p:spPr>
          <a:xfrm>
            <a:off x="457200" y="4495800"/>
            <a:ext cx="8382000" cy="2133600"/>
          </a:xfrm>
        </p:spPr>
        <p:txBody>
          <a:bodyPr/>
          <a:lstStyle/>
          <a:p>
            <a:pPr eaLnBrk="1" hangingPunct="1">
              <a:lnSpc>
                <a:spcPct val="70000"/>
              </a:lnSpc>
              <a:spcBef>
                <a:spcPct val="0"/>
              </a:spcBef>
            </a:pPr>
            <a:r>
              <a:rPr lang="en-US" altLang="en-US" sz="2000"/>
              <a:t>Use flat cones (</a:t>
            </a:r>
            <a:r>
              <a:rPr lang="en-US" altLang="en-US" sz="2000">
                <a:sym typeface="Wingdings" panose="05000000000000000000" pitchFamily="2" charset="2"/>
              </a:rPr>
              <a:t></a:t>
            </a:r>
            <a:r>
              <a:rPr lang="en-US" altLang="en-US" sz="2000"/>
              <a:t>) to mark three equal size zones (wide as possible)</a:t>
            </a:r>
          </a:p>
          <a:p>
            <a:pPr eaLnBrk="1" hangingPunct="1"/>
            <a:r>
              <a:rPr lang="en-US" altLang="en-US" sz="2000"/>
              <a:t>Blue attacks left; red attacks right; rotate players in positions</a:t>
            </a:r>
            <a:endParaRPr lang="en-US" altLang="en-US" sz="2000" u="sng"/>
          </a:p>
          <a:p>
            <a:pPr eaLnBrk="1" hangingPunct="1"/>
            <a:r>
              <a:rPr lang="en-US" altLang="en-US" sz="2000"/>
              <a:t>Every player </a:t>
            </a:r>
            <a:r>
              <a:rPr lang="en-US" altLang="en-US" sz="2000" u="sng"/>
              <a:t>must</a:t>
            </a:r>
            <a:r>
              <a:rPr lang="en-US" altLang="en-US" sz="2000"/>
              <a:t> stay in own zone</a:t>
            </a:r>
          </a:p>
          <a:p>
            <a:pPr eaLnBrk="1" hangingPunct="1"/>
            <a:r>
              <a:rPr lang="en-US" altLang="en-US" sz="2000"/>
              <a:t>Variation: Attacker waits for pass on midfield/attack zone line</a:t>
            </a:r>
          </a:p>
          <a:p>
            <a:pPr eaLnBrk="1" hangingPunct="1"/>
            <a:r>
              <a:rPr lang="en-US" altLang="en-US" sz="2000"/>
              <a:t>Note that in attack zone, attacker is 1 on 1 with goalkeeper</a:t>
            </a:r>
          </a:p>
          <a:p>
            <a:pPr eaLnBrk="1" hangingPunct="1"/>
            <a:r>
              <a:rPr lang="en-US" altLang="en-US" sz="2000"/>
              <a:t>Add a restriction – attacker gets only 3 touches after receiving ball</a:t>
            </a:r>
          </a:p>
        </p:txBody>
      </p:sp>
      <p:sp>
        <p:nvSpPr>
          <p:cNvPr id="52257" name="Rectangle 23">
            <a:extLst>
              <a:ext uri="{FF2B5EF4-FFF2-40B4-BE49-F238E27FC236}">
                <a16:creationId xmlns:a16="http://schemas.microsoft.com/office/drawing/2014/main" id="{3E1E2405-7DB2-415D-9504-DE9D01CCB75E}"/>
              </a:ext>
            </a:extLst>
          </p:cNvPr>
          <p:cNvSpPr>
            <a:spLocks noChangeArrowheads="1"/>
          </p:cNvSpPr>
          <p:nvPr/>
        </p:nvSpPr>
        <p:spPr bwMode="auto">
          <a:xfrm>
            <a:off x="1295400" y="4297363"/>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2258" name="Rectangle 24">
            <a:extLst>
              <a:ext uri="{FF2B5EF4-FFF2-40B4-BE49-F238E27FC236}">
                <a16:creationId xmlns:a16="http://schemas.microsoft.com/office/drawing/2014/main" id="{8DC11303-27B2-4A89-81D4-17DF7B9C0B2A}"/>
              </a:ext>
            </a:extLst>
          </p:cNvPr>
          <p:cNvSpPr>
            <a:spLocks noChangeArrowheads="1"/>
          </p:cNvSpPr>
          <p:nvPr/>
        </p:nvSpPr>
        <p:spPr bwMode="auto">
          <a:xfrm>
            <a:off x="3381375" y="4297363"/>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2259" name="Rectangle 29">
            <a:extLst>
              <a:ext uri="{FF2B5EF4-FFF2-40B4-BE49-F238E27FC236}">
                <a16:creationId xmlns:a16="http://schemas.microsoft.com/office/drawing/2014/main" id="{BB1CF34F-AD08-4DD2-B48A-B4B7E8344374}"/>
              </a:ext>
            </a:extLst>
          </p:cNvPr>
          <p:cNvSpPr>
            <a:spLocks noChangeArrowheads="1"/>
          </p:cNvSpPr>
          <p:nvPr/>
        </p:nvSpPr>
        <p:spPr bwMode="auto">
          <a:xfrm>
            <a:off x="5511800" y="4297363"/>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sp>
        <p:nvSpPr>
          <p:cNvPr id="52260" name="Rectangle 35">
            <a:extLst>
              <a:ext uri="{FF2B5EF4-FFF2-40B4-BE49-F238E27FC236}">
                <a16:creationId xmlns:a16="http://schemas.microsoft.com/office/drawing/2014/main" id="{D3ECB768-323A-40CB-AA20-0CA3600EE43C}"/>
              </a:ext>
            </a:extLst>
          </p:cNvPr>
          <p:cNvSpPr>
            <a:spLocks noChangeArrowheads="1"/>
          </p:cNvSpPr>
          <p:nvPr/>
        </p:nvSpPr>
        <p:spPr bwMode="auto">
          <a:xfrm>
            <a:off x="7620000" y="4297363"/>
            <a:ext cx="228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ym typeface="Wingdings" panose="05000000000000000000" pitchFamily="2" charset="2"/>
              </a:rPr>
              <a:t></a:t>
            </a:r>
          </a:p>
        </p:txBody>
      </p:sp>
      <p:pic>
        <p:nvPicPr>
          <p:cNvPr id="96295" name="Picture 39" descr="player_blue_white_bg_19620">
            <a:extLst>
              <a:ext uri="{FF2B5EF4-FFF2-40B4-BE49-F238E27FC236}">
                <a16:creationId xmlns:a16="http://schemas.microsoft.com/office/drawing/2014/main" id="{47687405-E677-456F-B1E8-6DA32A77C7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1905000"/>
            <a:ext cx="38417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305" name="Picture 49" descr="ball_sml_ph">
            <a:extLst>
              <a:ext uri="{FF2B5EF4-FFF2-40B4-BE49-F238E27FC236}">
                <a16:creationId xmlns:a16="http://schemas.microsoft.com/office/drawing/2014/main" id="{22635ACF-CDB1-42A3-AEAC-7ADB693DB13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2667000"/>
            <a:ext cx="152400"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3.61111E-6 0.01134 L -0.06666 0.01157 " pathEditMode="relative" rAng="0" ptsTypes="AA">
                                      <p:cBhvr>
                                        <p:cTn id="6" dur="2000" fill="hold"/>
                                        <p:tgtEl>
                                          <p:spTgt spid="96295"/>
                                        </p:tgtEl>
                                        <p:attrNameLst>
                                          <p:attrName>ppt_x</p:attrName>
                                          <p:attrName>ppt_y</p:attrName>
                                        </p:attrNameLst>
                                      </p:cBhvr>
                                      <p:rCtr x="-3333" y="0"/>
                                    </p:animMotion>
                                  </p:childTnLst>
                                </p:cTn>
                              </p:par>
                              <p:par>
                                <p:cTn id="7" presetID="0" presetClass="path" presetSubtype="0" accel="50000" decel="50000" fill="hold" nodeType="withEffect">
                                  <p:stCondLst>
                                    <p:cond delay="0"/>
                                  </p:stCondLst>
                                  <p:childTnLst>
                                    <p:animMotion origin="layout" path="M 0.00833 2.96296E-6 L -0.2 -0.0551 " pathEditMode="relative" rAng="0" ptsTypes="AA">
                                      <p:cBhvr>
                                        <p:cTn id="8" dur="2000" fill="hold"/>
                                        <p:tgtEl>
                                          <p:spTgt spid="96305"/>
                                        </p:tgtEl>
                                        <p:attrNameLst>
                                          <p:attrName>ppt_x</p:attrName>
                                          <p:attrName>ppt_y</p:attrName>
                                        </p:attrNameLst>
                                      </p:cBhvr>
                                      <p:rCtr x="-10417" y="-2755"/>
                                    </p:animMotion>
                                  </p:childTnLst>
                                </p:cTn>
                              </p:par>
                            </p:childTnLst>
                          </p:cTn>
                        </p:par>
                        <p:par>
                          <p:cTn id="9" fill="hold" nodeType="afterGroup">
                            <p:stCondLst>
                              <p:cond delay="2000"/>
                            </p:stCondLst>
                            <p:childTnLst>
                              <p:par>
                                <p:cTn id="10" presetID="0" presetClass="path" presetSubtype="0" accel="50000" decel="50000" fill="hold" nodeType="afterEffect">
                                  <p:stCondLst>
                                    <p:cond delay="0"/>
                                  </p:stCondLst>
                                  <p:childTnLst>
                                    <p:animMotion origin="layout" path="M -0.2 -0.0551 L -0.36666 -0.0551 " pathEditMode="relative" rAng="0" ptsTypes="AA">
                                      <p:cBhvr>
                                        <p:cTn id="11" dur="2000" fill="hold"/>
                                        <p:tgtEl>
                                          <p:spTgt spid="96305"/>
                                        </p:tgtEl>
                                        <p:attrNameLst>
                                          <p:attrName>ppt_x</p:attrName>
                                          <p:attrName>ppt_y</p:attrName>
                                        </p:attrNameLst>
                                      </p:cBhvr>
                                      <p:rCtr x="-833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a:extLst>
              <a:ext uri="{FF2B5EF4-FFF2-40B4-BE49-F238E27FC236}">
                <a16:creationId xmlns:a16="http://schemas.microsoft.com/office/drawing/2014/main" id="{04658965-D686-4C6D-A1A3-AA2D03B29405}"/>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53251" name="Slide Number Placeholder 4">
            <a:extLst>
              <a:ext uri="{FF2B5EF4-FFF2-40B4-BE49-F238E27FC236}">
                <a16:creationId xmlns:a16="http://schemas.microsoft.com/office/drawing/2014/main" id="{ED4A1CF2-4959-4FCB-B2C6-51694352299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958585-1ED3-417D-B75D-0361850601BE}" type="slidenum">
              <a:rPr lang="en-US" altLang="en-US"/>
              <a:pPr eaLnBrk="1" hangingPunct="1"/>
              <a:t>51</a:t>
            </a:fld>
            <a:endParaRPr lang="en-US" altLang="en-US"/>
          </a:p>
        </p:txBody>
      </p:sp>
      <p:sp>
        <p:nvSpPr>
          <p:cNvPr id="53252" name="Rectangle 2">
            <a:extLst>
              <a:ext uri="{FF2B5EF4-FFF2-40B4-BE49-F238E27FC236}">
                <a16:creationId xmlns:a16="http://schemas.microsoft.com/office/drawing/2014/main" id="{B5496286-E340-4FE1-92FE-4EED974CD454}"/>
              </a:ext>
            </a:extLst>
          </p:cNvPr>
          <p:cNvSpPr>
            <a:spLocks noGrp="1" noChangeArrowheads="1"/>
          </p:cNvSpPr>
          <p:nvPr>
            <p:ph type="title"/>
          </p:nvPr>
        </p:nvSpPr>
        <p:spPr/>
        <p:txBody>
          <a:bodyPr/>
          <a:lstStyle/>
          <a:p>
            <a:pPr eaLnBrk="1" hangingPunct="1"/>
            <a:r>
              <a:rPr lang="en-US" altLang="en-US"/>
              <a:t>Goalkeeping 101</a:t>
            </a:r>
          </a:p>
        </p:txBody>
      </p:sp>
      <p:sp>
        <p:nvSpPr>
          <p:cNvPr id="53253" name="Rectangle 3">
            <a:extLst>
              <a:ext uri="{FF2B5EF4-FFF2-40B4-BE49-F238E27FC236}">
                <a16:creationId xmlns:a16="http://schemas.microsoft.com/office/drawing/2014/main" id="{B04621F2-CCAF-461F-B41D-39E8448D7FEE}"/>
              </a:ext>
            </a:extLst>
          </p:cNvPr>
          <p:cNvSpPr>
            <a:spLocks noGrp="1" noChangeArrowheads="1"/>
          </p:cNvSpPr>
          <p:nvPr>
            <p:ph type="body" idx="1"/>
          </p:nvPr>
        </p:nvSpPr>
        <p:spPr>
          <a:xfrm>
            <a:off x="457200" y="914400"/>
            <a:ext cx="8458200" cy="5791200"/>
          </a:xfrm>
        </p:spPr>
        <p:txBody>
          <a:bodyPr/>
          <a:lstStyle/>
          <a:p>
            <a:pPr eaLnBrk="1" hangingPunct="1">
              <a:lnSpc>
                <a:spcPct val="90000"/>
              </a:lnSpc>
            </a:pPr>
            <a:r>
              <a:rPr lang="en-US" altLang="en-US"/>
              <a:t>In the regular season, goalkeepers may not play more than 2 quarters and must play at least one quarter on the field</a:t>
            </a:r>
          </a:p>
          <a:p>
            <a:pPr eaLnBrk="1" hangingPunct="1">
              <a:lnSpc>
                <a:spcPct val="90000"/>
              </a:lnSpc>
            </a:pPr>
            <a:r>
              <a:rPr lang="en-US" altLang="en-US"/>
              <a:t>Tell your team: “Goals are scored by the whole team and against the whole team - it’s </a:t>
            </a:r>
            <a:r>
              <a:rPr lang="en-US" altLang="en-US" u="sng"/>
              <a:t>never</a:t>
            </a:r>
            <a:r>
              <a:rPr lang="en-US" altLang="en-US"/>
              <a:t> the keeper’s fault!”</a:t>
            </a:r>
          </a:p>
          <a:p>
            <a:pPr eaLnBrk="1" hangingPunct="1">
              <a:lnSpc>
                <a:spcPct val="90000"/>
              </a:lnSpc>
            </a:pPr>
            <a:r>
              <a:rPr lang="en-US" altLang="en-US"/>
              <a:t>Consider this:</a:t>
            </a:r>
          </a:p>
          <a:p>
            <a:pPr lvl="1" eaLnBrk="1" hangingPunct="1">
              <a:lnSpc>
                <a:spcPct val="90000"/>
              </a:lnSpc>
            </a:pPr>
            <a:r>
              <a:rPr lang="en-US" altLang="en-US"/>
              <a:t>If you have time, have a goalkeeping practice for the whole team</a:t>
            </a:r>
          </a:p>
          <a:p>
            <a:pPr lvl="1" eaLnBrk="1" hangingPunct="1">
              <a:lnSpc>
                <a:spcPct val="90000"/>
              </a:lnSpc>
            </a:pPr>
            <a:r>
              <a:rPr lang="en-US" altLang="en-US"/>
              <a:t>Have every player play one quarter in goal early in the season</a:t>
            </a:r>
          </a:p>
          <a:p>
            <a:pPr eaLnBrk="1" hangingPunct="1">
              <a:lnSpc>
                <a:spcPct val="90000"/>
              </a:lnSpc>
            </a:pPr>
            <a:r>
              <a:rPr lang="en-US" altLang="en-US"/>
              <a:t>Goalkeepers have to be given special time</a:t>
            </a:r>
          </a:p>
          <a:p>
            <a:pPr lvl="1" eaLnBrk="1" hangingPunct="1">
              <a:lnSpc>
                <a:spcPct val="90000"/>
              </a:lnSpc>
            </a:pPr>
            <a:r>
              <a:rPr lang="en-US" altLang="en-US"/>
              <a:t>But keepers also need same skills as other players</a:t>
            </a:r>
          </a:p>
          <a:p>
            <a:pPr lvl="1" eaLnBrk="1" hangingPunct="1">
              <a:lnSpc>
                <a:spcPct val="90000"/>
              </a:lnSpc>
            </a:pPr>
            <a:r>
              <a:rPr lang="en-US" altLang="en-US"/>
              <a:t>Have another coach work with rest of team while you coach keepers</a:t>
            </a:r>
          </a:p>
          <a:p>
            <a:pPr eaLnBrk="1" hangingPunct="1">
              <a:lnSpc>
                <a:spcPct val="90000"/>
              </a:lnSpc>
            </a:pPr>
            <a:r>
              <a:rPr lang="en-US" altLang="en-US"/>
              <a:t>Key elements of teaching goalkeeping (more on next slide)</a:t>
            </a:r>
          </a:p>
          <a:p>
            <a:pPr lvl="1" eaLnBrk="1" hangingPunct="1">
              <a:lnSpc>
                <a:spcPct val="90000"/>
              </a:lnSpc>
            </a:pPr>
            <a:r>
              <a:rPr lang="en-US" altLang="en-US"/>
              <a:t>Positioning</a:t>
            </a:r>
          </a:p>
          <a:p>
            <a:pPr lvl="1" eaLnBrk="1" hangingPunct="1">
              <a:lnSpc>
                <a:spcPct val="90000"/>
              </a:lnSpc>
            </a:pPr>
            <a:r>
              <a:rPr lang="en-US" altLang="en-US"/>
              <a:t>Stance and good hands</a:t>
            </a:r>
          </a:p>
          <a:p>
            <a:pPr lvl="1" eaLnBrk="1" hangingPunct="1">
              <a:lnSpc>
                <a:spcPct val="90000"/>
              </a:lnSpc>
            </a:pPr>
            <a:r>
              <a:rPr lang="en-US" altLang="en-US"/>
              <a:t>Distribution, punting and throwing</a:t>
            </a:r>
          </a:p>
          <a:p>
            <a:pPr lvl="1" eaLnBrk="1" hangingPunct="1">
              <a:lnSpc>
                <a:spcPct val="90000"/>
              </a:lnSpc>
            </a:pPr>
            <a:r>
              <a:rPr lang="en-US" altLang="en-US"/>
              <a:t>Last and least – diving:  You can win championships with goalkeepers who never dived all season.  Don’t bother teaching it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3">
            <a:extLst>
              <a:ext uri="{FF2B5EF4-FFF2-40B4-BE49-F238E27FC236}">
                <a16:creationId xmlns:a16="http://schemas.microsoft.com/office/drawing/2014/main" id="{98F641A3-12F8-42BE-81A3-2740E19D148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54275" name="Slide Number Placeholder 4">
            <a:extLst>
              <a:ext uri="{FF2B5EF4-FFF2-40B4-BE49-F238E27FC236}">
                <a16:creationId xmlns:a16="http://schemas.microsoft.com/office/drawing/2014/main" id="{BD3CBFD9-C6B1-41C4-AC71-8BBDD4CA65B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5EA194-AA15-4786-A2F3-4C3B8AA44D28}" type="slidenum">
              <a:rPr lang="en-US" altLang="en-US"/>
              <a:pPr eaLnBrk="1" hangingPunct="1"/>
              <a:t>52</a:t>
            </a:fld>
            <a:endParaRPr lang="en-US" altLang="en-US"/>
          </a:p>
        </p:txBody>
      </p:sp>
      <p:sp>
        <p:nvSpPr>
          <p:cNvPr id="54276" name="Rectangle 2">
            <a:extLst>
              <a:ext uri="{FF2B5EF4-FFF2-40B4-BE49-F238E27FC236}">
                <a16:creationId xmlns:a16="http://schemas.microsoft.com/office/drawing/2014/main" id="{A0899646-EB74-4F88-AE0B-7B5049051451}"/>
              </a:ext>
            </a:extLst>
          </p:cNvPr>
          <p:cNvSpPr>
            <a:spLocks noGrp="1" noChangeArrowheads="1"/>
          </p:cNvSpPr>
          <p:nvPr>
            <p:ph type="title"/>
          </p:nvPr>
        </p:nvSpPr>
        <p:spPr/>
        <p:txBody>
          <a:bodyPr/>
          <a:lstStyle/>
          <a:p>
            <a:pPr eaLnBrk="1" hangingPunct="1"/>
            <a:r>
              <a:rPr lang="en-US" altLang="en-US"/>
              <a:t>Goalkeeping 101 - Positioning</a:t>
            </a:r>
          </a:p>
        </p:txBody>
      </p:sp>
      <p:sp>
        <p:nvSpPr>
          <p:cNvPr id="54277" name="Rectangle 3">
            <a:extLst>
              <a:ext uri="{FF2B5EF4-FFF2-40B4-BE49-F238E27FC236}">
                <a16:creationId xmlns:a16="http://schemas.microsoft.com/office/drawing/2014/main" id="{1B0CB7CB-25EC-4375-8C55-25392E7BFEF0}"/>
              </a:ext>
            </a:extLst>
          </p:cNvPr>
          <p:cNvSpPr>
            <a:spLocks noGrp="1" noChangeArrowheads="1"/>
          </p:cNvSpPr>
          <p:nvPr>
            <p:ph type="body" idx="1"/>
          </p:nvPr>
        </p:nvSpPr>
        <p:spPr>
          <a:xfrm>
            <a:off x="457200" y="4114800"/>
            <a:ext cx="8382000" cy="2438400"/>
          </a:xfrm>
        </p:spPr>
        <p:txBody>
          <a:bodyPr/>
          <a:lstStyle/>
          <a:p>
            <a:pPr eaLnBrk="1" hangingPunct="1">
              <a:lnSpc>
                <a:spcPct val="90000"/>
              </a:lnSpc>
            </a:pPr>
            <a:r>
              <a:rPr lang="en-US" altLang="en-US"/>
              <a:t>Positioning</a:t>
            </a:r>
          </a:p>
          <a:p>
            <a:pPr lvl="1" eaLnBrk="1" hangingPunct="1">
              <a:lnSpc>
                <a:spcPct val="90000"/>
              </a:lnSpc>
            </a:pPr>
            <a:r>
              <a:rPr lang="en-US" altLang="en-US"/>
              <a:t>#1:  Keeper must learn to rotate across the goal following the ball</a:t>
            </a:r>
          </a:p>
          <a:p>
            <a:pPr lvl="2" eaLnBrk="1" hangingPunct="1">
              <a:lnSpc>
                <a:spcPct val="90000"/>
              </a:lnSpc>
            </a:pPr>
            <a:r>
              <a:rPr lang="en-US" altLang="en-US"/>
              <a:t>Be aware where your own goal is (it’s behind you)</a:t>
            </a:r>
          </a:p>
          <a:p>
            <a:pPr lvl="2" eaLnBrk="1" hangingPunct="1">
              <a:lnSpc>
                <a:spcPct val="90000"/>
              </a:lnSpc>
            </a:pPr>
            <a:r>
              <a:rPr lang="en-US" altLang="en-US"/>
              <a:t>Never let them score between you and near (closer) goalpost </a:t>
            </a:r>
          </a:p>
          <a:p>
            <a:pPr lvl="1" eaLnBrk="1" hangingPunct="1">
              <a:lnSpc>
                <a:spcPct val="90000"/>
              </a:lnSpc>
            </a:pPr>
            <a:r>
              <a:rPr lang="en-US" altLang="en-US"/>
              <a:t>#2: On breakaway:</a:t>
            </a:r>
          </a:p>
          <a:p>
            <a:pPr lvl="2" eaLnBrk="1" hangingPunct="1">
              <a:lnSpc>
                <a:spcPct val="90000"/>
              </a:lnSpc>
            </a:pPr>
            <a:r>
              <a:rPr lang="en-US" altLang="en-US"/>
              <a:t>If forward is marked by defender with a chance to get ball, stay home</a:t>
            </a:r>
          </a:p>
          <a:p>
            <a:pPr lvl="2" eaLnBrk="1" hangingPunct="1">
              <a:lnSpc>
                <a:spcPct val="90000"/>
              </a:lnSpc>
            </a:pPr>
            <a:r>
              <a:rPr lang="en-US" altLang="en-US"/>
              <a:t>If forward is clear, start charging out when forward reaches 18 yard line</a:t>
            </a:r>
          </a:p>
        </p:txBody>
      </p:sp>
      <p:sp>
        <p:nvSpPr>
          <p:cNvPr id="54278" name="Text Box 5">
            <a:extLst>
              <a:ext uri="{FF2B5EF4-FFF2-40B4-BE49-F238E27FC236}">
                <a16:creationId xmlns:a16="http://schemas.microsoft.com/office/drawing/2014/main" id="{58F60604-49AE-46F1-8B10-220AB15F1615}"/>
              </a:ext>
            </a:extLst>
          </p:cNvPr>
          <p:cNvSpPr txBox="1">
            <a:spLocks noChangeArrowheads="1"/>
          </p:cNvSpPr>
          <p:nvPr/>
        </p:nvSpPr>
        <p:spPr bwMode="auto">
          <a:xfrm>
            <a:off x="2278063" y="2120900"/>
            <a:ext cx="2571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GK</a:t>
            </a:r>
          </a:p>
        </p:txBody>
      </p:sp>
      <p:sp>
        <p:nvSpPr>
          <p:cNvPr id="54279" name="Rectangle 6">
            <a:extLst>
              <a:ext uri="{FF2B5EF4-FFF2-40B4-BE49-F238E27FC236}">
                <a16:creationId xmlns:a16="http://schemas.microsoft.com/office/drawing/2014/main" id="{04E34292-1C2C-4AF3-B943-F639B505BCBD}"/>
              </a:ext>
            </a:extLst>
          </p:cNvPr>
          <p:cNvSpPr>
            <a:spLocks noChangeArrowheads="1"/>
          </p:cNvSpPr>
          <p:nvPr/>
        </p:nvSpPr>
        <p:spPr bwMode="auto">
          <a:xfrm>
            <a:off x="533400" y="1206500"/>
            <a:ext cx="3886200" cy="281781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4280" name="Rectangle 7">
            <a:extLst>
              <a:ext uri="{FF2B5EF4-FFF2-40B4-BE49-F238E27FC236}">
                <a16:creationId xmlns:a16="http://schemas.microsoft.com/office/drawing/2014/main" id="{A9BF0903-D5C7-452C-B71F-19717B093ACA}"/>
              </a:ext>
            </a:extLst>
          </p:cNvPr>
          <p:cNvSpPr>
            <a:spLocks noChangeArrowheads="1"/>
          </p:cNvSpPr>
          <p:nvPr/>
        </p:nvSpPr>
        <p:spPr bwMode="auto">
          <a:xfrm>
            <a:off x="931863" y="2654300"/>
            <a:ext cx="3090862" cy="1371600"/>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4281" name="Rectangle 8">
            <a:extLst>
              <a:ext uri="{FF2B5EF4-FFF2-40B4-BE49-F238E27FC236}">
                <a16:creationId xmlns:a16="http://schemas.microsoft.com/office/drawing/2014/main" id="{4E8B73D0-0097-4CA7-B5EC-5200B8738944}"/>
              </a:ext>
            </a:extLst>
          </p:cNvPr>
          <p:cNvSpPr>
            <a:spLocks noChangeArrowheads="1"/>
          </p:cNvSpPr>
          <p:nvPr/>
        </p:nvSpPr>
        <p:spPr bwMode="auto">
          <a:xfrm>
            <a:off x="1460500" y="3478213"/>
            <a:ext cx="2032000" cy="547687"/>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4282" name="Oval 9">
            <a:extLst>
              <a:ext uri="{FF2B5EF4-FFF2-40B4-BE49-F238E27FC236}">
                <a16:creationId xmlns:a16="http://schemas.microsoft.com/office/drawing/2014/main" id="{14507B82-21F5-4CCD-8068-2D43B8DDFDF8}"/>
              </a:ext>
            </a:extLst>
          </p:cNvPr>
          <p:cNvSpPr>
            <a:spLocks noChangeArrowheads="1"/>
          </p:cNvSpPr>
          <p:nvPr/>
        </p:nvSpPr>
        <p:spPr bwMode="auto">
          <a:xfrm>
            <a:off x="2432050" y="2959100"/>
            <a:ext cx="88900" cy="92075"/>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4283" name="Rectangle 10" descr="Dotted grid">
            <a:extLst>
              <a:ext uri="{FF2B5EF4-FFF2-40B4-BE49-F238E27FC236}">
                <a16:creationId xmlns:a16="http://schemas.microsoft.com/office/drawing/2014/main" id="{5186D886-E689-49EF-9CD5-E72E08FB5D38}"/>
              </a:ext>
            </a:extLst>
          </p:cNvPr>
          <p:cNvSpPr>
            <a:spLocks noChangeArrowheads="1"/>
          </p:cNvSpPr>
          <p:nvPr/>
        </p:nvSpPr>
        <p:spPr bwMode="auto">
          <a:xfrm>
            <a:off x="2166938" y="4025900"/>
            <a:ext cx="617537" cy="165100"/>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104459" name="Picture 11" descr="player_red_gk_6512">
            <a:extLst>
              <a:ext uri="{FF2B5EF4-FFF2-40B4-BE49-F238E27FC236}">
                <a16:creationId xmlns:a16="http://schemas.microsoft.com/office/drawing/2014/main" id="{40991993-AD34-4B56-BA88-5396B1AB57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6538" y="3535363"/>
            <a:ext cx="347662"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60" name="Picture 12" descr="player_red_gk_6512">
            <a:extLst>
              <a:ext uri="{FF2B5EF4-FFF2-40B4-BE49-F238E27FC236}">
                <a16:creationId xmlns:a16="http://schemas.microsoft.com/office/drawing/2014/main" id="{1076ECDD-75DD-4748-99E8-5AB7856E5C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5713" y="3382963"/>
            <a:ext cx="32702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61" name="Picture 13" descr="player_red_gk_6512">
            <a:extLst>
              <a:ext uri="{FF2B5EF4-FFF2-40B4-BE49-F238E27FC236}">
                <a16:creationId xmlns:a16="http://schemas.microsoft.com/office/drawing/2014/main" id="{BA110BAA-B224-4997-8B49-2357D6F45D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6113" y="3535363"/>
            <a:ext cx="32702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62" name="Picture 14" descr="player_red_gk_6512">
            <a:extLst>
              <a:ext uri="{FF2B5EF4-FFF2-40B4-BE49-F238E27FC236}">
                <a16:creationId xmlns:a16="http://schemas.microsoft.com/office/drawing/2014/main" id="{80712B89-B2CF-46C6-9724-246DF73185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0913" y="3392488"/>
            <a:ext cx="32702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63" name="Picture 15" descr="player_blue_transparent_wh_left_9982">
            <a:extLst>
              <a:ext uri="{FF2B5EF4-FFF2-40B4-BE49-F238E27FC236}">
                <a16:creationId xmlns:a16="http://schemas.microsoft.com/office/drawing/2014/main" id="{550D6350-DE01-4D56-82BD-74B5E58934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4950" y="2649538"/>
            <a:ext cx="347663"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64" name="Picture 16" descr="player_blue_transparent_wh_left_9982">
            <a:extLst>
              <a:ext uri="{FF2B5EF4-FFF2-40B4-BE49-F238E27FC236}">
                <a16:creationId xmlns:a16="http://schemas.microsoft.com/office/drawing/2014/main" id="{DF510F38-E68A-4392-9BC4-9EF748EBDF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2654300"/>
            <a:ext cx="347663"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65" name="Picture 17" descr="player_blue_transparent_wh_left_9982">
            <a:extLst>
              <a:ext uri="{FF2B5EF4-FFF2-40B4-BE49-F238E27FC236}">
                <a16:creationId xmlns:a16="http://schemas.microsoft.com/office/drawing/2014/main" id="{2004E076-6DA7-4608-9D32-6FC6DF21DE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3340100"/>
            <a:ext cx="347663"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91" name="Text Box 18">
            <a:extLst>
              <a:ext uri="{FF2B5EF4-FFF2-40B4-BE49-F238E27FC236}">
                <a16:creationId xmlns:a16="http://schemas.microsoft.com/office/drawing/2014/main" id="{90C97DDA-5FC1-49D2-A933-84A2ACC2EEBF}"/>
              </a:ext>
            </a:extLst>
          </p:cNvPr>
          <p:cNvSpPr txBox="1">
            <a:spLocks noChangeArrowheads="1"/>
          </p:cNvSpPr>
          <p:nvPr/>
        </p:nvSpPr>
        <p:spPr bwMode="auto">
          <a:xfrm>
            <a:off x="692150" y="3492500"/>
            <a:ext cx="69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1</a:t>
            </a:r>
          </a:p>
        </p:txBody>
      </p:sp>
      <p:sp>
        <p:nvSpPr>
          <p:cNvPr id="54292" name="Text Box 19">
            <a:extLst>
              <a:ext uri="{FF2B5EF4-FFF2-40B4-BE49-F238E27FC236}">
                <a16:creationId xmlns:a16="http://schemas.microsoft.com/office/drawing/2014/main" id="{CFCD2E58-AE7F-49D2-98FB-A75187D95A99}"/>
              </a:ext>
            </a:extLst>
          </p:cNvPr>
          <p:cNvSpPr txBox="1">
            <a:spLocks noChangeArrowheads="1"/>
          </p:cNvSpPr>
          <p:nvPr/>
        </p:nvSpPr>
        <p:spPr bwMode="auto">
          <a:xfrm>
            <a:off x="1758950" y="3644900"/>
            <a:ext cx="69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1</a:t>
            </a:r>
          </a:p>
        </p:txBody>
      </p:sp>
      <p:sp>
        <p:nvSpPr>
          <p:cNvPr id="54293" name="Text Box 20">
            <a:extLst>
              <a:ext uri="{FF2B5EF4-FFF2-40B4-BE49-F238E27FC236}">
                <a16:creationId xmlns:a16="http://schemas.microsoft.com/office/drawing/2014/main" id="{C8FAE3CD-93D4-4329-94E5-DD4C3969B65A}"/>
              </a:ext>
            </a:extLst>
          </p:cNvPr>
          <p:cNvSpPr txBox="1">
            <a:spLocks noChangeArrowheads="1"/>
          </p:cNvSpPr>
          <p:nvPr/>
        </p:nvSpPr>
        <p:spPr bwMode="auto">
          <a:xfrm>
            <a:off x="2362200" y="3187700"/>
            <a:ext cx="69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2</a:t>
            </a:r>
          </a:p>
        </p:txBody>
      </p:sp>
      <p:sp>
        <p:nvSpPr>
          <p:cNvPr id="54294" name="Text Box 21">
            <a:extLst>
              <a:ext uri="{FF2B5EF4-FFF2-40B4-BE49-F238E27FC236}">
                <a16:creationId xmlns:a16="http://schemas.microsoft.com/office/drawing/2014/main" id="{2CEE7096-30F8-45B9-9816-95697802468A}"/>
              </a:ext>
            </a:extLst>
          </p:cNvPr>
          <p:cNvSpPr txBox="1">
            <a:spLocks noChangeArrowheads="1"/>
          </p:cNvSpPr>
          <p:nvPr/>
        </p:nvSpPr>
        <p:spPr bwMode="auto">
          <a:xfrm>
            <a:off x="2673350" y="3187700"/>
            <a:ext cx="69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3</a:t>
            </a:r>
          </a:p>
        </p:txBody>
      </p:sp>
      <p:sp>
        <p:nvSpPr>
          <p:cNvPr id="54295" name="Text Box 22">
            <a:extLst>
              <a:ext uri="{FF2B5EF4-FFF2-40B4-BE49-F238E27FC236}">
                <a16:creationId xmlns:a16="http://schemas.microsoft.com/office/drawing/2014/main" id="{2D1AD142-6795-4A21-B786-A2FF1F1699EC}"/>
              </a:ext>
            </a:extLst>
          </p:cNvPr>
          <p:cNvSpPr txBox="1">
            <a:spLocks noChangeArrowheads="1"/>
          </p:cNvSpPr>
          <p:nvPr/>
        </p:nvSpPr>
        <p:spPr bwMode="auto">
          <a:xfrm>
            <a:off x="3124200" y="3568700"/>
            <a:ext cx="69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4</a:t>
            </a:r>
          </a:p>
        </p:txBody>
      </p:sp>
      <p:sp>
        <p:nvSpPr>
          <p:cNvPr id="54296" name="Text Box 23">
            <a:extLst>
              <a:ext uri="{FF2B5EF4-FFF2-40B4-BE49-F238E27FC236}">
                <a16:creationId xmlns:a16="http://schemas.microsoft.com/office/drawing/2014/main" id="{C7E91AB4-8733-42E2-AEB5-78FCE17480E2}"/>
              </a:ext>
            </a:extLst>
          </p:cNvPr>
          <p:cNvSpPr txBox="1">
            <a:spLocks noChangeArrowheads="1"/>
          </p:cNvSpPr>
          <p:nvPr/>
        </p:nvSpPr>
        <p:spPr bwMode="auto">
          <a:xfrm>
            <a:off x="3892550" y="3340100"/>
            <a:ext cx="69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4</a:t>
            </a:r>
          </a:p>
        </p:txBody>
      </p:sp>
      <p:sp>
        <p:nvSpPr>
          <p:cNvPr id="54297" name="Text Box 24">
            <a:extLst>
              <a:ext uri="{FF2B5EF4-FFF2-40B4-BE49-F238E27FC236}">
                <a16:creationId xmlns:a16="http://schemas.microsoft.com/office/drawing/2014/main" id="{C061E9E8-2507-4719-84FE-A5211A5D4E6E}"/>
              </a:ext>
            </a:extLst>
          </p:cNvPr>
          <p:cNvSpPr txBox="1">
            <a:spLocks noChangeArrowheads="1"/>
          </p:cNvSpPr>
          <p:nvPr/>
        </p:nvSpPr>
        <p:spPr bwMode="auto">
          <a:xfrm>
            <a:off x="2901950" y="2425700"/>
            <a:ext cx="69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3</a:t>
            </a:r>
          </a:p>
        </p:txBody>
      </p:sp>
      <p:sp>
        <p:nvSpPr>
          <p:cNvPr id="54298" name="Text Box 25">
            <a:extLst>
              <a:ext uri="{FF2B5EF4-FFF2-40B4-BE49-F238E27FC236}">
                <a16:creationId xmlns:a16="http://schemas.microsoft.com/office/drawing/2014/main" id="{AE991DB3-C979-471D-89CC-B380C7552F08}"/>
              </a:ext>
            </a:extLst>
          </p:cNvPr>
          <p:cNvSpPr txBox="1">
            <a:spLocks noChangeArrowheads="1"/>
          </p:cNvSpPr>
          <p:nvPr/>
        </p:nvSpPr>
        <p:spPr bwMode="auto">
          <a:xfrm>
            <a:off x="1600200" y="2425700"/>
            <a:ext cx="69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2</a:t>
            </a:r>
          </a:p>
        </p:txBody>
      </p:sp>
      <p:grpSp>
        <p:nvGrpSpPr>
          <p:cNvPr id="2" name="Group 26">
            <a:extLst>
              <a:ext uri="{FF2B5EF4-FFF2-40B4-BE49-F238E27FC236}">
                <a16:creationId xmlns:a16="http://schemas.microsoft.com/office/drawing/2014/main" id="{8CB51682-B111-4266-A2F0-BDCC66642A2C}"/>
              </a:ext>
            </a:extLst>
          </p:cNvPr>
          <p:cNvGrpSpPr>
            <a:grpSpLocks/>
          </p:cNvGrpSpPr>
          <p:nvPr/>
        </p:nvGrpSpPr>
        <p:grpSpPr bwMode="auto">
          <a:xfrm>
            <a:off x="838200" y="3340100"/>
            <a:ext cx="347663" cy="528638"/>
            <a:chOff x="2256" y="2352"/>
            <a:chExt cx="219" cy="333"/>
          </a:xfrm>
        </p:grpSpPr>
        <p:pic>
          <p:nvPicPr>
            <p:cNvPr id="54312" name="Picture 27" descr="player_blue_transparent_wh_left_9982">
              <a:extLst>
                <a:ext uri="{FF2B5EF4-FFF2-40B4-BE49-F238E27FC236}">
                  <a16:creationId xmlns:a16="http://schemas.microsoft.com/office/drawing/2014/main" id="{CD6A35BB-88F1-4E0A-910B-78EC8403B1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6" y="2352"/>
              <a:ext cx="219"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313" name="Picture 28" descr="ball_sml_ph">
              <a:extLst>
                <a:ext uri="{FF2B5EF4-FFF2-40B4-BE49-F238E27FC236}">
                  <a16:creationId xmlns:a16="http://schemas.microsoft.com/office/drawing/2014/main" id="{056EFC81-9D3E-4B06-B374-738028A132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6" y="2592"/>
              <a:ext cx="96"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300" name="Text Box 54">
            <a:extLst>
              <a:ext uri="{FF2B5EF4-FFF2-40B4-BE49-F238E27FC236}">
                <a16:creationId xmlns:a16="http://schemas.microsoft.com/office/drawing/2014/main" id="{ACEA29F8-6776-4929-A3B0-111C70AD96D2}"/>
              </a:ext>
            </a:extLst>
          </p:cNvPr>
          <p:cNvSpPr txBox="1">
            <a:spLocks noChangeArrowheads="1"/>
          </p:cNvSpPr>
          <p:nvPr/>
        </p:nvSpPr>
        <p:spPr bwMode="auto">
          <a:xfrm>
            <a:off x="6545263" y="2133600"/>
            <a:ext cx="2571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GK</a:t>
            </a:r>
          </a:p>
        </p:txBody>
      </p:sp>
      <p:sp>
        <p:nvSpPr>
          <p:cNvPr id="54301" name="Rectangle 55">
            <a:extLst>
              <a:ext uri="{FF2B5EF4-FFF2-40B4-BE49-F238E27FC236}">
                <a16:creationId xmlns:a16="http://schemas.microsoft.com/office/drawing/2014/main" id="{5E0275EC-0C02-4E72-944A-917DF3A801C0}"/>
              </a:ext>
            </a:extLst>
          </p:cNvPr>
          <p:cNvSpPr>
            <a:spLocks noChangeArrowheads="1"/>
          </p:cNvSpPr>
          <p:nvPr/>
        </p:nvSpPr>
        <p:spPr bwMode="auto">
          <a:xfrm>
            <a:off x="4800600" y="1219200"/>
            <a:ext cx="3886200" cy="2817813"/>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4302" name="Rectangle 56">
            <a:extLst>
              <a:ext uri="{FF2B5EF4-FFF2-40B4-BE49-F238E27FC236}">
                <a16:creationId xmlns:a16="http://schemas.microsoft.com/office/drawing/2014/main" id="{4F09CFF4-F60A-4BC6-9100-9E28CF81B190}"/>
              </a:ext>
            </a:extLst>
          </p:cNvPr>
          <p:cNvSpPr>
            <a:spLocks noChangeArrowheads="1"/>
          </p:cNvSpPr>
          <p:nvPr/>
        </p:nvSpPr>
        <p:spPr bwMode="auto">
          <a:xfrm>
            <a:off x="5199063" y="2667000"/>
            <a:ext cx="3090862" cy="1371600"/>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4303" name="Rectangle 57">
            <a:extLst>
              <a:ext uri="{FF2B5EF4-FFF2-40B4-BE49-F238E27FC236}">
                <a16:creationId xmlns:a16="http://schemas.microsoft.com/office/drawing/2014/main" id="{F0A0E87A-F451-4274-87A7-A1B2A1CD006D}"/>
              </a:ext>
            </a:extLst>
          </p:cNvPr>
          <p:cNvSpPr>
            <a:spLocks noChangeArrowheads="1"/>
          </p:cNvSpPr>
          <p:nvPr/>
        </p:nvSpPr>
        <p:spPr bwMode="auto">
          <a:xfrm>
            <a:off x="5727700" y="3490913"/>
            <a:ext cx="2032000" cy="547687"/>
          </a:xfrm>
          <a:prstGeom prst="rect">
            <a:avLst/>
          </a:prstGeom>
          <a:solidFill>
            <a:srgbClr val="99FF33"/>
          </a:solidFill>
          <a:ln w="76200">
            <a:solidFill>
              <a:srgbClr val="FFFF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4304" name="Oval 58">
            <a:extLst>
              <a:ext uri="{FF2B5EF4-FFF2-40B4-BE49-F238E27FC236}">
                <a16:creationId xmlns:a16="http://schemas.microsoft.com/office/drawing/2014/main" id="{8787AFFE-5E31-4AB4-9E1B-6BABC751CA03}"/>
              </a:ext>
            </a:extLst>
          </p:cNvPr>
          <p:cNvSpPr>
            <a:spLocks noChangeArrowheads="1"/>
          </p:cNvSpPr>
          <p:nvPr/>
        </p:nvSpPr>
        <p:spPr bwMode="auto">
          <a:xfrm>
            <a:off x="6699250" y="2971800"/>
            <a:ext cx="88900" cy="92075"/>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4305" name="Rectangle 59" descr="Dotted grid">
            <a:extLst>
              <a:ext uri="{FF2B5EF4-FFF2-40B4-BE49-F238E27FC236}">
                <a16:creationId xmlns:a16="http://schemas.microsoft.com/office/drawing/2014/main" id="{82084338-8AFA-4CAA-ADCA-03A68A366C9B}"/>
              </a:ext>
            </a:extLst>
          </p:cNvPr>
          <p:cNvSpPr>
            <a:spLocks noChangeArrowheads="1"/>
          </p:cNvSpPr>
          <p:nvPr/>
        </p:nvSpPr>
        <p:spPr bwMode="auto">
          <a:xfrm>
            <a:off x="6434138" y="4038600"/>
            <a:ext cx="617537" cy="165100"/>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104526" name="Picture 78" descr="player_red_gk_6512">
            <a:extLst>
              <a:ext uri="{FF2B5EF4-FFF2-40B4-BE49-F238E27FC236}">
                <a16:creationId xmlns:a16="http://schemas.microsoft.com/office/drawing/2014/main" id="{3B8DFE9A-5DE1-428F-B947-C1E72DD010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3657600"/>
            <a:ext cx="347663"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80">
            <a:extLst>
              <a:ext uri="{FF2B5EF4-FFF2-40B4-BE49-F238E27FC236}">
                <a16:creationId xmlns:a16="http://schemas.microsoft.com/office/drawing/2014/main" id="{9375B30E-5623-4099-8028-577DBC95D9EC}"/>
              </a:ext>
            </a:extLst>
          </p:cNvPr>
          <p:cNvGrpSpPr>
            <a:grpSpLocks/>
          </p:cNvGrpSpPr>
          <p:nvPr/>
        </p:nvGrpSpPr>
        <p:grpSpPr bwMode="auto">
          <a:xfrm>
            <a:off x="6553200" y="1371600"/>
            <a:ext cx="347663" cy="528638"/>
            <a:chOff x="2256" y="2352"/>
            <a:chExt cx="219" cy="333"/>
          </a:xfrm>
        </p:grpSpPr>
        <p:pic>
          <p:nvPicPr>
            <p:cNvPr id="54310" name="Picture 81" descr="player_blue_transparent_wh_left_9982">
              <a:extLst>
                <a:ext uri="{FF2B5EF4-FFF2-40B4-BE49-F238E27FC236}">
                  <a16:creationId xmlns:a16="http://schemas.microsoft.com/office/drawing/2014/main" id="{372D4084-5265-494C-967A-45A7DA565D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6" y="2352"/>
              <a:ext cx="219"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311" name="Picture 82" descr="ball_sml_ph">
              <a:extLst>
                <a:ext uri="{FF2B5EF4-FFF2-40B4-BE49-F238E27FC236}">
                  <a16:creationId xmlns:a16="http://schemas.microsoft.com/office/drawing/2014/main" id="{96838317-B484-49CD-98DC-A9900BC06D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6" y="2592"/>
              <a:ext cx="96"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308" name="Rectangle 83">
            <a:extLst>
              <a:ext uri="{FF2B5EF4-FFF2-40B4-BE49-F238E27FC236}">
                <a16:creationId xmlns:a16="http://schemas.microsoft.com/office/drawing/2014/main" id="{36F50782-FAFD-432A-94F6-3E40B5A5E980}"/>
              </a:ext>
            </a:extLst>
          </p:cNvPr>
          <p:cNvSpPr>
            <a:spLocks noChangeArrowheads="1"/>
          </p:cNvSpPr>
          <p:nvPr/>
        </p:nvSpPr>
        <p:spPr bwMode="auto">
          <a:xfrm>
            <a:off x="4876800" y="1371600"/>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#2</a:t>
            </a:r>
          </a:p>
        </p:txBody>
      </p:sp>
      <p:sp>
        <p:nvSpPr>
          <p:cNvPr id="54309" name="Rectangle 84">
            <a:extLst>
              <a:ext uri="{FF2B5EF4-FFF2-40B4-BE49-F238E27FC236}">
                <a16:creationId xmlns:a16="http://schemas.microsoft.com/office/drawing/2014/main" id="{EC8CFFC1-D9B2-4F93-BC62-1B768C1870C4}"/>
              </a:ext>
            </a:extLst>
          </p:cNvPr>
          <p:cNvSpPr>
            <a:spLocks noChangeArrowheads="1"/>
          </p:cNvSpPr>
          <p:nvPr/>
        </p:nvSpPr>
        <p:spPr bwMode="auto">
          <a:xfrm>
            <a:off x="628650" y="1371600"/>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104462"/>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104460"/>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104459"/>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04463"/>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04464"/>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04465"/>
                                        </p:tgtEl>
                                        <p:attrNameLst>
                                          <p:attrName>style.visibility</p:attrName>
                                        </p:attrNameLst>
                                      </p:cBhvr>
                                      <p:to>
                                        <p:strVal val="hidden"/>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path" presetSubtype="0" accel="50000" decel="50000" fill="hold" nodeType="clickEffect">
                                  <p:stCondLst>
                                    <p:cond delay="0"/>
                                  </p:stCondLst>
                                  <p:childTnLst>
                                    <p:animMotion origin="layout" path="M -1.38889E-6 0.00625 L 0.02483 -0.03981 C 0.02986 -0.05 0.03785 -0.05555 0.04601 -0.05555 C 0.05521 -0.05555 0.06268 -0.05 0.06771 -0.03981 L 0.09288 0.00625 " pathEditMode="relative" rAng="0" ptsTypes="FffFF">
                                      <p:cBhvr>
                                        <p:cTn id="20" dur="2000" fill="hold"/>
                                        <p:tgtEl>
                                          <p:spTgt spid="104461"/>
                                        </p:tgtEl>
                                        <p:attrNameLst>
                                          <p:attrName>ppt_x</p:attrName>
                                          <p:attrName>ppt_y</p:attrName>
                                        </p:attrNameLst>
                                      </p:cBhvr>
                                      <p:rCtr x="4635" y="-3102"/>
                                    </p:animMotion>
                                  </p:childTnLst>
                                </p:cTn>
                              </p:par>
                              <p:par>
                                <p:cTn id="21" presetID="44" presetClass="path" presetSubtype="0" accel="50000" decel="50000" fill="hold" nodeType="withEffect">
                                  <p:stCondLst>
                                    <p:cond delay="0"/>
                                  </p:stCondLst>
                                  <p:childTnLst>
                                    <p:animMotion origin="layout" path="M -2.77778E-7 -0.0162 L 0.08403 -0.10718 C 0.10191 -0.12778 0.1283 -0.13843 0.15573 -0.13843 C 0.18715 -0.13843 0.21215 -0.12778 0.23004 -0.10718 L 0.31441 -0.0162 " pathEditMode="relative" rAng="0" ptsTypes="FffFF">
                                      <p:cBhvr>
                                        <p:cTn id="22" dur="2000" fill="hold"/>
                                        <p:tgtEl>
                                          <p:spTgt spid="2"/>
                                        </p:tgtEl>
                                        <p:attrNameLst>
                                          <p:attrName>ppt_x</p:attrName>
                                          <p:attrName>ppt_y</p:attrName>
                                        </p:attrNameLst>
                                      </p:cBhvr>
                                      <p:rCtr x="15712" y="-6111"/>
                                    </p:animMotion>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path" presetSubtype="0" accel="50000" decel="50000" fill="hold" nodeType="clickEffect">
                                  <p:stCondLst>
                                    <p:cond delay="2000"/>
                                  </p:stCondLst>
                                  <p:childTnLst>
                                    <p:animMotion origin="layout" path="M -0.00225 0.02824 L -0.00225 0.15046 " pathEditMode="relative" rAng="0" ptsTypes="AA">
                                      <p:cBhvr>
                                        <p:cTn id="26" dur="1000" fill="hold"/>
                                        <p:tgtEl>
                                          <p:spTgt spid="3"/>
                                        </p:tgtEl>
                                        <p:attrNameLst>
                                          <p:attrName>ppt_x</p:attrName>
                                          <p:attrName>ppt_y</p:attrName>
                                        </p:attrNameLst>
                                      </p:cBhvr>
                                      <p:rCtr x="0" y="6111"/>
                                    </p:animMotion>
                                  </p:childTnLst>
                                </p:cTn>
                              </p:par>
                            </p:childTnLst>
                          </p:cTn>
                        </p:par>
                      </p:childTnLst>
                    </p:cTn>
                  </p:par>
                  <p:par>
                    <p:cTn id="27" fill="hold" nodeType="clickPar">
                      <p:stCondLst>
                        <p:cond delay="indefinite"/>
                      </p:stCondLst>
                      <p:childTnLst>
                        <p:par>
                          <p:cTn id="28" fill="hold" nodeType="withGroup">
                            <p:stCondLst>
                              <p:cond delay="0"/>
                            </p:stCondLst>
                            <p:childTnLst>
                              <p:par>
                                <p:cTn id="29" presetID="64" presetClass="path" presetSubtype="0" accel="50000" decel="50000" fill="hold" nodeType="clickEffect">
                                  <p:stCondLst>
                                    <p:cond delay="0"/>
                                  </p:stCondLst>
                                  <p:childTnLst>
                                    <p:animMotion origin="layout" path="M -3.61111E-6 4.07407E-6 L -0.00225 -0.11899 " pathEditMode="relative" rAng="0" ptsTypes="AA">
                                      <p:cBhvr>
                                        <p:cTn id="30" dur="2000" fill="hold"/>
                                        <p:tgtEl>
                                          <p:spTgt spid="104526"/>
                                        </p:tgtEl>
                                        <p:attrNameLst>
                                          <p:attrName>ppt_x</p:attrName>
                                          <p:attrName>ppt_y</p:attrName>
                                        </p:attrNameLst>
                                      </p:cBhvr>
                                      <p:rCtr x="-122" y="-594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ate Placeholder 4">
            <a:extLst>
              <a:ext uri="{FF2B5EF4-FFF2-40B4-BE49-F238E27FC236}">
                <a16:creationId xmlns:a16="http://schemas.microsoft.com/office/drawing/2014/main" id="{F865604E-D13A-4A6C-964D-B3F9C971445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55299" name="Slide Number Placeholder 5">
            <a:extLst>
              <a:ext uri="{FF2B5EF4-FFF2-40B4-BE49-F238E27FC236}">
                <a16:creationId xmlns:a16="http://schemas.microsoft.com/office/drawing/2014/main" id="{FE5172A7-28DF-4368-9F2A-50B4356DC72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ECF4DD-0459-410F-9D5D-8EBFA86B5A66}" type="slidenum">
              <a:rPr lang="en-US" altLang="en-US"/>
              <a:pPr eaLnBrk="1" hangingPunct="1"/>
              <a:t>53</a:t>
            </a:fld>
            <a:endParaRPr lang="en-US" altLang="en-US"/>
          </a:p>
        </p:txBody>
      </p:sp>
      <p:sp>
        <p:nvSpPr>
          <p:cNvPr id="55300" name="Rectangle 2">
            <a:extLst>
              <a:ext uri="{FF2B5EF4-FFF2-40B4-BE49-F238E27FC236}">
                <a16:creationId xmlns:a16="http://schemas.microsoft.com/office/drawing/2014/main" id="{6103E8C8-70DA-4D2E-809D-F8E7CB77A156}"/>
              </a:ext>
            </a:extLst>
          </p:cNvPr>
          <p:cNvSpPr>
            <a:spLocks noGrp="1" noChangeArrowheads="1"/>
          </p:cNvSpPr>
          <p:nvPr>
            <p:ph type="title"/>
          </p:nvPr>
        </p:nvSpPr>
        <p:spPr/>
        <p:txBody>
          <a:bodyPr/>
          <a:lstStyle/>
          <a:p>
            <a:pPr eaLnBrk="1" hangingPunct="1"/>
            <a:r>
              <a:rPr lang="en-US" altLang="en-US"/>
              <a:t>Goalkeeping 101 - Stance</a:t>
            </a:r>
          </a:p>
        </p:txBody>
      </p:sp>
      <p:sp>
        <p:nvSpPr>
          <p:cNvPr id="55301" name="Rectangle 9">
            <a:extLst>
              <a:ext uri="{FF2B5EF4-FFF2-40B4-BE49-F238E27FC236}">
                <a16:creationId xmlns:a16="http://schemas.microsoft.com/office/drawing/2014/main" id="{67575E3F-C3CA-483D-930C-8A5C0469E15D}"/>
              </a:ext>
            </a:extLst>
          </p:cNvPr>
          <p:cNvSpPr>
            <a:spLocks noGrp="1" noChangeArrowheads="1"/>
          </p:cNvSpPr>
          <p:nvPr>
            <p:ph type="body" sz="half" idx="1"/>
          </p:nvPr>
        </p:nvSpPr>
        <p:spPr>
          <a:xfrm>
            <a:off x="457200" y="4876800"/>
            <a:ext cx="4038600" cy="1676400"/>
          </a:xfrm>
        </p:spPr>
        <p:txBody>
          <a:bodyPr/>
          <a:lstStyle/>
          <a:p>
            <a:pPr eaLnBrk="1" hangingPunct="1">
              <a:lnSpc>
                <a:spcPct val="90000"/>
              </a:lnSpc>
            </a:pPr>
            <a:r>
              <a:rPr lang="en-US" altLang="en-US" sz="1800"/>
              <a:t>Left:  Wrong! Ball will bounce off knee before it hits hands</a:t>
            </a:r>
          </a:p>
          <a:p>
            <a:pPr eaLnBrk="1" hangingPunct="1">
              <a:lnSpc>
                <a:spcPct val="90000"/>
              </a:lnSpc>
            </a:pPr>
            <a:r>
              <a:rPr lang="en-US" altLang="en-US" sz="1600"/>
              <a:t>Right:  Correct!  Ball rolls into arms; right heel almost touches left knee to prevent ball squirting through legs</a:t>
            </a:r>
          </a:p>
        </p:txBody>
      </p:sp>
      <p:sp>
        <p:nvSpPr>
          <p:cNvPr id="55302" name="Rectangle 10">
            <a:extLst>
              <a:ext uri="{FF2B5EF4-FFF2-40B4-BE49-F238E27FC236}">
                <a16:creationId xmlns:a16="http://schemas.microsoft.com/office/drawing/2014/main" id="{BC3BF659-3D56-497A-A99C-2F994AFBD31C}"/>
              </a:ext>
            </a:extLst>
          </p:cNvPr>
          <p:cNvSpPr>
            <a:spLocks noGrp="1" noChangeArrowheads="1"/>
          </p:cNvSpPr>
          <p:nvPr>
            <p:ph type="body" sz="half" idx="2"/>
          </p:nvPr>
        </p:nvSpPr>
        <p:spPr>
          <a:xfrm>
            <a:off x="457200" y="990600"/>
            <a:ext cx="4800600" cy="1600200"/>
          </a:xfrm>
        </p:spPr>
        <p:txBody>
          <a:bodyPr/>
          <a:lstStyle/>
          <a:p>
            <a:pPr eaLnBrk="1" hangingPunct="1">
              <a:lnSpc>
                <a:spcPct val="90000"/>
              </a:lnSpc>
            </a:pPr>
            <a:r>
              <a:rPr lang="en-US" altLang="en-US" sz="1800"/>
              <a:t>Keys to goalkeeping stance  </a:t>
            </a:r>
            <a:endParaRPr lang="en-US" altLang="en-US" sz="1800">
              <a:sym typeface="Wingdings" panose="05000000000000000000" pitchFamily="2" charset="2"/>
            </a:endParaRPr>
          </a:p>
          <a:p>
            <a:pPr lvl="1" eaLnBrk="1" hangingPunct="1">
              <a:lnSpc>
                <a:spcPct val="90000"/>
              </a:lnSpc>
            </a:pPr>
            <a:r>
              <a:rPr lang="en-US" altLang="en-US" sz="1400"/>
              <a:t>Hands up</a:t>
            </a:r>
          </a:p>
          <a:p>
            <a:pPr lvl="1" eaLnBrk="1" hangingPunct="1">
              <a:lnSpc>
                <a:spcPct val="90000"/>
              </a:lnSpc>
            </a:pPr>
            <a:r>
              <a:rPr lang="en-US" altLang="en-US" sz="1400" u="sng"/>
              <a:t>Body behind ball</a:t>
            </a:r>
          </a:p>
          <a:p>
            <a:pPr lvl="1" eaLnBrk="1" hangingPunct="1">
              <a:lnSpc>
                <a:spcPct val="90000"/>
              </a:lnSpc>
            </a:pPr>
            <a:r>
              <a:rPr lang="en-US" altLang="en-US" sz="1400"/>
              <a:t>Catch with W if chest high or above</a:t>
            </a:r>
          </a:p>
          <a:p>
            <a:pPr lvl="1" eaLnBrk="1" hangingPunct="1">
              <a:lnSpc>
                <a:spcPct val="90000"/>
              </a:lnSpc>
            </a:pPr>
            <a:r>
              <a:rPr lang="en-US" altLang="en-US" sz="1400"/>
              <a:t>Catch with hands down if ball is below chest height</a:t>
            </a:r>
          </a:p>
          <a:p>
            <a:pPr lvl="1" eaLnBrk="1" hangingPunct="1">
              <a:lnSpc>
                <a:spcPct val="90000"/>
              </a:lnSpc>
            </a:pPr>
            <a:r>
              <a:rPr lang="en-US" altLang="en-US" sz="1400"/>
              <a:t>Don’t jump too early; don’t go down too early</a:t>
            </a:r>
          </a:p>
        </p:txBody>
      </p:sp>
      <p:pic>
        <p:nvPicPr>
          <p:cNvPr id="55303" name="Picture 7" descr="gk_kneel_right">
            <a:extLst>
              <a:ext uri="{FF2B5EF4-FFF2-40B4-BE49-F238E27FC236}">
                <a16:creationId xmlns:a16="http://schemas.microsoft.com/office/drawing/2014/main" id="{9DC9CBCF-4AC6-4E28-ADD3-EA1838DA37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667000"/>
            <a:ext cx="1724025"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4" name="Picture 11">
            <a:extLst>
              <a:ext uri="{FF2B5EF4-FFF2-40B4-BE49-F238E27FC236}">
                <a16:creationId xmlns:a16="http://schemas.microsoft.com/office/drawing/2014/main" id="{E8C31D81-80FC-46F3-96F4-4CFBCB69CA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914400"/>
            <a:ext cx="1725613"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5" name="Rectangle 17">
            <a:extLst>
              <a:ext uri="{FF2B5EF4-FFF2-40B4-BE49-F238E27FC236}">
                <a16:creationId xmlns:a16="http://schemas.microsoft.com/office/drawing/2014/main" id="{70E1AD07-04DF-4989-AC09-0054617FFB4F}"/>
              </a:ext>
            </a:extLst>
          </p:cNvPr>
          <p:cNvSpPr>
            <a:spLocks noChangeArrowheads="1"/>
          </p:cNvSpPr>
          <p:nvPr/>
        </p:nvSpPr>
        <p:spPr bwMode="auto">
          <a:xfrm>
            <a:off x="4876800" y="4876800"/>
            <a:ext cx="4038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347663" indent="-347663"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buFontTx/>
              <a:buBlip>
                <a:blip r:embed="rId4"/>
              </a:buBlip>
            </a:pPr>
            <a:r>
              <a:rPr lang="en-US" altLang="en-US" sz="2000"/>
              <a:t>Left:  Catch ball chest high or above</a:t>
            </a:r>
          </a:p>
          <a:p>
            <a:pPr eaLnBrk="1" hangingPunct="1">
              <a:lnSpc>
                <a:spcPct val="80000"/>
              </a:lnSpc>
              <a:spcBef>
                <a:spcPct val="20000"/>
              </a:spcBef>
              <a:buFontTx/>
              <a:buBlip>
                <a:blip r:embed="rId4"/>
              </a:buBlip>
            </a:pPr>
            <a:r>
              <a:rPr lang="en-US" altLang="en-US" sz="2000"/>
              <a:t>Right:  Catch ball below chest height and roll it into the chest</a:t>
            </a:r>
          </a:p>
          <a:p>
            <a:pPr eaLnBrk="1" hangingPunct="1">
              <a:lnSpc>
                <a:spcPct val="80000"/>
              </a:lnSpc>
              <a:spcBef>
                <a:spcPct val="20000"/>
              </a:spcBef>
              <a:buFontTx/>
              <a:buBlip>
                <a:blip r:embed="rId4"/>
              </a:buBlip>
            </a:pPr>
            <a:endParaRPr lang="en-US" altLang="en-US"/>
          </a:p>
        </p:txBody>
      </p:sp>
      <p:pic>
        <p:nvPicPr>
          <p:cNvPr id="55306" name="Picture 18" descr="gk_kneel_wrong2">
            <a:extLst>
              <a:ext uri="{FF2B5EF4-FFF2-40B4-BE49-F238E27FC236}">
                <a16:creationId xmlns:a16="http://schemas.microsoft.com/office/drawing/2014/main" id="{D9A949E9-9398-46A0-A6E6-C399F11D44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667000"/>
            <a:ext cx="14827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7" name="Line 16">
            <a:extLst>
              <a:ext uri="{FF2B5EF4-FFF2-40B4-BE49-F238E27FC236}">
                <a16:creationId xmlns:a16="http://schemas.microsoft.com/office/drawing/2014/main" id="{462FAA2A-8BBE-4371-9DB8-93E27261810E}"/>
              </a:ext>
            </a:extLst>
          </p:cNvPr>
          <p:cNvSpPr>
            <a:spLocks noChangeShapeType="1"/>
          </p:cNvSpPr>
          <p:nvPr/>
        </p:nvSpPr>
        <p:spPr bwMode="auto">
          <a:xfrm flipV="1">
            <a:off x="838200" y="2667000"/>
            <a:ext cx="1447800" cy="2209800"/>
          </a:xfrm>
          <a:prstGeom prst="line">
            <a:avLst/>
          </a:prstGeom>
          <a:noFill/>
          <a:ln w="635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55308" name="Picture 20" descr="gk_stand_hands_down">
            <a:extLst>
              <a:ext uri="{FF2B5EF4-FFF2-40B4-BE49-F238E27FC236}">
                <a16:creationId xmlns:a16="http://schemas.microsoft.com/office/drawing/2014/main" id="{1194C17D-673D-4524-B915-2E51E8B4B9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2800" y="914400"/>
            <a:ext cx="1727200" cy="396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3">
            <a:extLst>
              <a:ext uri="{FF2B5EF4-FFF2-40B4-BE49-F238E27FC236}">
                <a16:creationId xmlns:a16="http://schemas.microsoft.com/office/drawing/2014/main" id="{555BC2FD-18CE-42AC-B851-B21F987C8B9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56323" name="Slide Number Placeholder 4">
            <a:extLst>
              <a:ext uri="{FF2B5EF4-FFF2-40B4-BE49-F238E27FC236}">
                <a16:creationId xmlns:a16="http://schemas.microsoft.com/office/drawing/2014/main" id="{60A655D5-3359-4E46-9440-6855525A274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654FC51-140D-45B9-BDC9-6AC6D0D52588}" type="slidenum">
              <a:rPr lang="en-US" altLang="en-US"/>
              <a:pPr eaLnBrk="1" hangingPunct="1"/>
              <a:t>54</a:t>
            </a:fld>
            <a:endParaRPr lang="en-US" altLang="en-US"/>
          </a:p>
        </p:txBody>
      </p:sp>
      <p:sp>
        <p:nvSpPr>
          <p:cNvPr id="56324" name="Rectangle 2">
            <a:extLst>
              <a:ext uri="{FF2B5EF4-FFF2-40B4-BE49-F238E27FC236}">
                <a16:creationId xmlns:a16="http://schemas.microsoft.com/office/drawing/2014/main" id="{6D2975F5-F667-4609-B1F5-59F732B875E9}"/>
              </a:ext>
            </a:extLst>
          </p:cNvPr>
          <p:cNvSpPr>
            <a:spLocks noGrp="1" noChangeArrowheads="1"/>
          </p:cNvSpPr>
          <p:nvPr>
            <p:ph type="title"/>
          </p:nvPr>
        </p:nvSpPr>
        <p:spPr/>
        <p:txBody>
          <a:bodyPr/>
          <a:lstStyle/>
          <a:p>
            <a:pPr eaLnBrk="1" hangingPunct="1"/>
            <a:r>
              <a:rPr lang="en-US" altLang="en-US"/>
              <a:t>Goalkeeping 101 - Distribution</a:t>
            </a:r>
          </a:p>
        </p:txBody>
      </p:sp>
      <p:sp>
        <p:nvSpPr>
          <p:cNvPr id="56325" name="Rectangle 3">
            <a:extLst>
              <a:ext uri="{FF2B5EF4-FFF2-40B4-BE49-F238E27FC236}">
                <a16:creationId xmlns:a16="http://schemas.microsoft.com/office/drawing/2014/main" id="{C9A63DC2-025F-46BF-87F8-93C7A8A0B886}"/>
              </a:ext>
            </a:extLst>
          </p:cNvPr>
          <p:cNvSpPr>
            <a:spLocks noGrp="1" noChangeArrowheads="1"/>
          </p:cNvSpPr>
          <p:nvPr>
            <p:ph type="body" idx="1"/>
          </p:nvPr>
        </p:nvSpPr>
        <p:spPr>
          <a:xfrm>
            <a:off x="457200" y="914400"/>
            <a:ext cx="8458200" cy="5410200"/>
          </a:xfrm>
        </p:spPr>
        <p:txBody>
          <a:bodyPr/>
          <a:lstStyle/>
          <a:p>
            <a:pPr eaLnBrk="1" hangingPunct="1"/>
            <a:r>
              <a:rPr lang="en-US" altLang="en-US"/>
              <a:t>Distribution means the goalkeeper feeding ball to team</a:t>
            </a:r>
          </a:p>
          <a:p>
            <a:pPr eaLnBrk="1" hangingPunct="1"/>
            <a:r>
              <a:rPr lang="en-US" altLang="en-US"/>
              <a:t>In order of preference:</a:t>
            </a:r>
          </a:p>
          <a:p>
            <a:pPr lvl="1" eaLnBrk="1" hangingPunct="1"/>
            <a:r>
              <a:rPr lang="en-US" altLang="en-US"/>
              <a:t>Roll ball short distance on ground to wide open teammate</a:t>
            </a:r>
          </a:p>
          <a:p>
            <a:pPr lvl="1" eaLnBrk="1" hangingPunct="1"/>
            <a:r>
              <a:rPr lang="en-US" altLang="en-US"/>
              <a:t>Throw ball to open teammate – rolling is better than throwing in air</a:t>
            </a:r>
          </a:p>
          <a:p>
            <a:pPr lvl="1" eaLnBrk="1" hangingPunct="1"/>
            <a:r>
              <a:rPr lang="en-US" altLang="en-US"/>
              <a:t>Punt the ball</a:t>
            </a:r>
          </a:p>
          <a:p>
            <a:pPr eaLnBrk="1" hangingPunct="1"/>
            <a:r>
              <a:rPr lang="en-US" altLang="en-US"/>
              <a:t>Punting tips:</a:t>
            </a:r>
          </a:p>
          <a:p>
            <a:pPr lvl="1" eaLnBrk="1" hangingPunct="1"/>
            <a:r>
              <a:rPr lang="en-US" altLang="en-US"/>
              <a:t>Throw ball with two hands</a:t>
            </a:r>
          </a:p>
          <a:p>
            <a:pPr lvl="1" eaLnBrk="1" hangingPunct="1"/>
            <a:r>
              <a:rPr lang="en-US" altLang="en-US"/>
              <a:t>Don’t throw ball too high – waist height is best; no higher than chest</a:t>
            </a:r>
          </a:p>
          <a:p>
            <a:pPr lvl="1" eaLnBrk="1" hangingPunct="1"/>
            <a:r>
              <a:rPr lang="en-US" altLang="en-US"/>
              <a:t>Throw ball slightly forward not straight up.  Show that leg is longer than arm, so throwing ball straight up is bad because either</a:t>
            </a:r>
          </a:p>
          <a:p>
            <a:pPr lvl="2" eaLnBrk="1" hangingPunct="1"/>
            <a:r>
              <a:rPr lang="en-US" altLang="en-US"/>
              <a:t>it will force keeper to lean back;  or</a:t>
            </a:r>
          </a:p>
          <a:p>
            <a:pPr lvl="2" eaLnBrk="1" hangingPunct="1"/>
            <a:r>
              <a:rPr lang="en-US" altLang="en-US"/>
              <a:t>keeper will hit ball with shin, instead of foot</a:t>
            </a:r>
          </a:p>
          <a:p>
            <a:pPr lvl="1" eaLnBrk="1" hangingPunct="1"/>
            <a:r>
              <a:rPr lang="en-US" altLang="en-US"/>
              <a:t>Timing is all:  Step forward onto plant foot and toss ball at same time</a:t>
            </a:r>
          </a:p>
          <a:p>
            <a:pPr lvl="1" eaLnBrk="1" hangingPunct="1"/>
            <a:r>
              <a:rPr lang="en-US" altLang="en-US"/>
              <a:t>Practice, practice, practice!</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ate Placeholder 3">
            <a:extLst>
              <a:ext uri="{FF2B5EF4-FFF2-40B4-BE49-F238E27FC236}">
                <a16:creationId xmlns:a16="http://schemas.microsoft.com/office/drawing/2014/main" id="{773453D6-660A-4BC5-BE66-A42B3F02E12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57347" name="Slide Number Placeholder 4">
            <a:extLst>
              <a:ext uri="{FF2B5EF4-FFF2-40B4-BE49-F238E27FC236}">
                <a16:creationId xmlns:a16="http://schemas.microsoft.com/office/drawing/2014/main" id="{735FF1E8-0F94-4020-9153-EE1B30F3DD76}"/>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9E4E53-8353-435F-9B62-96811F09ABBC}" type="slidenum">
              <a:rPr lang="en-US" altLang="en-US"/>
              <a:pPr eaLnBrk="1" hangingPunct="1"/>
              <a:t>55</a:t>
            </a:fld>
            <a:endParaRPr lang="en-US" altLang="en-US"/>
          </a:p>
        </p:txBody>
      </p:sp>
      <p:sp>
        <p:nvSpPr>
          <p:cNvPr id="57348" name="Rectangle 2">
            <a:extLst>
              <a:ext uri="{FF2B5EF4-FFF2-40B4-BE49-F238E27FC236}">
                <a16:creationId xmlns:a16="http://schemas.microsoft.com/office/drawing/2014/main" id="{DAE7EC8B-19B6-4CA8-B909-541F86AE3C9F}"/>
              </a:ext>
            </a:extLst>
          </p:cNvPr>
          <p:cNvSpPr>
            <a:spLocks noGrp="1" noChangeArrowheads="1"/>
          </p:cNvSpPr>
          <p:nvPr>
            <p:ph type="title"/>
          </p:nvPr>
        </p:nvSpPr>
        <p:spPr/>
        <p:txBody>
          <a:bodyPr/>
          <a:lstStyle/>
          <a:p>
            <a:pPr eaLnBrk="1" hangingPunct="1"/>
            <a:r>
              <a:rPr lang="en-US" altLang="en-US"/>
              <a:t>Coaching Games – Getting Prepared</a:t>
            </a:r>
          </a:p>
        </p:txBody>
      </p:sp>
      <p:sp>
        <p:nvSpPr>
          <p:cNvPr id="57349" name="Rectangle 3">
            <a:extLst>
              <a:ext uri="{FF2B5EF4-FFF2-40B4-BE49-F238E27FC236}">
                <a16:creationId xmlns:a16="http://schemas.microsoft.com/office/drawing/2014/main" id="{A9D8F22E-49E7-4A03-A32C-206E79DC92E4}"/>
              </a:ext>
            </a:extLst>
          </p:cNvPr>
          <p:cNvSpPr>
            <a:spLocks noGrp="1" noChangeArrowheads="1"/>
          </p:cNvSpPr>
          <p:nvPr>
            <p:ph type="body" idx="1"/>
          </p:nvPr>
        </p:nvSpPr>
        <p:spPr>
          <a:xfrm>
            <a:off x="457200" y="914400"/>
            <a:ext cx="8382000" cy="5410200"/>
          </a:xfrm>
        </p:spPr>
        <p:txBody>
          <a:bodyPr/>
          <a:lstStyle/>
          <a:p>
            <a:pPr eaLnBrk="1" hangingPunct="1">
              <a:lnSpc>
                <a:spcPct val="90000"/>
              </a:lnSpc>
            </a:pPr>
            <a:r>
              <a:rPr lang="en-US" altLang="en-US"/>
              <a:t>You </a:t>
            </a:r>
            <a:r>
              <a:rPr lang="en-US" altLang="en-US" u="sng"/>
              <a:t>must</a:t>
            </a:r>
            <a:r>
              <a:rPr lang="en-US" altLang="en-US"/>
              <a:t> use the AYSO-Online system to generate line-up cards, using the pre-printed blanks we will provide</a:t>
            </a:r>
          </a:p>
          <a:p>
            <a:pPr lvl="1" eaLnBrk="1" hangingPunct="1">
              <a:lnSpc>
                <a:spcPct val="90000"/>
              </a:lnSpc>
            </a:pPr>
            <a:r>
              <a:rPr lang="en-US" altLang="en-US"/>
              <a:t>Enter uniform numbers into the system early in the season</a:t>
            </a:r>
          </a:p>
          <a:p>
            <a:pPr eaLnBrk="1" hangingPunct="1">
              <a:lnSpc>
                <a:spcPct val="90000"/>
              </a:lnSpc>
            </a:pPr>
            <a:r>
              <a:rPr lang="en-US" altLang="en-US"/>
              <a:t>Prepare your line-up ahead of time</a:t>
            </a:r>
          </a:p>
          <a:p>
            <a:pPr lvl="1" eaLnBrk="1" hangingPunct="1">
              <a:lnSpc>
                <a:spcPct val="90000"/>
              </a:lnSpc>
            </a:pPr>
            <a:r>
              <a:rPr lang="en-US" altLang="en-US"/>
              <a:t>Make your parents aware that you must be told about planned absences ahead of time</a:t>
            </a:r>
          </a:p>
          <a:p>
            <a:pPr lvl="1" eaLnBrk="1" hangingPunct="1">
              <a:lnSpc>
                <a:spcPct val="90000"/>
              </a:lnSpc>
            </a:pPr>
            <a:r>
              <a:rPr lang="en-US" altLang="en-US"/>
              <a:t>Plan positions and substitutions</a:t>
            </a:r>
          </a:p>
          <a:p>
            <a:pPr lvl="1" eaLnBrk="1" hangingPunct="1">
              <a:lnSpc>
                <a:spcPct val="90000"/>
              </a:lnSpc>
            </a:pPr>
            <a:r>
              <a:rPr lang="en-US" altLang="en-US"/>
              <a:t>See next slides for tips on formations and positions</a:t>
            </a:r>
          </a:p>
          <a:p>
            <a:pPr eaLnBrk="1" hangingPunct="1">
              <a:lnSpc>
                <a:spcPct val="90000"/>
              </a:lnSpc>
            </a:pPr>
            <a:r>
              <a:rPr lang="en-US" altLang="en-US"/>
              <a:t>Be ready</a:t>
            </a:r>
          </a:p>
          <a:p>
            <a:pPr lvl="1" eaLnBrk="1" hangingPunct="1">
              <a:lnSpc>
                <a:spcPct val="90000"/>
              </a:lnSpc>
            </a:pPr>
            <a:r>
              <a:rPr lang="en-US" altLang="en-US"/>
              <a:t>We give you 1 hour to complete a 50-minute game</a:t>
            </a:r>
          </a:p>
          <a:p>
            <a:pPr lvl="1" eaLnBrk="1" hangingPunct="1">
              <a:lnSpc>
                <a:spcPct val="90000"/>
              </a:lnSpc>
            </a:pPr>
            <a:r>
              <a:rPr lang="en-US" altLang="en-US"/>
              <a:t>The clock is running during quarter substitutions</a:t>
            </a:r>
          </a:p>
          <a:p>
            <a:pPr lvl="1" eaLnBrk="1" hangingPunct="1">
              <a:lnSpc>
                <a:spcPct val="90000"/>
              </a:lnSpc>
            </a:pPr>
            <a:r>
              <a:rPr lang="en-US" altLang="en-US"/>
              <a:t>Have your players ready to start on time</a:t>
            </a:r>
          </a:p>
          <a:p>
            <a:pPr lvl="1" eaLnBrk="1" hangingPunct="1">
              <a:lnSpc>
                <a:spcPct val="90000"/>
              </a:lnSpc>
            </a:pPr>
            <a:r>
              <a:rPr lang="en-US" altLang="en-US"/>
              <a:t>Don’t waste time on quarter breaks</a:t>
            </a:r>
          </a:p>
          <a:p>
            <a:pPr lvl="1" eaLnBrk="1" hangingPunct="1">
              <a:lnSpc>
                <a:spcPct val="90000"/>
              </a:lnSpc>
            </a:pPr>
            <a:r>
              <a:rPr lang="en-US" altLang="en-US"/>
              <a:t>Leave field promptly after cheers, handshakes and thanks to referees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ate Placeholder 3">
            <a:extLst>
              <a:ext uri="{FF2B5EF4-FFF2-40B4-BE49-F238E27FC236}">
                <a16:creationId xmlns:a16="http://schemas.microsoft.com/office/drawing/2014/main" id="{79B7BA2C-FAD5-4C35-9582-4F1482962E6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58371" name="Slide Number Placeholder 4">
            <a:extLst>
              <a:ext uri="{FF2B5EF4-FFF2-40B4-BE49-F238E27FC236}">
                <a16:creationId xmlns:a16="http://schemas.microsoft.com/office/drawing/2014/main" id="{A5BFDAF1-1D01-4F15-AD43-A2C94E1E7B1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E69EF0-195B-4A19-99D9-75ACF33946C4}" type="slidenum">
              <a:rPr lang="en-US" altLang="en-US"/>
              <a:pPr eaLnBrk="1" hangingPunct="1"/>
              <a:t>56</a:t>
            </a:fld>
            <a:endParaRPr lang="en-US" altLang="en-US"/>
          </a:p>
        </p:txBody>
      </p:sp>
      <p:sp>
        <p:nvSpPr>
          <p:cNvPr id="58372" name="Rectangle 2">
            <a:extLst>
              <a:ext uri="{FF2B5EF4-FFF2-40B4-BE49-F238E27FC236}">
                <a16:creationId xmlns:a16="http://schemas.microsoft.com/office/drawing/2014/main" id="{9F42BB0C-5AB7-441E-9FA5-3B4EE3E0B144}"/>
              </a:ext>
            </a:extLst>
          </p:cNvPr>
          <p:cNvSpPr>
            <a:spLocks noGrp="1" noChangeArrowheads="1"/>
          </p:cNvSpPr>
          <p:nvPr>
            <p:ph type="title"/>
          </p:nvPr>
        </p:nvSpPr>
        <p:spPr/>
        <p:txBody>
          <a:bodyPr/>
          <a:lstStyle/>
          <a:p>
            <a:pPr eaLnBrk="1" hangingPunct="1"/>
            <a:r>
              <a:rPr lang="en-US" altLang="en-US"/>
              <a:t>Coaching Games - Formations</a:t>
            </a:r>
          </a:p>
        </p:txBody>
      </p:sp>
      <p:sp>
        <p:nvSpPr>
          <p:cNvPr id="58373" name="Rectangle 3">
            <a:extLst>
              <a:ext uri="{FF2B5EF4-FFF2-40B4-BE49-F238E27FC236}">
                <a16:creationId xmlns:a16="http://schemas.microsoft.com/office/drawing/2014/main" id="{4BA1FFFF-0063-4C45-88F7-903305D45BC4}"/>
              </a:ext>
            </a:extLst>
          </p:cNvPr>
          <p:cNvSpPr>
            <a:spLocks noGrp="1" noChangeArrowheads="1"/>
          </p:cNvSpPr>
          <p:nvPr>
            <p:ph type="body" idx="1"/>
          </p:nvPr>
        </p:nvSpPr>
        <p:spPr>
          <a:xfrm>
            <a:off x="457200" y="914400"/>
            <a:ext cx="8382000" cy="5638800"/>
          </a:xfrm>
        </p:spPr>
        <p:txBody>
          <a:bodyPr/>
          <a:lstStyle/>
          <a:p>
            <a:pPr eaLnBrk="1" hangingPunct="1"/>
            <a:r>
              <a:rPr lang="en-US" altLang="en-US"/>
              <a:t>Formations</a:t>
            </a:r>
          </a:p>
          <a:p>
            <a:pPr lvl="1" eaLnBrk="1" hangingPunct="1"/>
            <a:r>
              <a:rPr lang="en-US" altLang="en-US"/>
              <a:t>2-2-2  Two defenders, two midfielders, two forwards</a:t>
            </a:r>
          </a:p>
          <a:p>
            <a:pPr lvl="1" eaLnBrk="1" hangingPunct="1"/>
            <a:r>
              <a:rPr lang="en-US" altLang="en-US"/>
              <a:t>3-3 Three defenders, three forwards</a:t>
            </a:r>
          </a:p>
          <a:p>
            <a:pPr lvl="1" eaLnBrk="1" hangingPunct="1"/>
            <a:r>
              <a:rPr lang="en-US" altLang="en-US"/>
              <a:t>2-3-1 Two defenders, three midfielders, one forward</a:t>
            </a:r>
          </a:p>
          <a:p>
            <a:pPr lvl="1" eaLnBrk="1" hangingPunct="1"/>
            <a:r>
              <a:rPr lang="en-US" altLang="en-US"/>
              <a:t>3-2-1 Three defenders, two midfielders, one forward</a:t>
            </a:r>
          </a:p>
          <a:p>
            <a:pPr eaLnBrk="1" hangingPunct="1"/>
            <a:r>
              <a:rPr lang="en-US" altLang="en-US"/>
              <a:t>Choose the formation that best suits your team</a:t>
            </a:r>
          </a:p>
          <a:p>
            <a:pPr lvl="1" eaLnBrk="1" hangingPunct="1"/>
            <a:r>
              <a:rPr lang="en-US" altLang="en-US"/>
              <a:t>See next slide for tips on what to ask of players in each position</a:t>
            </a:r>
          </a:p>
          <a:p>
            <a:pPr eaLnBrk="1" hangingPunct="1"/>
            <a:r>
              <a:rPr lang="en-US" altLang="en-US"/>
              <a:t>It’s a numbers game</a:t>
            </a:r>
          </a:p>
          <a:p>
            <a:pPr lvl="1" eaLnBrk="1" hangingPunct="1"/>
            <a:r>
              <a:rPr lang="en-US" altLang="en-US"/>
              <a:t>Remember – when your team is attacking, everyone has to move up, including your goalkeeper</a:t>
            </a:r>
          </a:p>
          <a:p>
            <a:pPr lvl="1" eaLnBrk="1" hangingPunct="1"/>
            <a:r>
              <a:rPr lang="en-US" altLang="en-US"/>
              <a:t>Use the instruction “Push up”, meaning everyone goes forward as your team moves the ball up the field</a:t>
            </a:r>
          </a:p>
          <a:p>
            <a:pPr lvl="1" eaLnBrk="1" hangingPunct="1"/>
            <a:r>
              <a:rPr lang="en-US" altLang="en-US" u="sng"/>
              <a:t>Don’t leave 3 defenders standing uselessly 40 yards behind play</a:t>
            </a:r>
            <a:r>
              <a:rPr lang="en-US" altLang="en-US"/>
              <a:t>.</a:t>
            </a:r>
          </a:p>
          <a:p>
            <a:pPr lvl="2" eaLnBrk="1" hangingPunct="1"/>
            <a:r>
              <a:rPr lang="en-US" altLang="en-US"/>
              <a:t>Have defenders push up</a:t>
            </a:r>
          </a:p>
          <a:p>
            <a:pPr lvl="2" eaLnBrk="1" hangingPunct="1"/>
            <a:r>
              <a:rPr lang="en-US" altLang="en-US"/>
              <a:t>Few goals are scored on breakaways – better to get numbers forward</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ate Placeholder 3">
            <a:extLst>
              <a:ext uri="{FF2B5EF4-FFF2-40B4-BE49-F238E27FC236}">
                <a16:creationId xmlns:a16="http://schemas.microsoft.com/office/drawing/2014/main" id="{7DC78B50-D962-491F-995D-25416BE66DB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59395" name="Slide Number Placeholder 4">
            <a:extLst>
              <a:ext uri="{FF2B5EF4-FFF2-40B4-BE49-F238E27FC236}">
                <a16:creationId xmlns:a16="http://schemas.microsoft.com/office/drawing/2014/main" id="{AA11AF57-DCD1-425D-954A-E4B774CA487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33914D3-F66E-4C14-9233-644D14E39829}" type="slidenum">
              <a:rPr lang="en-US" altLang="en-US"/>
              <a:pPr eaLnBrk="1" hangingPunct="1"/>
              <a:t>57</a:t>
            </a:fld>
            <a:endParaRPr lang="en-US" altLang="en-US"/>
          </a:p>
        </p:txBody>
      </p:sp>
      <p:sp>
        <p:nvSpPr>
          <p:cNvPr id="59396" name="Rectangle 2">
            <a:extLst>
              <a:ext uri="{FF2B5EF4-FFF2-40B4-BE49-F238E27FC236}">
                <a16:creationId xmlns:a16="http://schemas.microsoft.com/office/drawing/2014/main" id="{C19F9956-7F7C-4522-9D66-1393C9073FDA}"/>
              </a:ext>
            </a:extLst>
          </p:cNvPr>
          <p:cNvSpPr>
            <a:spLocks noGrp="1" noChangeArrowheads="1"/>
          </p:cNvSpPr>
          <p:nvPr>
            <p:ph type="title"/>
          </p:nvPr>
        </p:nvSpPr>
        <p:spPr/>
        <p:txBody>
          <a:bodyPr/>
          <a:lstStyle/>
          <a:p>
            <a:pPr eaLnBrk="1" hangingPunct="1"/>
            <a:r>
              <a:rPr lang="en-US" altLang="en-US"/>
              <a:t>Coaching Games – Player Positions</a:t>
            </a:r>
          </a:p>
        </p:txBody>
      </p:sp>
      <p:sp>
        <p:nvSpPr>
          <p:cNvPr id="59397" name="Rectangle 3">
            <a:extLst>
              <a:ext uri="{FF2B5EF4-FFF2-40B4-BE49-F238E27FC236}">
                <a16:creationId xmlns:a16="http://schemas.microsoft.com/office/drawing/2014/main" id="{E89C0F6D-EF69-43B1-B15A-365882097D4C}"/>
              </a:ext>
            </a:extLst>
          </p:cNvPr>
          <p:cNvSpPr>
            <a:spLocks noGrp="1" noChangeArrowheads="1"/>
          </p:cNvSpPr>
          <p:nvPr>
            <p:ph type="body" idx="1"/>
          </p:nvPr>
        </p:nvSpPr>
        <p:spPr>
          <a:xfrm>
            <a:off x="457200" y="914400"/>
            <a:ext cx="8305800" cy="5410200"/>
          </a:xfrm>
        </p:spPr>
        <p:txBody>
          <a:bodyPr/>
          <a:lstStyle/>
          <a:p>
            <a:pPr eaLnBrk="1" hangingPunct="1">
              <a:lnSpc>
                <a:spcPct val="90000"/>
              </a:lnSpc>
            </a:pPr>
            <a:r>
              <a:rPr lang="en-US" altLang="en-US"/>
              <a:t>Don’t typecast players, especially early on</a:t>
            </a:r>
          </a:p>
          <a:p>
            <a:pPr eaLnBrk="1" hangingPunct="1">
              <a:lnSpc>
                <a:spcPct val="90000"/>
              </a:lnSpc>
            </a:pPr>
            <a:r>
              <a:rPr lang="en-US" altLang="en-US"/>
              <a:t>The skills required to succeed are the same for all positions, except goalkeeper needs additional skills</a:t>
            </a:r>
          </a:p>
          <a:p>
            <a:pPr eaLnBrk="1" hangingPunct="1">
              <a:lnSpc>
                <a:spcPct val="90000"/>
              </a:lnSpc>
            </a:pPr>
            <a:r>
              <a:rPr lang="en-US" altLang="en-US"/>
              <a:t>Forwards</a:t>
            </a:r>
          </a:p>
          <a:p>
            <a:pPr lvl="1" eaLnBrk="1" hangingPunct="1">
              <a:lnSpc>
                <a:spcPct val="90000"/>
              </a:lnSpc>
            </a:pPr>
            <a:r>
              <a:rPr lang="en-US" altLang="en-US"/>
              <a:t>One has to stay forward, level with last defender</a:t>
            </a:r>
          </a:p>
          <a:p>
            <a:pPr lvl="1" eaLnBrk="1" hangingPunct="1">
              <a:lnSpc>
                <a:spcPct val="90000"/>
              </a:lnSpc>
            </a:pPr>
            <a:r>
              <a:rPr lang="en-US" altLang="en-US"/>
              <a:t>When we’re defending, shift over to the side where the ball is</a:t>
            </a:r>
          </a:p>
          <a:p>
            <a:pPr eaLnBrk="1" hangingPunct="1">
              <a:lnSpc>
                <a:spcPct val="90000"/>
              </a:lnSpc>
            </a:pPr>
            <a:r>
              <a:rPr lang="en-US" altLang="en-US"/>
              <a:t>Defenders</a:t>
            </a:r>
          </a:p>
          <a:p>
            <a:pPr lvl="1" eaLnBrk="1" hangingPunct="1">
              <a:lnSpc>
                <a:spcPct val="90000"/>
              </a:lnSpc>
            </a:pPr>
            <a:r>
              <a:rPr lang="en-US" altLang="en-US"/>
              <a:t>See </a:t>
            </a:r>
            <a:r>
              <a:rPr lang="en-US" altLang="en-US">
                <a:hlinkClick r:id="rId2" action="ppaction://hlinksldjump"/>
              </a:rPr>
              <a:t>Teaching Defense – Individual</a:t>
            </a:r>
            <a:r>
              <a:rPr lang="en-US" altLang="en-US"/>
              <a:t> and </a:t>
            </a:r>
            <a:r>
              <a:rPr lang="en-US" altLang="en-US">
                <a:hlinkClick r:id="rId3" action="ppaction://hlinksldjump"/>
              </a:rPr>
              <a:t>Teaching Defense - Team</a:t>
            </a:r>
            <a:endParaRPr lang="en-US" altLang="en-US"/>
          </a:p>
          <a:p>
            <a:pPr eaLnBrk="1" hangingPunct="1">
              <a:lnSpc>
                <a:spcPct val="90000"/>
              </a:lnSpc>
            </a:pPr>
            <a:r>
              <a:rPr lang="en-US" altLang="en-US"/>
              <a:t>Everyone</a:t>
            </a:r>
          </a:p>
          <a:p>
            <a:pPr lvl="1" eaLnBrk="1" hangingPunct="1">
              <a:lnSpc>
                <a:spcPct val="90000"/>
              </a:lnSpc>
            </a:pPr>
            <a:r>
              <a:rPr lang="en-US" altLang="en-US"/>
              <a:t>Get open!</a:t>
            </a:r>
          </a:p>
          <a:p>
            <a:pPr lvl="1" eaLnBrk="1" hangingPunct="1">
              <a:lnSpc>
                <a:spcPct val="90000"/>
              </a:lnSpc>
            </a:pPr>
            <a:r>
              <a:rPr lang="en-US" altLang="en-US"/>
              <a:t>Think where the ball will go next</a:t>
            </a:r>
          </a:p>
          <a:p>
            <a:pPr lvl="1" eaLnBrk="1" hangingPunct="1">
              <a:lnSpc>
                <a:spcPct val="90000"/>
              </a:lnSpc>
            </a:pPr>
            <a:r>
              <a:rPr lang="en-US" altLang="en-US"/>
              <a:t>Passing backward is OK if your teammate is wide open</a:t>
            </a:r>
          </a:p>
          <a:p>
            <a:pPr lvl="1" eaLnBrk="1" hangingPunct="1">
              <a:lnSpc>
                <a:spcPct val="90000"/>
              </a:lnSpc>
            </a:pPr>
            <a:r>
              <a:rPr lang="en-US" altLang="en-US"/>
              <a:t>Support!</a:t>
            </a:r>
          </a:p>
          <a:p>
            <a:pPr lvl="2" eaLnBrk="1" hangingPunct="1">
              <a:lnSpc>
                <a:spcPct val="90000"/>
              </a:lnSpc>
            </a:pPr>
            <a:r>
              <a:rPr lang="en-US" altLang="en-US"/>
              <a:t>Midfielders trail forwards to give them a safe place to pass</a:t>
            </a:r>
          </a:p>
          <a:p>
            <a:pPr lvl="2" eaLnBrk="1" hangingPunct="1">
              <a:lnSpc>
                <a:spcPct val="90000"/>
              </a:lnSpc>
            </a:pPr>
            <a:r>
              <a:rPr lang="en-US" altLang="en-US"/>
              <a:t>Player should back up defender in case they get beaten</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ate Placeholder 3">
            <a:extLst>
              <a:ext uri="{FF2B5EF4-FFF2-40B4-BE49-F238E27FC236}">
                <a16:creationId xmlns:a16="http://schemas.microsoft.com/office/drawing/2014/main" id="{68F939A5-FB92-485C-8AE2-C97EF2E3DDE4}"/>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60419" name="Slide Number Placeholder 4">
            <a:extLst>
              <a:ext uri="{FF2B5EF4-FFF2-40B4-BE49-F238E27FC236}">
                <a16:creationId xmlns:a16="http://schemas.microsoft.com/office/drawing/2014/main" id="{1A3A5A24-403E-46B7-8774-1CFD53FBD60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7F8311-6557-4AF2-B8F7-219AECC13012}" type="slidenum">
              <a:rPr lang="en-US" altLang="en-US"/>
              <a:pPr eaLnBrk="1" hangingPunct="1"/>
              <a:t>58</a:t>
            </a:fld>
            <a:endParaRPr lang="en-US" altLang="en-US"/>
          </a:p>
        </p:txBody>
      </p:sp>
      <p:sp>
        <p:nvSpPr>
          <p:cNvPr id="60420" name="Rectangle 2">
            <a:extLst>
              <a:ext uri="{FF2B5EF4-FFF2-40B4-BE49-F238E27FC236}">
                <a16:creationId xmlns:a16="http://schemas.microsoft.com/office/drawing/2014/main" id="{8B353740-89D0-406D-AA06-3F166DC95C49}"/>
              </a:ext>
            </a:extLst>
          </p:cNvPr>
          <p:cNvSpPr>
            <a:spLocks noGrp="1" noChangeArrowheads="1"/>
          </p:cNvSpPr>
          <p:nvPr>
            <p:ph type="title"/>
          </p:nvPr>
        </p:nvSpPr>
        <p:spPr/>
        <p:txBody>
          <a:bodyPr/>
          <a:lstStyle/>
          <a:p>
            <a:pPr eaLnBrk="1" hangingPunct="1"/>
            <a:r>
              <a:rPr lang="en-US" altLang="en-US"/>
              <a:t>Coaching Games</a:t>
            </a:r>
          </a:p>
        </p:txBody>
      </p:sp>
      <p:sp>
        <p:nvSpPr>
          <p:cNvPr id="60421" name="Rectangle 3">
            <a:extLst>
              <a:ext uri="{FF2B5EF4-FFF2-40B4-BE49-F238E27FC236}">
                <a16:creationId xmlns:a16="http://schemas.microsoft.com/office/drawing/2014/main" id="{C692EE8A-EB27-44BC-BA14-B469A5358081}"/>
              </a:ext>
            </a:extLst>
          </p:cNvPr>
          <p:cNvSpPr>
            <a:spLocks noGrp="1" noChangeArrowheads="1"/>
          </p:cNvSpPr>
          <p:nvPr>
            <p:ph type="body" idx="1"/>
          </p:nvPr>
        </p:nvSpPr>
        <p:spPr>
          <a:xfrm>
            <a:off x="457200" y="914400"/>
            <a:ext cx="8382000" cy="5715000"/>
          </a:xfrm>
        </p:spPr>
        <p:txBody>
          <a:bodyPr/>
          <a:lstStyle/>
          <a:p>
            <a:pPr eaLnBrk="1" hangingPunct="1">
              <a:lnSpc>
                <a:spcPct val="90000"/>
              </a:lnSpc>
            </a:pPr>
            <a:r>
              <a:rPr lang="en-US" altLang="en-US"/>
              <a:t>BE POSITIVE</a:t>
            </a:r>
          </a:p>
          <a:p>
            <a:pPr eaLnBrk="1" hangingPunct="1">
              <a:lnSpc>
                <a:spcPct val="90000"/>
              </a:lnSpc>
            </a:pPr>
            <a:r>
              <a:rPr lang="en-US" altLang="en-US"/>
              <a:t>BE QUIET</a:t>
            </a:r>
          </a:p>
          <a:p>
            <a:pPr lvl="1" eaLnBrk="1" hangingPunct="1">
              <a:lnSpc>
                <a:spcPct val="90000"/>
              </a:lnSpc>
            </a:pPr>
            <a:r>
              <a:rPr lang="en-US" altLang="en-US"/>
              <a:t>Think about the volume and tone of your voice</a:t>
            </a:r>
          </a:p>
          <a:p>
            <a:pPr lvl="1" eaLnBrk="1" hangingPunct="1">
              <a:lnSpc>
                <a:spcPct val="90000"/>
              </a:lnSpc>
            </a:pPr>
            <a:r>
              <a:rPr lang="en-US" altLang="en-US"/>
              <a:t>Try to be quiet; give directions only when absolutely necessary</a:t>
            </a:r>
          </a:p>
          <a:p>
            <a:pPr lvl="1" eaLnBrk="1" hangingPunct="1">
              <a:lnSpc>
                <a:spcPct val="90000"/>
              </a:lnSpc>
            </a:pPr>
            <a:r>
              <a:rPr lang="en-US" altLang="en-US"/>
              <a:t>Coach before the game, after the game and at half time</a:t>
            </a:r>
          </a:p>
          <a:p>
            <a:pPr lvl="1" eaLnBrk="1" hangingPunct="1">
              <a:lnSpc>
                <a:spcPct val="90000"/>
              </a:lnSpc>
            </a:pPr>
            <a:r>
              <a:rPr lang="en-US" altLang="en-US"/>
              <a:t>During the game, be with your substitutes and coach them</a:t>
            </a:r>
          </a:p>
          <a:p>
            <a:pPr eaLnBrk="1" hangingPunct="1">
              <a:lnSpc>
                <a:spcPct val="90000"/>
              </a:lnSpc>
            </a:pPr>
            <a:r>
              <a:rPr lang="en-US" altLang="en-US"/>
              <a:t>Sideline phrases you </a:t>
            </a:r>
            <a:r>
              <a:rPr lang="en-US" altLang="en-US" u="sng"/>
              <a:t>must</a:t>
            </a:r>
            <a:r>
              <a:rPr lang="en-US" altLang="en-US"/>
              <a:t> dump from your repertoire</a:t>
            </a:r>
          </a:p>
          <a:p>
            <a:pPr lvl="1" eaLnBrk="1" hangingPunct="1">
              <a:lnSpc>
                <a:spcPct val="90000"/>
              </a:lnSpc>
            </a:pPr>
            <a:r>
              <a:rPr lang="en-US" altLang="en-US"/>
              <a:t>Wake up! (a nasty, demeaning insult)</a:t>
            </a:r>
          </a:p>
          <a:p>
            <a:pPr lvl="1" eaLnBrk="1" hangingPunct="1">
              <a:lnSpc>
                <a:spcPct val="90000"/>
              </a:lnSpc>
            </a:pPr>
            <a:r>
              <a:rPr lang="en-US" altLang="en-US"/>
              <a:t>Boot it! (almost always the wrong advice)</a:t>
            </a:r>
          </a:p>
          <a:p>
            <a:pPr lvl="1" eaLnBrk="1" hangingPunct="1">
              <a:lnSpc>
                <a:spcPct val="90000"/>
              </a:lnSpc>
            </a:pPr>
            <a:r>
              <a:rPr lang="en-US" altLang="en-US"/>
              <a:t>Clear it! (as if they didn’t know . . . )</a:t>
            </a:r>
          </a:p>
          <a:p>
            <a:pPr lvl="1" eaLnBrk="1" hangingPunct="1">
              <a:lnSpc>
                <a:spcPct val="90000"/>
              </a:lnSpc>
            </a:pPr>
            <a:r>
              <a:rPr lang="en-US" altLang="en-US" u="sng"/>
              <a:t>What</a:t>
            </a:r>
            <a:r>
              <a:rPr lang="en-US" altLang="en-US"/>
              <a:t> are you doing?! (</a:t>
            </a:r>
            <a:r>
              <a:rPr lang="en-US" altLang="en-US" u="sng"/>
              <a:t>why</a:t>
            </a:r>
            <a:r>
              <a:rPr lang="en-US" altLang="en-US"/>
              <a:t> are </a:t>
            </a:r>
            <a:r>
              <a:rPr lang="en-US" altLang="en-US" u="sng"/>
              <a:t>you</a:t>
            </a:r>
            <a:r>
              <a:rPr lang="en-US" altLang="en-US"/>
              <a:t> asking?)</a:t>
            </a:r>
          </a:p>
          <a:p>
            <a:pPr eaLnBrk="1" hangingPunct="1">
              <a:lnSpc>
                <a:spcPct val="90000"/>
              </a:lnSpc>
            </a:pPr>
            <a:r>
              <a:rPr lang="en-US" altLang="en-US"/>
              <a:t>Players respond to yelling from the sidelines, even positive or instructional yelling –  </a:t>
            </a:r>
          </a:p>
          <a:p>
            <a:pPr lvl="1" eaLnBrk="1" hangingPunct="1">
              <a:lnSpc>
                <a:spcPct val="90000"/>
              </a:lnSpc>
            </a:pPr>
            <a:r>
              <a:rPr lang="en-US" altLang="en-US"/>
              <a:t>By tuning it out; or</a:t>
            </a:r>
          </a:p>
          <a:p>
            <a:pPr lvl="1" eaLnBrk="1" hangingPunct="1">
              <a:lnSpc>
                <a:spcPct val="90000"/>
              </a:lnSpc>
            </a:pPr>
            <a:r>
              <a:rPr lang="en-US" altLang="en-US"/>
              <a:t>By getting frustrated</a:t>
            </a:r>
          </a:p>
          <a:p>
            <a:pPr eaLnBrk="1" hangingPunct="1">
              <a:lnSpc>
                <a:spcPct val="90000"/>
              </a:lnSpc>
            </a:pPr>
            <a:r>
              <a:rPr lang="en-US" altLang="en-US"/>
              <a:t>DON’T CONCENTRATE ON YOUR OWN CHILD!</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ate Placeholder 3">
            <a:extLst>
              <a:ext uri="{FF2B5EF4-FFF2-40B4-BE49-F238E27FC236}">
                <a16:creationId xmlns:a16="http://schemas.microsoft.com/office/drawing/2014/main" id="{FD1DA922-B1F5-4A1B-B3D4-E49BB1F3C24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61443" name="Slide Number Placeholder 4">
            <a:extLst>
              <a:ext uri="{FF2B5EF4-FFF2-40B4-BE49-F238E27FC236}">
                <a16:creationId xmlns:a16="http://schemas.microsoft.com/office/drawing/2014/main" id="{15B588C0-A147-45B6-8744-FD07A7CD74E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56B392-3611-4386-8F50-CB46612347E6}" type="slidenum">
              <a:rPr lang="en-US" altLang="en-US"/>
              <a:pPr eaLnBrk="1" hangingPunct="1"/>
              <a:t>59</a:t>
            </a:fld>
            <a:endParaRPr lang="en-US" altLang="en-US"/>
          </a:p>
        </p:txBody>
      </p:sp>
      <p:sp>
        <p:nvSpPr>
          <p:cNvPr id="61444" name="Rectangle 2">
            <a:extLst>
              <a:ext uri="{FF2B5EF4-FFF2-40B4-BE49-F238E27FC236}">
                <a16:creationId xmlns:a16="http://schemas.microsoft.com/office/drawing/2014/main" id="{4E2AE5A2-1B1B-46F3-96B3-EA97169782C8}"/>
              </a:ext>
            </a:extLst>
          </p:cNvPr>
          <p:cNvSpPr>
            <a:spLocks noGrp="1" noChangeArrowheads="1"/>
          </p:cNvSpPr>
          <p:nvPr>
            <p:ph type="title"/>
          </p:nvPr>
        </p:nvSpPr>
        <p:spPr/>
        <p:txBody>
          <a:bodyPr/>
          <a:lstStyle/>
          <a:p>
            <a:pPr eaLnBrk="1" hangingPunct="1"/>
            <a:r>
              <a:rPr lang="en-US" altLang="en-US"/>
              <a:t>Dealing with Referees</a:t>
            </a:r>
          </a:p>
        </p:txBody>
      </p:sp>
      <p:sp>
        <p:nvSpPr>
          <p:cNvPr id="61445" name="Rectangle 3">
            <a:extLst>
              <a:ext uri="{FF2B5EF4-FFF2-40B4-BE49-F238E27FC236}">
                <a16:creationId xmlns:a16="http://schemas.microsoft.com/office/drawing/2014/main" id="{1E5AC677-40C5-43EA-A642-4996B7F08B5D}"/>
              </a:ext>
            </a:extLst>
          </p:cNvPr>
          <p:cNvSpPr>
            <a:spLocks noGrp="1" noChangeArrowheads="1"/>
          </p:cNvSpPr>
          <p:nvPr>
            <p:ph type="body" idx="1"/>
          </p:nvPr>
        </p:nvSpPr>
        <p:spPr>
          <a:xfrm>
            <a:off x="457200" y="914400"/>
            <a:ext cx="8382000" cy="5562600"/>
          </a:xfrm>
          <a:noFill/>
        </p:spPr>
        <p:txBody>
          <a:bodyPr/>
          <a:lstStyle/>
          <a:p>
            <a:pPr eaLnBrk="1" hangingPunct="1">
              <a:lnSpc>
                <a:spcPct val="90000"/>
              </a:lnSpc>
            </a:pPr>
            <a:r>
              <a:rPr lang="en-US" altLang="en-US"/>
              <a:t>The referees are volunteers, like you</a:t>
            </a:r>
          </a:p>
          <a:p>
            <a:pPr lvl="1" eaLnBrk="1" hangingPunct="1">
              <a:lnSpc>
                <a:spcPct val="90000"/>
              </a:lnSpc>
            </a:pPr>
            <a:r>
              <a:rPr lang="en-US" altLang="en-US"/>
              <a:t>For some of them, it’s their first few games</a:t>
            </a:r>
          </a:p>
          <a:p>
            <a:pPr lvl="1" eaLnBrk="1" hangingPunct="1">
              <a:lnSpc>
                <a:spcPct val="90000"/>
              </a:lnSpc>
            </a:pPr>
            <a:r>
              <a:rPr lang="en-US" altLang="en-US"/>
              <a:t>Be particularly supportive about youth referees – they do this for fun and community service credit; they’ll stop if you yell at them</a:t>
            </a:r>
          </a:p>
          <a:p>
            <a:pPr lvl="1" eaLnBrk="1" hangingPunct="1">
              <a:lnSpc>
                <a:spcPct val="90000"/>
              </a:lnSpc>
            </a:pPr>
            <a:r>
              <a:rPr lang="en-US" altLang="en-US"/>
              <a:t>A thought:  Did any referee ever call you a lousy coach?</a:t>
            </a:r>
          </a:p>
          <a:p>
            <a:pPr eaLnBrk="1" hangingPunct="1">
              <a:lnSpc>
                <a:spcPct val="90000"/>
              </a:lnSpc>
            </a:pPr>
            <a:r>
              <a:rPr lang="en-US" altLang="en-US"/>
              <a:t>BE POSITIVE</a:t>
            </a:r>
          </a:p>
          <a:p>
            <a:pPr lvl="1" eaLnBrk="1" hangingPunct="1">
              <a:lnSpc>
                <a:spcPct val="90000"/>
              </a:lnSpc>
            </a:pPr>
            <a:r>
              <a:rPr lang="en-US" altLang="en-US"/>
              <a:t>Don’t tell the referees what a bad job they are doing</a:t>
            </a:r>
          </a:p>
          <a:p>
            <a:pPr lvl="1" eaLnBrk="1" hangingPunct="1">
              <a:lnSpc>
                <a:spcPct val="90000"/>
              </a:lnSpc>
            </a:pPr>
            <a:r>
              <a:rPr lang="en-US" altLang="en-US"/>
              <a:t>Don’t tell your team or the parents what a bad job they are doing</a:t>
            </a:r>
          </a:p>
          <a:p>
            <a:pPr lvl="1" eaLnBrk="1" hangingPunct="1">
              <a:lnSpc>
                <a:spcPct val="90000"/>
              </a:lnSpc>
            </a:pPr>
            <a:r>
              <a:rPr lang="en-US" altLang="en-US"/>
              <a:t>Remind the players to thank the referees at the end of </a:t>
            </a:r>
            <a:r>
              <a:rPr lang="en-US" altLang="en-US" u="sng"/>
              <a:t>every</a:t>
            </a:r>
            <a:r>
              <a:rPr lang="en-US" altLang="en-US"/>
              <a:t> game</a:t>
            </a:r>
          </a:p>
          <a:p>
            <a:pPr eaLnBrk="1" hangingPunct="1">
              <a:lnSpc>
                <a:spcPct val="90000"/>
              </a:lnSpc>
            </a:pPr>
            <a:r>
              <a:rPr lang="en-US" altLang="en-US"/>
              <a:t>Learn the Laws of the Game</a:t>
            </a:r>
          </a:p>
          <a:p>
            <a:pPr lvl="1" eaLnBrk="1" hangingPunct="1">
              <a:lnSpc>
                <a:spcPct val="90000"/>
              </a:lnSpc>
            </a:pPr>
            <a:r>
              <a:rPr lang="en-US" altLang="en-US"/>
              <a:t>The rulebook is short – just 17 laws</a:t>
            </a:r>
          </a:p>
          <a:p>
            <a:pPr lvl="1" eaLnBrk="1" hangingPunct="1">
              <a:lnSpc>
                <a:spcPct val="90000"/>
              </a:lnSpc>
            </a:pPr>
            <a:r>
              <a:rPr lang="en-US" altLang="en-US"/>
              <a:t>By learning referee signals, you can understand and explain what happened</a:t>
            </a:r>
          </a:p>
          <a:p>
            <a:pPr lvl="1" eaLnBrk="1" hangingPunct="1">
              <a:lnSpc>
                <a:spcPct val="90000"/>
              </a:lnSpc>
            </a:pPr>
            <a:r>
              <a:rPr lang="en-US" altLang="en-US"/>
              <a:t>If nothing else, learn</a:t>
            </a:r>
          </a:p>
          <a:p>
            <a:pPr lvl="2" eaLnBrk="1" hangingPunct="1">
              <a:lnSpc>
                <a:spcPct val="90000"/>
              </a:lnSpc>
            </a:pPr>
            <a:r>
              <a:rPr lang="en-US" altLang="en-US"/>
              <a:t>When the ball is in or out of bounds</a:t>
            </a:r>
          </a:p>
          <a:p>
            <a:pPr lvl="2" eaLnBrk="1" hangingPunct="1">
              <a:lnSpc>
                <a:spcPct val="90000"/>
              </a:lnSpc>
            </a:pPr>
            <a:r>
              <a:rPr lang="en-US" altLang="en-US"/>
              <a:t>The difference between direct and indirect kicks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a:extLst>
              <a:ext uri="{FF2B5EF4-FFF2-40B4-BE49-F238E27FC236}">
                <a16:creationId xmlns:a16="http://schemas.microsoft.com/office/drawing/2014/main" id="{042FEDB4-A252-42F5-BCD8-17B4FA21A2D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7171" name="Slide Number Placeholder 4">
            <a:extLst>
              <a:ext uri="{FF2B5EF4-FFF2-40B4-BE49-F238E27FC236}">
                <a16:creationId xmlns:a16="http://schemas.microsoft.com/office/drawing/2014/main" id="{64A20385-23EE-4617-95E8-2B55BB3AB4D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D88A2E-F42C-4A0A-B393-554E0CEC3A25}" type="slidenum">
              <a:rPr lang="en-US" altLang="en-US"/>
              <a:pPr eaLnBrk="1" hangingPunct="1"/>
              <a:t>6</a:t>
            </a:fld>
            <a:endParaRPr lang="en-US" altLang="en-US"/>
          </a:p>
        </p:txBody>
      </p:sp>
      <p:sp>
        <p:nvSpPr>
          <p:cNvPr id="7172" name="Rectangle 2">
            <a:extLst>
              <a:ext uri="{FF2B5EF4-FFF2-40B4-BE49-F238E27FC236}">
                <a16:creationId xmlns:a16="http://schemas.microsoft.com/office/drawing/2014/main" id="{2BFD387B-833A-481D-9E55-8C2EE30386AD}"/>
              </a:ext>
            </a:extLst>
          </p:cNvPr>
          <p:cNvSpPr>
            <a:spLocks noGrp="1" noChangeArrowheads="1"/>
          </p:cNvSpPr>
          <p:nvPr>
            <p:ph type="title"/>
          </p:nvPr>
        </p:nvSpPr>
        <p:spPr/>
        <p:txBody>
          <a:bodyPr/>
          <a:lstStyle/>
          <a:p>
            <a:pPr eaLnBrk="1" hangingPunct="1"/>
            <a:r>
              <a:rPr lang="en-US" altLang="en-US"/>
              <a:t>The Warm Up</a:t>
            </a:r>
          </a:p>
        </p:txBody>
      </p:sp>
      <p:sp>
        <p:nvSpPr>
          <p:cNvPr id="7173" name="Rectangle 3">
            <a:extLst>
              <a:ext uri="{FF2B5EF4-FFF2-40B4-BE49-F238E27FC236}">
                <a16:creationId xmlns:a16="http://schemas.microsoft.com/office/drawing/2014/main" id="{34646334-B29C-47C8-BFA1-DF3C1BDB0A04}"/>
              </a:ext>
            </a:extLst>
          </p:cNvPr>
          <p:cNvSpPr>
            <a:spLocks noGrp="1" noChangeArrowheads="1"/>
          </p:cNvSpPr>
          <p:nvPr>
            <p:ph type="body" idx="1"/>
          </p:nvPr>
        </p:nvSpPr>
        <p:spPr>
          <a:xfrm>
            <a:off x="457200" y="990600"/>
            <a:ext cx="8382000" cy="5410200"/>
          </a:xfrm>
        </p:spPr>
        <p:txBody>
          <a:bodyPr/>
          <a:lstStyle/>
          <a:p>
            <a:pPr eaLnBrk="1" hangingPunct="1">
              <a:lnSpc>
                <a:spcPct val="90000"/>
              </a:lnSpc>
            </a:pPr>
            <a:r>
              <a:rPr lang="en-US" altLang="en-US"/>
              <a:t>8 and 9 year olds do not need to stretch; modern thinking is that static stretching before practice is bad at any age</a:t>
            </a:r>
          </a:p>
          <a:p>
            <a:pPr eaLnBrk="1" hangingPunct="1">
              <a:lnSpc>
                <a:spcPct val="90000"/>
              </a:lnSpc>
            </a:pPr>
            <a:r>
              <a:rPr lang="en-US" altLang="en-US"/>
              <a:t>They </a:t>
            </a:r>
            <a:r>
              <a:rPr lang="en-US" altLang="en-US" u="sng"/>
              <a:t>must</a:t>
            </a:r>
            <a:r>
              <a:rPr lang="en-US" altLang="en-US"/>
              <a:t> warm up; dynamic stretching optional at this age</a:t>
            </a:r>
          </a:p>
          <a:p>
            <a:pPr eaLnBrk="1" hangingPunct="1">
              <a:lnSpc>
                <a:spcPct val="90000"/>
              </a:lnSpc>
            </a:pPr>
            <a:r>
              <a:rPr lang="en-US" altLang="en-US"/>
              <a:t>Warm ups should </a:t>
            </a:r>
            <a:r>
              <a:rPr lang="en-US" altLang="en-US" u="sng"/>
              <a:t>always</a:t>
            </a:r>
            <a:r>
              <a:rPr lang="en-US" altLang="en-US"/>
              <a:t> involve the ball</a:t>
            </a:r>
          </a:p>
          <a:p>
            <a:pPr eaLnBrk="1" hangingPunct="1">
              <a:lnSpc>
                <a:spcPct val="90000"/>
              </a:lnSpc>
            </a:pPr>
            <a:r>
              <a:rPr lang="en-US" altLang="en-US"/>
              <a:t>Types of warm ups:</a:t>
            </a:r>
          </a:p>
          <a:p>
            <a:pPr lvl="1" eaLnBrk="1" hangingPunct="1">
              <a:lnSpc>
                <a:spcPct val="90000"/>
              </a:lnSpc>
            </a:pPr>
            <a:r>
              <a:rPr lang="en-US" altLang="en-US"/>
              <a:t>Ball skills, e.g. juggling, jogging in place with ball, dribbling in place</a:t>
            </a:r>
          </a:p>
          <a:p>
            <a:pPr lvl="1" eaLnBrk="1" hangingPunct="1">
              <a:lnSpc>
                <a:spcPct val="90000"/>
              </a:lnSpc>
            </a:pPr>
            <a:r>
              <a:rPr lang="en-US" altLang="en-US"/>
              <a:t>Dribbling</a:t>
            </a:r>
          </a:p>
          <a:p>
            <a:pPr lvl="2" eaLnBrk="1" hangingPunct="1">
              <a:lnSpc>
                <a:spcPct val="90000"/>
              </a:lnSpc>
            </a:pPr>
            <a:r>
              <a:rPr lang="en-US" altLang="en-US"/>
              <a:t>Different types of dribbles, turns and moves</a:t>
            </a:r>
          </a:p>
          <a:p>
            <a:pPr lvl="2" eaLnBrk="1" hangingPunct="1">
              <a:lnSpc>
                <a:spcPct val="90000"/>
              </a:lnSpc>
            </a:pPr>
            <a:r>
              <a:rPr lang="en-US" altLang="en-US"/>
              <a:t>Dribble across the field or within a grid</a:t>
            </a:r>
          </a:p>
          <a:p>
            <a:pPr lvl="1" eaLnBrk="1" hangingPunct="1">
              <a:lnSpc>
                <a:spcPct val="90000"/>
              </a:lnSpc>
            </a:pPr>
            <a:r>
              <a:rPr lang="en-US" altLang="en-US"/>
              <a:t>Warm ups with 2 or 3 players that improve touch and passing</a:t>
            </a:r>
          </a:p>
          <a:p>
            <a:pPr lvl="1" eaLnBrk="1" hangingPunct="1">
              <a:lnSpc>
                <a:spcPct val="90000"/>
              </a:lnSpc>
            </a:pPr>
            <a:r>
              <a:rPr lang="en-US" altLang="en-US"/>
              <a:t>Control, accuracy and touch are what matter – not speed</a:t>
            </a:r>
          </a:p>
          <a:p>
            <a:pPr eaLnBrk="1" hangingPunct="1">
              <a:lnSpc>
                <a:spcPct val="90000"/>
              </a:lnSpc>
            </a:pPr>
            <a:r>
              <a:rPr lang="en-US" altLang="en-US"/>
              <a:t>The keys:</a:t>
            </a:r>
          </a:p>
          <a:p>
            <a:pPr lvl="1" eaLnBrk="1" hangingPunct="1">
              <a:lnSpc>
                <a:spcPct val="90000"/>
              </a:lnSpc>
            </a:pPr>
            <a:r>
              <a:rPr lang="en-US" altLang="en-US"/>
              <a:t>No contact (tackling)</a:t>
            </a:r>
          </a:p>
          <a:p>
            <a:pPr lvl="1" eaLnBrk="1" hangingPunct="1">
              <a:lnSpc>
                <a:spcPct val="90000"/>
              </a:lnSpc>
            </a:pPr>
            <a:r>
              <a:rPr lang="en-US" altLang="en-US"/>
              <a:t>Constant activity</a:t>
            </a:r>
          </a:p>
          <a:p>
            <a:pPr lvl="1" eaLnBrk="1" hangingPunct="1">
              <a:lnSpc>
                <a:spcPct val="90000"/>
              </a:lnSpc>
            </a:pPr>
            <a:r>
              <a:rPr lang="en-US" altLang="en-US"/>
              <a:t>Make the warm up relevant to the rest of your practice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3">
            <a:extLst>
              <a:ext uri="{FF2B5EF4-FFF2-40B4-BE49-F238E27FC236}">
                <a16:creationId xmlns:a16="http://schemas.microsoft.com/office/drawing/2014/main" id="{BD29BABA-4430-415B-BF79-D233C7E179F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62467" name="Slide Number Placeholder 4">
            <a:extLst>
              <a:ext uri="{FF2B5EF4-FFF2-40B4-BE49-F238E27FC236}">
                <a16:creationId xmlns:a16="http://schemas.microsoft.com/office/drawing/2014/main" id="{F5198276-2D68-418B-88CB-E4AA8580170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FE2A4F-F508-4B38-8810-21C5F2B6E918}" type="slidenum">
              <a:rPr lang="en-US" altLang="en-US"/>
              <a:pPr eaLnBrk="1" hangingPunct="1"/>
              <a:t>60</a:t>
            </a:fld>
            <a:endParaRPr lang="en-US" altLang="en-US"/>
          </a:p>
        </p:txBody>
      </p:sp>
      <p:sp>
        <p:nvSpPr>
          <p:cNvPr id="62468" name="Rectangle 2">
            <a:extLst>
              <a:ext uri="{FF2B5EF4-FFF2-40B4-BE49-F238E27FC236}">
                <a16:creationId xmlns:a16="http://schemas.microsoft.com/office/drawing/2014/main" id="{8C897C09-17A0-4DF6-8656-2206F2A95CEE}"/>
              </a:ext>
            </a:extLst>
          </p:cNvPr>
          <p:cNvSpPr>
            <a:spLocks noGrp="1" noChangeArrowheads="1"/>
          </p:cNvSpPr>
          <p:nvPr>
            <p:ph type="title"/>
          </p:nvPr>
        </p:nvSpPr>
        <p:spPr/>
        <p:txBody>
          <a:bodyPr/>
          <a:lstStyle/>
          <a:p>
            <a:pPr eaLnBrk="1" hangingPunct="1"/>
            <a:r>
              <a:rPr lang="en-US" altLang="en-US" sz="2400"/>
              <a:t>Some More Resources</a:t>
            </a:r>
          </a:p>
        </p:txBody>
      </p:sp>
      <p:sp>
        <p:nvSpPr>
          <p:cNvPr id="62469" name="Rectangle 3">
            <a:extLst>
              <a:ext uri="{FF2B5EF4-FFF2-40B4-BE49-F238E27FC236}">
                <a16:creationId xmlns:a16="http://schemas.microsoft.com/office/drawing/2014/main" id="{0756E428-2429-4438-9F20-891AF65710DE}"/>
              </a:ext>
            </a:extLst>
          </p:cNvPr>
          <p:cNvSpPr>
            <a:spLocks noGrp="1" noChangeArrowheads="1"/>
          </p:cNvSpPr>
          <p:nvPr>
            <p:ph type="body" idx="1"/>
          </p:nvPr>
        </p:nvSpPr>
        <p:spPr>
          <a:xfrm>
            <a:off x="457200" y="914400"/>
            <a:ext cx="8305800" cy="5410200"/>
          </a:xfrm>
        </p:spPr>
        <p:txBody>
          <a:bodyPr/>
          <a:lstStyle/>
          <a:p>
            <a:pPr eaLnBrk="1" hangingPunct="1">
              <a:lnSpc>
                <a:spcPct val="90000"/>
              </a:lnSpc>
            </a:pPr>
            <a:r>
              <a:rPr lang="en-US" altLang="en-US" sz="2000" b="1">
                <a:solidFill>
                  <a:srgbClr val="FF0000"/>
                </a:solidFill>
              </a:rPr>
              <a:t>Before you do anything else</a:t>
            </a:r>
            <a:r>
              <a:rPr lang="en-US" altLang="en-US" sz="2000"/>
              <a:t>, watch pros in action: </a:t>
            </a:r>
            <a:r>
              <a:rPr lang="en-US" altLang="en-US" sz="2000">
                <a:hlinkClick r:id="rId2"/>
              </a:rPr>
              <a:t>http://www.youtube.com/watch?v=F64OEM_QRuQ&amp;feature=related</a:t>
            </a:r>
            <a:r>
              <a:rPr lang="en-US" altLang="en-US" sz="2000"/>
              <a:t> </a:t>
            </a:r>
          </a:p>
          <a:p>
            <a:pPr eaLnBrk="1" hangingPunct="1">
              <a:lnSpc>
                <a:spcPct val="90000"/>
              </a:lnSpc>
            </a:pPr>
            <a:r>
              <a:rPr lang="en-US" altLang="en-US" sz="2000"/>
              <a:t>Watch some skills training videos (Coerver’s are expensive but the best) – more information can be found at </a:t>
            </a:r>
            <a:r>
              <a:rPr lang="en-US" altLang="en-US" sz="2000">
                <a:hlinkClick r:id="rId3"/>
              </a:rPr>
              <a:t>http://www.playgreatsoccer.com</a:t>
            </a:r>
            <a:r>
              <a:rPr lang="en-US" altLang="en-US" sz="2000"/>
              <a:t> </a:t>
            </a:r>
          </a:p>
          <a:p>
            <a:pPr eaLnBrk="1" hangingPunct="1">
              <a:lnSpc>
                <a:spcPct val="90000"/>
              </a:lnSpc>
            </a:pPr>
            <a:r>
              <a:rPr lang="en-US" altLang="en-US" sz="2000"/>
              <a:t>Look at the curriculum on UK International’s website coaches’ website:</a:t>
            </a:r>
          </a:p>
          <a:p>
            <a:pPr lvl="1"/>
            <a:r>
              <a:rPr lang="en-US" altLang="en-US" sz="1800">
                <a:hlinkClick r:id="rId4"/>
              </a:rPr>
              <a:t>www.uksocca.com </a:t>
            </a:r>
            <a:r>
              <a:rPr lang="en-US" altLang="en-US" sz="1800"/>
              <a:t>or go directly to </a:t>
            </a:r>
            <a:r>
              <a:rPr lang="en-US" altLang="en-US" sz="1800">
                <a:hlinkClick r:id="rId4"/>
              </a:rPr>
              <a:t>http://76.89.105.17/Curriculum/home.php</a:t>
            </a:r>
            <a:r>
              <a:rPr lang="en-US" altLang="en-US" sz="1800"/>
              <a:t> </a:t>
            </a:r>
          </a:p>
          <a:p>
            <a:pPr lvl="1"/>
            <a:r>
              <a:rPr lang="en-US" altLang="en-US" sz="1800"/>
              <a:t>User name AYSO76, password BeverlyHills (no spaces; case sensitive)</a:t>
            </a:r>
          </a:p>
          <a:p>
            <a:pPr eaLnBrk="1" hangingPunct="1">
              <a:lnSpc>
                <a:spcPct val="90000"/>
              </a:lnSpc>
            </a:pPr>
            <a:r>
              <a:rPr lang="en-US" altLang="en-US" sz="2000"/>
              <a:t>We like </a:t>
            </a:r>
            <a:r>
              <a:rPr lang="en-US" altLang="en-US" sz="2000">
                <a:hlinkClick r:id="rId5"/>
              </a:rPr>
              <a:t>www.soccerclinics.com</a:t>
            </a:r>
            <a:r>
              <a:rPr lang="en-US" altLang="en-US" sz="2000"/>
              <a:t> and </a:t>
            </a:r>
            <a:r>
              <a:rPr lang="en-US" altLang="en-US" sz="2000">
                <a:hlinkClick r:id="rId6"/>
              </a:rPr>
              <a:t>www.grassrootscoaching.com/</a:t>
            </a:r>
            <a:r>
              <a:rPr lang="en-US" altLang="en-US" sz="2000"/>
              <a:t>  because of the animated diagrams – but there are subscription fees</a:t>
            </a:r>
          </a:p>
          <a:p>
            <a:pPr eaLnBrk="1" hangingPunct="1">
              <a:lnSpc>
                <a:spcPct val="90000"/>
              </a:lnSpc>
            </a:pPr>
            <a:r>
              <a:rPr lang="en-US" altLang="en-US" sz="2000">
                <a:hlinkClick r:id="rId7"/>
              </a:rPr>
              <a:t>www.soccerxpert.com/</a:t>
            </a:r>
            <a:r>
              <a:rPr lang="en-US" altLang="en-US" sz="2000"/>
              <a:t> has lots of free drills</a:t>
            </a:r>
          </a:p>
          <a:p>
            <a:pPr eaLnBrk="1" hangingPunct="1">
              <a:lnSpc>
                <a:spcPct val="90000"/>
              </a:lnSpc>
            </a:pPr>
            <a:r>
              <a:rPr lang="en-US" altLang="en-US" sz="2000"/>
              <a:t>Schedule a free practice session with:</a:t>
            </a:r>
          </a:p>
          <a:p>
            <a:pPr lvl="1" eaLnBrk="1" hangingPunct="1">
              <a:lnSpc>
                <a:spcPct val="90000"/>
              </a:lnSpc>
            </a:pPr>
            <a:r>
              <a:rPr lang="en-US" altLang="en-US" sz="1800"/>
              <a:t>UK International coaches: Contact Michael Karlin or Robin Corbett (</a:t>
            </a:r>
            <a:r>
              <a:rPr lang="en-US" altLang="en-US" sz="1800">
                <a:hlinkClick r:id="rId8"/>
              </a:rPr>
              <a:t>coach@ayso76.org</a:t>
            </a:r>
            <a:r>
              <a:rPr lang="en-US" altLang="en-US" sz="1800"/>
              <a:t>) </a:t>
            </a:r>
          </a:p>
          <a:p>
            <a:pPr eaLnBrk="1" hangingPunct="1">
              <a:lnSpc>
                <a:spcPct val="90000"/>
              </a:lnSpc>
            </a:pPr>
            <a:r>
              <a:rPr lang="en-US" altLang="en-US" sz="2000"/>
              <a:t>FIFA Laws of the Game </a:t>
            </a:r>
            <a:r>
              <a:rPr lang="en-US" altLang="en-US" sz="2000">
                <a:hlinkClick r:id="rId9"/>
              </a:rPr>
              <a:t>http://www.fifa.com/en/regulations/regulation/0,1584,3,00.html</a:t>
            </a:r>
            <a:r>
              <a:rPr lang="en-US" altLang="en-US" sz="200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a:extLst>
              <a:ext uri="{FF2B5EF4-FFF2-40B4-BE49-F238E27FC236}">
                <a16:creationId xmlns:a16="http://schemas.microsoft.com/office/drawing/2014/main" id="{BCDCF54A-5530-40E1-BB52-49B9BC530F4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8195" name="Slide Number Placeholder 4">
            <a:extLst>
              <a:ext uri="{FF2B5EF4-FFF2-40B4-BE49-F238E27FC236}">
                <a16:creationId xmlns:a16="http://schemas.microsoft.com/office/drawing/2014/main" id="{77BB6ABE-BFD5-4EAA-A7D5-B87F72FDABC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231AD62-190E-49B9-A42D-E96CC1A7B2D6}" type="slidenum">
              <a:rPr lang="en-US" altLang="en-US"/>
              <a:pPr eaLnBrk="1" hangingPunct="1"/>
              <a:t>7</a:t>
            </a:fld>
            <a:endParaRPr lang="en-US" altLang="en-US"/>
          </a:p>
        </p:txBody>
      </p:sp>
      <p:sp>
        <p:nvSpPr>
          <p:cNvPr id="8196" name="Rectangle 2">
            <a:extLst>
              <a:ext uri="{FF2B5EF4-FFF2-40B4-BE49-F238E27FC236}">
                <a16:creationId xmlns:a16="http://schemas.microsoft.com/office/drawing/2014/main" id="{72E33486-BFC5-46DD-962C-1818A19A37E8}"/>
              </a:ext>
            </a:extLst>
          </p:cNvPr>
          <p:cNvSpPr>
            <a:spLocks noGrp="1" noChangeArrowheads="1"/>
          </p:cNvSpPr>
          <p:nvPr>
            <p:ph type="title"/>
          </p:nvPr>
        </p:nvSpPr>
        <p:spPr/>
        <p:txBody>
          <a:bodyPr/>
          <a:lstStyle/>
          <a:p>
            <a:pPr eaLnBrk="1" hangingPunct="1"/>
            <a:r>
              <a:rPr lang="en-US" altLang="en-US"/>
              <a:t>Skill Drills</a:t>
            </a:r>
          </a:p>
        </p:txBody>
      </p:sp>
      <p:sp>
        <p:nvSpPr>
          <p:cNvPr id="8197" name="Rectangle 3">
            <a:extLst>
              <a:ext uri="{FF2B5EF4-FFF2-40B4-BE49-F238E27FC236}">
                <a16:creationId xmlns:a16="http://schemas.microsoft.com/office/drawing/2014/main" id="{74F8CE19-94AA-4ADF-9863-2D3095D9F3BA}"/>
              </a:ext>
            </a:extLst>
          </p:cNvPr>
          <p:cNvSpPr>
            <a:spLocks noGrp="1" noChangeArrowheads="1"/>
          </p:cNvSpPr>
          <p:nvPr>
            <p:ph type="body" idx="1"/>
          </p:nvPr>
        </p:nvSpPr>
        <p:spPr>
          <a:xfrm>
            <a:off x="457200" y="914400"/>
            <a:ext cx="8229600" cy="5638800"/>
          </a:xfrm>
        </p:spPr>
        <p:txBody>
          <a:bodyPr/>
          <a:lstStyle/>
          <a:p>
            <a:pPr eaLnBrk="1" hangingPunct="1">
              <a:lnSpc>
                <a:spcPct val="90000"/>
              </a:lnSpc>
            </a:pPr>
            <a:r>
              <a:rPr lang="en-US" altLang="en-US"/>
              <a:t>Your practice should have a theme - the skill drills need to fit with the theme</a:t>
            </a:r>
          </a:p>
          <a:p>
            <a:pPr lvl="1" eaLnBrk="1" hangingPunct="1">
              <a:lnSpc>
                <a:spcPct val="90000"/>
              </a:lnSpc>
            </a:pPr>
            <a:r>
              <a:rPr lang="en-US" altLang="en-US"/>
              <a:t>Don’t try to coach three things at once</a:t>
            </a:r>
          </a:p>
          <a:p>
            <a:pPr lvl="1" eaLnBrk="1" hangingPunct="1">
              <a:lnSpc>
                <a:spcPct val="90000"/>
              </a:lnSpc>
            </a:pPr>
            <a:r>
              <a:rPr lang="en-US" altLang="en-US"/>
              <a:t>Break down and prioritize the elements of each skill</a:t>
            </a:r>
          </a:p>
          <a:p>
            <a:pPr eaLnBrk="1" hangingPunct="1">
              <a:lnSpc>
                <a:spcPct val="90000"/>
              </a:lnSpc>
            </a:pPr>
            <a:r>
              <a:rPr lang="en-US" altLang="en-US"/>
              <a:t>Keep it moving – no lines and constant activity</a:t>
            </a:r>
          </a:p>
          <a:p>
            <a:pPr lvl="1" eaLnBrk="1" hangingPunct="1">
              <a:lnSpc>
                <a:spcPct val="90000"/>
              </a:lnSpc>
            </a:pPr>
            <a:r>
              <a:rPr lang="en-US" altLang="en-US"/>
              <a:t>The players will </a:t>
            </a:r>
            <a:r>
              <a:rPr lang="en-US" altLang="en-US" u="sng"/>
              <a:t>not</a:t>
            </a:r>
            <a:r>
              <a:rPr lang="en-US" altLang="en-US"/>
              <a:t> get bored by constant repetition</a:t>
            </a:r>
          </a:p>
          <a:p>
            <a:pPr lvl="1" eaLnBrk="1" hangingPunct="1">
              <a:lnSpc>
                <a:spcPct val="90000"/>
              </a:lnSpc>
            </a:pPr>
            <a:r>
              <a:rPr lang="en-US" altLang="en-US"/>
              <a:t>But they will get distracted and bored by standing around</a:t>
            </a:r>
          </a:p>
          <a:p>
            <a:pPr eaLnBrk="1" hangingPunct="1">
              <a:lnSpc>
                <a:spcPct val="90000"/>
              </a:lnSpc>
            </a:pPr>
            <a:r>
              <a:rPr lang="en-US" altLang="en-US"/>
              <a:t>You </a:t>
            </a:r>
            <a:r>
              <a:rPr lang="en-US" altLang="en-US" u="sng"/>
              <a:t>must</a:t>
            </a:r>
            <a:r>
              <a:rPr lang="en-US" altLang="en-US"/>
              <a:t> be able to coach the skill; if you can’t, get help from someone who can, including your best players</a:t>
            </a:r>
          </a:p>
          <a:p>
            <a:pPr lvl="1" eaLnBrk="1" hangingPunct="1">
              <a:lnSpc>
                <a:spcPct val="90000"/>
              </a:lnSpc>
            </a:pPr>
            <a:r>
              <a:rPr lang="en-US" altLang="en-US"/>
              <a:t>Coaching a skill does not mean you have to be able to perform it</a:t>
            </a:r>
          </a:p>
          <a:p>
            <a:pPr lvl="1" eaLnBrk="1" hangingPunct="1">
              <a:lnSpc>
                <a:spcPct val="90000"/>
              </a:lnSpc>
            </a:pPr>
            <a:r>
              <a:rPr lang="en-US" altLang="en-US"/>
              <a:t>It means understanding the skill, being able to explain it and being able to diagnose mistakes</a:t>
            </a:r>
          </a:p>
          <a:p>
            <a:pPr eaLnBrk="1" hangingPunct="1">
              <a:lnSpc>
                <a:spcPct val="90000"/>
              </a:lnSpc>
            </a:pPr>
            <a:r>
              <a:rPr lang="en-US" altLang="en-US"/>
              <a:t>Slow it down – tell the players “Practice as fast you can, not as fast you can’t” (John Wooden)</a:t>
            </a:r>
          </a:p>
          <a:p>
            <a:pPr eaLnBrk="1" hangingPunct="1">
              <a:lnSpc>
                <a:spcPct val="90000"/>
              </a:lnSpc>
            </a:pPr>
            <a:r>
              <a:rPr lang="en-US" altLang="en-US"/>
              <a:t>Players were born with two feet – make them use both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7E3578CE-8B58-4643-A73D-9E65CEAB5E65}"/>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9219" name="Slide Number Placeholder 4">
            <a:extLst>
              <a:ext uri="{FF2B5EF4-FFF2-40B4-BE49-F238E27FC236}">
                <a16:creationId xmlns:a16="http://schemas.microsoft.com/office/drawing/2014/main" id="{6CBA3338-7B12-4882-AA25-D2A06F0F373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C5D7355-9B33-4BD7-BAE9-C80AB025844C}" type="slidenum">
              <a:rPr lang="en-US" altLang="en-US"/>
              <a:pPr eaLnBrk="1" hangingPunct="1"/>
              <a:t>8</a:t>
            </a:fld>
            <a:endParaRPr lang="en-US" altLang="en-US"/>
          </a:p>
        </p:txBody>
      </p:sp>
      <p:sp>
        <p:nvSpPr>
          <p:cNvPr id="9220" name="Rectangle 2">
            <a:extLst>
              <a:ext uri="{FF2B5EF4-FFF2-40B4-BE49-F238E27FC236}">
                <a16:creationId xmlns:a16="http://schemas.microsoft.com/office/drawing/2014/main" id="{119C6133-12E3-4D39-B23E-4B62AF4927DB}"/>
              </a:ext>
            </a:extLst>
          </p:cNvPr>
          <p:cNvSpPr>
            <a:spLocks noGrp="1" noChangeArrowheads="1"/>
          </p:cNvSpPr>
          <p:nvPr>
            <p:ph type="title"/>
          </p:nvPr>
        </p:nvSpPr>
        <p:spPr/>
        <p:txBody>
          <a:bodyPr/>
          <a:lstStyle/>
          <a:p>
            <a:pPr eaLnBrk="1" hangingPunct="1"/>
            <a:r>
              <a:rPr lang="en-US" altLang="en-US"/>
              <a:t>Scrimmages and Games</a:t>
            </a:r>
          </a:p>
        </p:txBody>
      </p:sp>
      <p:sp>
        <p:nvSpPr>
          <p:cNvPr id="9221" name="Rectangle 3">
            <a:extLst>
              <a:ext uri="{FF2B5EF4-FFF2-40B4-BE49-F238E27FC236}">
                <a16:creationId xmlns:a16="http://schemas.microsoft.com/office/drawing/2014/main" id="{B40E2C73-4066-41CD-B7E4-C7C43C510C3E}"/>
              </a:ext>
            </a:extLst>
          </p:cNvPr>
          <p:cNvSpPr>
            <a:spLocks noGrp="1" noChangeArrowheads="1"/>
          </p:cNvSpPr>
          <p:nvPr>
            <p:ph type="body" idx="1"/>
          </p:nvPr>
        </p:nvSpPr>
        <p:spPr>
          <a:xfrm>
            <a:off x="457200" y="914400"/>
            <a:ext cx="8382000" cy="5638800"/>
          </a:xfrm>
        </p:spPr>
        <p:txBody>
          <a:bodyPr/>
          <a:lstStyle/>
          <a:p>
            <a:pPr eaLnBrk="1" hangingPunct="1"/>
            <a:r>
              <a:rPr lang="en-US" altLang="en-US"/>
              <a:t>Don’t just scrimmage.  Scrimmages should be tuned to the practice theme (more on this later). Some examples you will see later:</a:t>
            </a:r>
          </a:p>
          <a:p>
            <a:pPr lvl="1" eaLnBrk="1" hangingPunct="1"/>
            <a:r>
              <a:rPr lang="en-US" altLang="en-US"/>
              <a:t>To teach offence:</a:t>
            </a:r>
          </a:p>
          <a:p>
            <a:pPr lvl="2" eaLnBrk="1" hangingPunct="1"/>
            <a:r>
              <a:rPr lang="en-US" altLang="en-US">
                <a:hlinkClick r:id="rId2" action="ppaction://hlinksldjump"/>
              </a:rPr>
              <a:t>Use unbalanced teams</a:t>
            </a:r>
            <a:endParaRPr lang="en-US" altLang="en-US"/>
          </a:p>
          <a:p>
            <a:pPr lvl="2" eaLnBrk="1" hangingPunct="1"/>
            <a:r>
              <a:rPr lang="en-US" altLang="en-US"/>
              <a:t>Shorten the field to eliminate transition</a:t>
            </a:r>
          </a:p>
          <a:p>
            <a:pPr lvl="1" eaLnBrk="1" hangingPunct="1"/>
            <a:r>
              <a:rPr lang="en-US" altLang="en-US"/>
              <a:t>To teach passing:</a:t>
            </a:r>
          </a:p>
          <a:p>
            <a:pPr lvl="2" eaLnBrk="1" hangingPunct="1"/>
            <a:r>
              <a:rPr lang="en-US" altLang="en-US">
                <a:hlinkClick r:id="rId3" action="ppaction://hlinksldjump"/>
              </a:rPr>
              <a:t>Use Hands Game</a:t>
            </a:r>
            <a:endParaRPr lang="en-US" altLang="en-US"/>
          </a:p>
          <a:p>
            <a:pPr lvl="2" eaLnBrk="1" hangingPunct="1"/>
            <a:r>
              <a:rPr lang="en-US" altLang="en-US">
                <a:hlinkClick r:id="rId4" action="ppaction://hlinksldjump"/>
              </a:rPr>
              <a:t>Alley Game - create a field with cone-demarcated passing lanes</a:t>
            </a:r>
            <a:endParaRPr lang="en-US" altLang="en-US"/>
          </a:p>
          <a:p>
            <a:pPr eaLnBrk="1" hangingPunct="1"/>
            <a:r>
              <a:rPr lang="en-US" altLang="en-US"/>
              <a:t>Coaches:</a:t>
            </a:r>
          </a:p>
          <a:p>
            <a:pPr lvl="1" eaLnBrk="1" hangingPunct="1"/>
            <a:r>
              <a:rPr lang="en-US" altLang="en-US"/>
              <a:t>Play in a game or scrimmage </a:t>
            </a:r>
            <a:r>
              <a:rPr lang="en-US" altLang="en-US" u="sng"/>
              <a:t>only</a:t>
            </a:r>
            <a:r>
              <a:rPr lang="en-US" altLang="en-US"/>
              <a:t> if you know what you’re doing</a:t>
            </a:r>
          </a:p>
          <a:p>
            <a:pPr lvl="1" eaLnBrk="1" hangingPunct="1"/>
            <a:r>
              <a:rPr lang="en-US" altLang="en-US"/>
              <a:t>Don’t show off and don’t score</a:t>
            </a:r>
          </a:p>
          <a:p>
            <a:pPr lvl="1" eaLnBrk="1" hangingPunct="1"/>
            <a:r>
              <a:rPr lang="en-US" altLang="en-US"/>
              <a:t>BE CAREFUL – the players are a third to a half of your weight</a:t>
            </a:r>
          </a:p>
          <a:p>
            <a:pPr eaLnBrk="1" hangingPunct="1"/>
            <a:r>
              <a:rPr lang="en-US" altLang="en-US"/>
              <a:t>Scrimmage in middle of practice, not the end, so players don’t spend the whole practice waiting for it to begin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a:extLst>
              <a:ext uri="{FF2B5EF4-FFF2-40B4-BE49-F238E27FC236}">
                <a16:creationId xmlns:a16="http://schemas.microsoft.com/office/drawing/2014/main" id="{2C6C2B37-8161-4FF7-B657-395A41AB855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2006 Michael Karlin &amp; Rand Bleimeister  - U10 Coaching Guide (8/2006)</a:t>
            </a:r>
          </a:p>
        </p:txBody>
      </p:sp>
      <p:sp>
        <p:nvSpPr>
          <p:cNvPr id="10243" name="Slide Number Placeholder 4">
            <a:extLst>
              <a:ext uri="{FF2B5EF4-FFF2-40B4-BE49-F238E27FC236}">
                <a16:creationId xmlns:a16="http://schemas.microsoft.com/office/drawing/2014/main" id="{6E11FA73-C01A-47D7-9C0D-EAF104D4BF7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469A99D-2605-49E5-A0C6-5B9E2F966D9B}" type="slidenum">
              <a:rPr lang="en-US" altLang="en-US"/>
              <a:pPr eaLnBrk="1" hangingPunct="1"/>
              <a:t>9</a:t>
            </a:fld>
            <a:endParaRPr lang="en-US" altLang="en-US"/>
          </a:p>
        </p:txBody>
      </p:sp>
      <p:sp>
        <p:nvSpPr>
          <p:cNvPr id="10244" name="Rectangle 2">
            <a:extLst>
              <a:ext uri="{FF2B5EF4-FFF2-40B4-BE49-F238E27FC236}">
                <a16:creationId xmlns:a16="http://schemas.microsoft.com/office/drawing/2014/main" id="{3B1DC71E-CE58-4DD6-9B9E-194CBE45A7B2}"/>
              </a:ext>
            </a:extLst>
          </p:cNvPr>
          <p:cNvSpPr>
            <a:spLocks noGrp="1" noChangeArrowheads="1"/>
          </p:cNvSpPr>
          <p:nvPr>
            <p:ph type="title"/>
          </p:nvPr>
        </p:nvSpPr>
        <p:spPr/>
        <p:txBody>
          <a:bodyPr/>
          <a:lstStyle/>
          <a:p>
            <a:pPr eaLnBrk="1" hangingPunct="1"/>
            <a:r>
              <a:rPr lang="en-US" altLang="en-US"/>
              <a:t>End of the Practice</a:t>
            </a:r>
          </a:p>
        </p:txBody>
      </p:sp>
      <p:sp>
        <p:nvSpPr>
          <p:cNvPr id="10245" name="Rectangle 3">
            <a:extLst>
              <a:ext uri="{FF2B5EF4-FFF2-40B4-BE49-F238E27FC236}">
                <a16:creationId xmlns:a16="http://schemas.microsoft.com/office/drawing/2014/main" id="{1E3E2F5C-DDAB-4563-BABB-5A2490057238}"/>
              </a:ext>
            </a:extLst>
          </p:cNvPr>
          <p:cNvSpPr>
            <a:spLocks noGrp="1" noChangeArrowheads="1"/>
          </p:cNvSpPr>
          <p:nvPr>
            <p:ph type="body" idx="1"/>
          </p:nvPr>
        </p:nvSpPr>
        <p:spPr/>
        <p:txBody>
          <a:bodyPr/>
          <a:lstStyle/>
          <a:p>
            <a:pPr eaLnBrk="1" hangingPunct="1"/>
            <a:r>
              <a:rPr lang="en-US" altLang="en-US"/>
              <a:t>Don’t end the practice with the end of the scrimmage</a:t>
            </a:r>
          </a:p>
          <a:p>
            <a:pPr eaLnBrk="1" hangingPunct="1"/>
            <a:r>
              <a:rPr lang="en-US" altLang="en-US"/>
              <a:t>Do at least one more drill at the end of the practice – at least 7 - 10 minutes  LEAVE TIME FOR THIS</a:t>
            </a:r>
          </a:p>
          <a:p>
            <a:pPr lvl="1" eaLnBrk="1" hangingPunct="1"/>
            <a:r>
              <a:rPr lang="en-US" altLang="en-US"/>
              <a:t>Let the players take water while you prepare the drill</a:t>
            </a:r>
          </a:p>
          <a:p>
            <a:pPr lvl="1" eaLnBrk="1" hangingPunct="1"/>
            <a:r>
              <a:rPr lang="en-US" altLang="en-US"/>
              <a:t>Make the drill fun and, more than ever, continuous activity is vital</a:t>
            </a:r>
          </a:p>
          <a:p>
            <a:pPr eaLnBrk="1" hangingPunct="1"/>
            <a:r>
              <a:rPr lang="en-US" altLang="en-US"/>
              <a:t>Shooting and kicking drills are good at this time</a:t>
            </a:r>
          </a:p>
          <a:p>
            <a:pPr eaLnBrk="1" hangingPunct="1"/>
            <a:r>
              <a:rPr lang="en-US" altLang="en-US"/>
              <a:t>In the early part of the season, this can also be a good time to talk about positioning for the game</a:t>
            </a:r>
          </a:p>
          <a:p>
            <a:pPr eaLnBrk="1" hangingPunct="1"/>
            <a:r>
              <a:rPr lang="en-US" altLang="en-US"/>
              <a:t>After the final drill, have your players jog at least 100 yards as a team – make sure they are all together.  Optionally have them do some stretches after the cool down.  You can do this on the sideline so you can let next team on field</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12255</TotalTime>
  <Words>8951</Words>
  <Application>Microsoft Office PowerPoint</Application>
  <PresentationFormat>On-screen Show (4:3)</PresentationFormat>
  <Paragraphs>1222</Paragraphs>
  <Slides>60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60</vt:i4>
      </vt:variant>
    </vt:vector>
  </HeadingPairs>
  <TitlesOfParts>
    <vt:vector size="66" baseType="lpstr">
      <vt:lpstr>Arial</vt:lpstr>
      <vt:lpstr>Wingdings</vt:lpstr>
      <vt:lpstr>Times New Roman</vt:lpstr>
      <vt:lpstr>Wingdings 3</vt:lpstr>
      <vt:lpstr>WPIconicSymbolsA</vt:lpstr>
      <vt:lpstr>Default Design</vt:lpstr>
      <vt:lpstr>U10 Coaching Guide compiled by Michael Karlin and Rand Bleimeister AYSO Region 76 Beverly Hills, CA  For more information, contact Michael at webmaster@ayso76.org or Rand at rbleimeister@ayso76.org</vt:lpstr>
      <vt:lpstr>Introduction</vt:lpstr>
      <vt:lpstr>Keys to Success – 1</vt:lpstr>
      <vt:lpstr>Keys to Success – 2</vt:lpstr>
      <vt:lpstr>Practice Plan</vt:lpstr>
      <vt:lpstr>The Warm Up</vt:lpstr>
      <vt:lpstr>Skill Drills</vt:lpstr>
      <vt:lpstr>Scrimmages and Games</vt:lpstr>
      <vt:lpstr>End of the Practice</vt:lpstr>
      <vt:lpstr>10 Weeks of Practice Plans</vt:lpstr>
      <vt:lpstr> Theme: “Getting Started”  Week 1</vt:lpstr>
      <vt:lpstr> Theme: “Getting Started”  Week 1</vt:lpstr>
      <vt:lpstr>Week 1 Pointers - Dribbling</vt:lpstr>
      <vt:lpstr>Week 1 Pointers – Kicking Technique</vt:lpstr>
      <vt:lpstr> Positioning Plant Foot for Kick Week1</vt:lpstr>
      <vt:lpstr> Throw-Ins/Finding Space  Week 2</vt:lpstr>
      <vt:lpstr> Throw-In Pointers Week 2</vt:lpstr>
      <vt:lpstr> Throw-In Drills Week 2</vt:lpstr>
      <vt:lpstr>Helpful Hint on Throw-Ins</vt:lpstr>
      <vt:lpstr> Passing/Get Open Drills Week 2</vt:lpstr>
      <vt:lpstr> Handball Game Week 2</vt:lpstr>
      <vt:lpstr> Theme: “Passing”  Week 3</vt:lpstr>
      <vt:lpstr>Week 3 Pointers – Passing</vt:lpstr>
      <vt:lpstr> Three Zone Game Week 3</vt:lpstr>
      <vt:lpstr> Tips on Receiving and Touch Week 3</vt:lpstr>
      <vt:lpstr>  Theme: “DEFENSE!”  Week 4</vt:lpstr>
      <vt:lpstr>Week 4 Pointers</vt:lpstr>
      <vt:lpstr> Tackling Pointers  Week 4</vt:lpstr>
      <vt:lpstr> Teaching Defense – Team Week 4</vt:lpstr>
      <vt:lpstr> Teaching Defense - Individual Week 4</vt:lpstr>
      <vt:lpstr> Theme: “Set Pieces”  Week 5</vt:lpstr>
      <vt:lpstr> First, Some Field Words  Week 5</vt:lpstr>
      <vt:lpstr> Our Goal Kick  Week 5</vt:lpstr>
      <vt:lpstr> Their Goal Kick  Week 5</vt:lpstr>
      <vt:lpstr> Our Corner Kick  Week 5</vt:lpstr>
      <vt:lpstr> Their Corner Kick  Week 5</vt:lpstr>
      <vt:lpstr> Theme: “Dribbling and Turns”  Week 6</vt:lpstr>
      <vt:lpstr> Dribbling and Turns Warm Up Week 6</vt:lpstr>
      <vt:lpstr> Dribbling and Turning Drills Week 6</vt:lpstr>
      <vt:lpstr> Theme: “Kicking the Ball” Week 7</vt:lpstr>
      <vt:lpstr>Week 7 Drills</vt:lpstr>
      <vt:lpstr> Breakaway Game Week 7</vt:lpstr>
      <vt:lpstr> Passing 2 Week 8</vt:lpstr>
      <vt:lpstr> Passing Warm Ups and Drills Week 8</vt:lpstr>
      <vt:lpstr> Alley Game Week 8</vt:lpstr>
      <vt:lpstr>  Defense 2  Week 9</vt:lpstr>
      <vt:lpstr>Week 9 Pointers</vt:lpstr>
      <vt:lpstr> Passing 3  Week 10</vt:lpstr>
      <vt:lpstr> 3 v 2 Passing Drill Week 10</vt:lpstr>
      <vt:lpstr> Three Zone Game – Shoot!  Week 10</vt:lpstr>
      <vt:lpstr>Goalkeeping 101</vt:lpstr>
      <vt:lpstr>Goalkeeping 101 - Positioning</vt:lpstr>
      <vt:lpstr>Goalkeeping 101 - Stance</vt:lpstr>
      <vt:lpstr>Goalkeeping 101 - Distribution</vt:lpstr>
      <vt:lpstr>Coaching Games – Getting Prepared</vt:lpstr>
      <vt:lpstr>Coaching Games - Formations</vt:lpstr>
      <vt:lpstr>Coaching Games – Player Positions</vt:lpstr>
      <vt:lpstr>Coaching Games</vt:lpstr>
      <vt:lpstr>Dealing with Referees</vt:lpstr>
      <vt:lpstr>Some More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U10 Coaching Guide</dc:title>
  <dc:creator>RAND</dc:creator>
  <cp:lastModifiedBy>Gil Bar-Zion</cp:lastModifiedBy>
  <cp:revision>101</cp:revision>
  <dcterms:created xsi:type="dcterms:W3CDTF">2006-07-09T01:59:36Z</dcterms:created>
  <dcterms:modified xsi:type="dcterms:W3CDTF">2019-08-09T00:02:56Z</dcterms:modified>
</cp:coreProperties>
</file>