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3"/>
  </p:notesMasterIdLst>
  <p:handoutMasterIdLst>
    <p:handoutMasterId r:id="rId54"/>
  </p:handoutMasterIdLst>
  <p:sldIdLst>
    <p:sldId id="258" r:id="rId2"/>
    <p:sldId id="301" r:id="rId3"/>
    <p:sldId id="283" r:id="rId4"/>
    <p:sldId id="336" r:id="rId5"/>
    <p:sldId id="263" r:id="rId6"/>
    <p:sldId id="276" r:id="rId7"/>
    <p:sldId id="292" r:id="rId8"/>
    <p:sldId id="265" r:id="rId9"/>
    <p:sldId id="333" r:id="rId10"/>
    <p:sldId id="338" r:id="rId11"/>
    <p:sldId id="307" r:id="rId12"/>
    <p:sldId id="339" r:id="rId13"/>
    <p:sldId id="272" r:id="rId14"/>
    <p:sldId id="334" r:id="rId15"/>
    <p:sldId id="271" r:id="rId16"/>
    <p:sldId id="311" r:id="rId17"/>
    <p:sldId id="273" r:id="rId18"/>
    <p:sldId id="326" r:id="rId19"/>
    <p:sldId id="327" r:id="rId20"/>
    <p:sldId id="275" r:id="rId21"/>
    <p:sldId id="296" r:id="rId22"/>
    <p:sldId id="269" r:id="rId23"/>
    <p:sldId id="278" r:id="rId24"/>
    <p:sldId id="330" r:id="rId25"/>
    <p:sldId id="403" r:id="rId26"/>
    <p:sldId id="340" r:id="rId27"/>
    <p:sldId id="298" r:id="rId28"/>
    <p:sldId id="290" r:id="rId29"/>
    <p:sldId id="294" r:id="rId30"/>
    <p:sldId id="286" r:id="rId31"/>
    <p:sldId id="406" r:id="rId32"/>
    <p:sldId id="331" r:id="rId33"/>
    <p:sldId id="332" r:id="rId34"/>
    <p:sldId id="405" r:id="rId35"/>
    <p:sldId id="284" r:id="rId36"/>
    <p:sldId id="277" r:id="rId37"/>
    <p:sldId id="321" r:id="rId38"/>
    <p:sldId id="323" r:id="rId39"/>
    <p:sldId id="335" r:id="rId40"/>
    <p:sldId id="337" r:id="rId41"/>
    <p:sldId id="264" r:id="rId42"/>
    <p:sldId id="319" r:id="rId43"/>
    <p:sldId id="320" r:id="rId44"/>
    <p:sldId id="300" r:id="rId45"/>
    <p:sldId id="309" r:id="rId46"/>
    <p:sldId id="315" r:id="rId47"/>
    <p:sldId id="316" r:id="rId48"/>
    <p:sldId id="317" r:id="rId49"/>
    <p:sldId id="318" r:id="rId50"/>
    <p:sldId id="310" r:id="rId51"/>
    <p:sldId id="274" r:id="rId52"/>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FF33"/>
    <a:srgbClr val="CCFF33"/>
    <a:srgbClr val="FF9933"/>
    <a:srgbClr val="FF99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5" d="100"/>
          <a:sy n="105" d="100"/>
        </p:scale>
        <p:origin x="1060" y="7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notesMaster" Target="notesMasters/notesMaster1.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3038474" cy="465139"/>
          </a:xfrm>
          <a:prstGeom prst="rect">
            <a:avLst/>
          </a:prstGeom>
        </p:spPr>
        <p:txBody>
          <a:bodyPr vert="horz" lIns="91422" tIns="45710" rIns="91422" bIns="45710" rtlCol="0"/>
          <a:lstStyle>
            <a:lvl1pPr algn="l">
              <a:defRPr sz="1200"/>
            </a:lvl1pPr>
          </a:lstStyle>
          <a:p>
            <a:endParaRPr lang="en-US"/>
          </a:p>
        </p:txBody>
      </p:sp>
      <p:sp>
        <p:nvSpPr>
          <p:cNvPr id="3" name="Date Placeholder 2"/>
          <p:cNvSpPr>
            <a:spLocks noGrp="1"/>
          </p:cNvSpPr>
          <p:nvPr>
            <p:ph type="dt" sz="quarter" idx="1"/>
          </p:nvPr>
        </p:nvSpPr>
        <p:spPr>
          <a:xfrm>
            <a:off x="3970340" y="0"/>
            <a:ext cx="3038474" cy="465139"/>
          </a:xfrm>
          <a:prstGeom prst="rect">
            <a:avLst/>
          </a:prstGeom>
        </p:spPr>
        <p:txBody>
          <a:bodyPr vert="horz" lIns="91422" tIns="45710" rIns="91422" bIns="45710" rtlCol="0"/>
          <a:lstStyle>
            <a:lvl1pPr algn="r">
              <a:defRPr sz="1200"/>
            </a:lvl1pPr>
          </a:lstStyle>
          <a:p>
            <a:fld id="{DBF3A68E-1F41-45E7-88B5-2CC6D068FAA5}" type="datetimeFigureOut">
              <a:rPr lang="en-US" smtClean="0"/>
              <a:pPr/>
              <a:t>8/2/2022</a:t>
            </a:fld>
            <a:endParaRPr lang="en-US"/>
          </a:p>
        </p:txBody>
      </p:sp>
      <p:sp>
        <p:nvSpPr>
          <p:cNvPr id="4" name="Footer Placeholder 3"/>
          <p:cNvSpPr>
            <a:spLocks noGrp="1"/>
          </p:cNvSpPr>
          <p:nvPr>
            <p:ph type="ftr" sz="quarter" idx="2"/>
          </p:nvPr>
        </p:nvSpPr>
        <p:spPr>
          <a:xfrm>
            <a:off x="2" y="8829676"/>
            <a:ext cx="3038474" cy="465139"/>
          </a:xfrm>
          <a:prstGeom prst="rect">
            <a:avLst/>
          </a:prstGeom>
        </p:spPr>
        <p:txBody>
          <a:bodyPr vert="horz" lIns="91422" tIns="45710" rIns="91422" bIns="45710" rtlCol="0" anchor="b"/>
          <a:lstStyle>
            <a:lvl1pPr algn="l">
              <a:defRPr sz="1200"/>
            </a:lvl1pPr>
          </a:lstStyle>
          <a:p>
            <a:endParaRPr lang="en-US"/>
          </a:p>
        </p:txBody>
      </p:sp>
      <p:sp>
        <p:nvSpPr>
          <p:cNvPr id="5" name="Slide Number Placeholder 4"/>
          <p:cNvSpPr>
            <a:spLocks noGrp="1"/>
          </p:cNvSpPr>
          <p:nvPr>
            <p:ph type="sldNum" sz="quarter" idx="3"/>
          </p:nvPr>
        </p:nvSpPr>
        <p:spPr>
          <a:xfrm>
            <a:off x="3970340" y="8829676"/>
            <a:ext cx="3038474" cy="465139"/>
          </a:xfrm>
          <a:prstGeom prst="rect">
            <a:avLst/>
          </a:prstGeom>
        </p:spPr>
        <p:txBody>
          <a:bodyPr vert="horz" lIns="91422" tIns="45710" rIns="91422" bIns="45710" rtlCol="0" anchor="b"/>
          <a:lstStyle>
            <a:lvl1pPr algn="r">
              <a:defRPr sz="1200"/>
            </a:lvl1pPr>
          </a:lstStyle>
          <a:p>
            <a:fld id="{977333CC-C775-4A57-80D0-C75E05F877A3}" type="slidenum">
              <a:rPr lang="en-US" smtClean="0"/>
              <a:pPr/>
              <a:t>‹#›</a:t>
            </a:fld>
            <a:endParaRPr lang="en-US"/>
          </a:p>
        </p:txBody>
      </p:sp>
    </p:spTree>
    <p:extLst>
      <p:ext uri="{BB962C8B-B14F-4D97-AF65-F5344CB8AC3E}">
        <p14:creationId xmlns:p14="http://schemas.microsoft.com/office/powerpoint/2010/main" val="37789211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3"/>
            <a:ext cx="3038145" cy="464205"/>
          </a:xfrm>
          <a:prstGeom prst="rect">
            <a:avLst/>
          </a:prstGeom>
        </p:spPr>
        <p:txBody>
          <a:bodyPr vert="horz" lIns="93143" tIns="46571" rIns="93143" bIns="46571" rtlCol="0"/>
          <a:lstStyle>
            <a:lvl1pPr algn="l" fontAlgn="auto">
              <a:spcBef>
                <a:spcPts val="0"/>
              </a:spcBef>
              <a:spcAft>
                <a:spcPts val="0"/>
              </a:spcAft>
              <a:defRPr sz="1300">
                <a:latin typeface="+mn-lt"/>
                <a:cs typeface="+mn-cs"/>
              </a:defRPr>
            </a:lvl1pPr>
          </a:lstStyle>
          <a:p>
            <a:pPr>
              <a:defRPr/>
            </a:pPr>
            <a:endParaRPr lang="en-US"/>
          </a:p>
        </p:txBody>
      </p:sp>
      <p:sp>
        <p:nvSpPr>
          <p:cNvPr id="3" name="Date Placeholder 2"/>
          <p:cNvSpPr>
            <a:spLocks noGrp="1"/>
          </p:cNvSpPr>
          <p:nvPr>
            <p:ph type="dt" idx="1"/>
          </p:nvPr>
        </p:nvSpPr>
        <p:spPr>
          <a:xfrm>
            <a:off x="3970735" y="3"/>
            <a:ext cx="3038145" cy="464205"/>
          </a:xfrm>
          <a:prstGeom prst="rect">
            <a:avLst/>
          </a:prstGeom>
        </p:spPr>
        <p:txBody>
          <a:bodyPr vert="horz" lIns="93143" tIns="46571" rIns="93143" bIns="46571" rtlCol="0"/>
          <a:lstStyle>
            <a:lvl1pPr algn="r" fontAlgn="auto">
              <a:spcBef>
                <a:spcPts val="0"/>
              </a:spcBef>
              <a:spcAft>
                <a:spcPts val="0"/>
              </a:spcAft>
              <a:defRPr sz="1300">
                <a:latin typeface="+mn-lt"/>
                <a:cs typeface="+mn-cs"/>
              </a:defRPr>
            </a:lvl1pPr>
          </a:lstStyle>
          <a:p>
            <a:pPr>
              <a:defRPr/>
            </a:pPr>
            <a:fld id="{26645409-7BF8-4E6E-9293-0A874ACF7C6E}" type="datetimeFigureOut">
              <a:rPr lang="en-US"/>
              <a:pPr>
                <a:defRPr/>
              </a:pPr>
              <a:t>8/2/2022</a:t>
            </a:fld>
            <a:endParaRPr lang="en-US"/>
          </a:p>
        </p:txBody>
      </p:sp>
      <p:sp>
        <p:nvSpPr>
          <p:cNvPr id="4" name="Slide Image Placeholder 3"/>
          <p:cNvSpPr>
            <a:spLocks noGrp="1" noRot="1" noChangeAspect="1"/>
          </p:cNvSpPr>
          <p:nvPr>
            <p:ph type="sldImg" idx="2"/>
          </p:nvPr>
        </p:nvSpPr>
        <p:spPr>
          <a:xfrm>
            <a:off x="1181100" y="698500"/>
            <a:ext cx="4648200" cy="3487738"/>
          </a:xfrm>
          <a:prstGeom prst="rect">
            <a:avLst/>
          </a:prstGeom>
          <a:noFill/>
          <a:ln w="12700">
            <a:solidFill>
              <a:prstClr val="black"/>
            </a:solidFill>
          </a:ln>
        </p:spPr>
        <p:txBody>
          <a:bodyPr vert="horz" lIns="93143" tIns="46571" rIns="93143" bIns="46571" rtlCol="0" anchor="ctr"/>
          <a:lstStyle/>
          <a:p>
            <a:pPr lvl="0"/>
            <a:endParaRPr lang="en-US" noProof="0"/>
          </a:p>
        </p:txBody>
      </p:sp>
      <p:sp>
        <p:nvSpPr>
          <p:cNvPr id="5" name="Notes Placeholder 4"/>
          <p:cNvSpPr>
            <a:spLocks noGrp="1"/>
          </p:cNvSpPr>
          <p:nvPr>
            <p:ph type="body" sz="quarter" idx="3"/>
          </p:nvPr>
        </p:nvSpPr>
        <p:spPr>
          <a:xfrm>
            <a:off x="701347" y="4416100"/>
            <a:ext cx="5607711" cy="4182456"/>
          </a:xfrm>
          <a:prstGeom prst="rect">
            <a:avLst/>
          </a:prstGeom>
        </p:spPr>
        <p:txBody>
          <a:bodyPr vert="horz" lIns="93143" tIns="46571" rIns="93143" bIns="46571"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2" y="8830662"/>
            <a:ext cx="3038145" cy="464205"/>
          </a:xfrm>
          <a:prstGeom prst="rect">
            <a:avLst/>
          </a:prstGeom>
        </p:spPr>
        <p:txBody>
          <a:bodyPr vert="horz" lIns="93143" tIns="46571" rIns="93143" bIns="46571" rtlCol="0" anchor="b"/>
          <a:lstStyle>
            <a:lvl1pPr algn="l" fontAlgn="auto">
              <a:spcBef>
                <a:spcPts val="0"/>
              </a:spcBef>
              <a:spcAft>
                <a:spcPts val="0"/>
              </a:spcAft>
              <a:defRPr sz="13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735" y="8830662"/>
            <a:ext cx="3038145" cy="464205"/>
          </a:xfrm>
          <a:prstGeom prst="rect">
            <a:avLst/>
          </a:prstGeom>
        </p:spPr>
        <p:txBody>
          <a:bodyPr vert="horz" lIns="93143" tIns="46571" rIns="93143" bIns="46571" rtlCol="0" anchor="b"/>
          <a:lstStyle>
            <a:lvl1pPr algn="r" fontAlgn="auto">
              <a:spcBef>
                <a:spcPts val="0"/>
              </a:spcBef>
              <a:spcAft>
                <a:spcPts val="0"/>
              </a:spcAft>
              <a:defRPr sz="1300">
                <a:latin typeface="+mn-lt"/>
                <a:cs typeface="+mn-cs"/>
              </a:defRPr>
            </a:lvl1pPr>
          </a:lstStyle>
          <a:p>
            <a:pPr>
              <a:defRPr/>
            </a:pPr>
            <a:fld id="{CBDC47AD-9A82-4143-891B-3F728AAAD611}" type="slidenum">
              <a:rPr lang="en-US"/>
              <a:pPr>
                <a:defRPr/>
              </a:pPr>
              <a:t>‹#›</a:t>
            </a:fld>
            <a:endParaRPr lang="en-US"/>
          </a:p>
        </p:txBody>
      </p:sp>
    </p:spTree>
    <p:extLst>
      <p:ext uri="{BB962C8B-B14F-4D97-AF65-F5344CB8AC3E}">
        <p14:creationId xmlns:p14="http://schemas.microsoft.com/office/powerpoint/2010/main" val="34643299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p>
        </p:txBody>
      </p:sp>
      <p:sp>
        <p:nvSpPr>
          <p:cNvPr id="61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BA0B981-EA6E-4954-A4A4-FB63301E866D}" type="slidenum">
              <a:rPr lang="en-US" smtClean="0"/>
              <a:pPr fontAlgn="base">
                <a:spcBef>
                  <a:spcPct val="0"/>
                </a:spcBef>
                <a:spcAft>
                  <a:spcPct val="0"/>
                </a:spcAft>
                <a:defRPr/>
              </a:pPr>
              <a:t>1</a:t>
            </a:fld>
            <a:endParaRPr lang="en-US"/>
          </a:p>
        </p:txBody>
      </p:sp>
    </p:spTree>
    <p:extLst>
      <p:ext uri="{BB962C8B-B14F-4D97-AF65-F5344CB8AC3E}">
        <p14:creationId xmlns:p14="http://schemas.microsoft.com/office/powerpoint/2010/main" val="219775370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51</a:t>
            </a:fld>
            <a:endParaRPr lang="en-US"/>
          </a:p>
        </p:txBody>
      </p:sp>
    </p:spTree>
    <p:extLst>
      <p:ext uri="{BB962C8B-B14F-4D97-AF65-F5344CB8AC3E}">
        <p14:creationId xmlns:p14="http://schemas.microsoft.com/office/powerpoint/2010/main" val="25497573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2</a:t>
            </a:fld>
            <a:endParaRPr lang="en-US"/>
          </a:p>
        </p:txBody>
      </p:sp>
    </p:spTree>
    <p:extLst>
      <p:ext uri="{BB962C8B-B14F-4D97-AF65-F5344CB8AC3E}">
        <p14:creationId xmlns:p14="http://schemas.microsoft.com/office/powerpoint/2010/main" val="27340871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5</a:t>
            </a:fld>
            <a:endParaRPr lang="en-US"/>
          </a:p>
        </p:txBody>
      </p:sp>
    </p:spTree>
    <p:extLst>
      <p:ext uri="{BB962C8B-B14F-4D97-AF65-F5344CB8AC3E}">
        <p14:creationId xmlns:p14="http://schemas.microsoft.com/office/powerpoint/2010/main" val="1703519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Methods of Intervention Review</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Q and A: “What are the four standard methods of intervention?”</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And can we rank them in order of coach-centered vs. player-centered?</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Occupy a central but sideline position during training to allow a clear, panoramic view of the activity.</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The coaching environment you create must be safe and conducive to learning. Players must be stimulated to learn and educational opportunities must be well thought out if you want to maximize player development. Players must be given freedom to be creative, find solutions </a:t>
            </a:r>
            <a:r>
              <a:rPr lang="en-US" sz="1200" i="1" kern="1200" dirty="0">
                <a:solidFill>
                  <a:schemeClr val="tx1"/>
                </a:solidFill>
                <a:effectLst/>
                <a:latin typeface="+mn-lt"/>
                <a:ea typeface="+mn-ea"/>
                <a:cs typeface="+mn-cs"/>
              </a:rPr>
              <a:t>without</a:t>
            </a:r>
            <a:r>
              <a:rPr lang="en-US" sz="1200" kern="1200" dirty="0">
                <a:solidFill>
                  <a:schemeClr val="tx1"/>
                </a:solidFill>
                <a:effectLst/>
                <a:latin typeface="+mn-lt"/>
                <a:ea typeface="+mn-ea"/>
                <a:cs typeface="+mn-cs"/>
              </a:rPr>
              <a:t> constant coaching, and ultimately learn from their mistakes. Remember, mistakes are guidelines for improvement!</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It is a fine line managing the flow of your session and finding the appropriate time to step in. </a:t>
            </a:r>
            <a:r>
              <a:rPr lang="en-US" sz="1200" b="1" kern="1200" dirty="0">
                <a:solidFill>
                  <a:schemeClr val="tx1"/>
                </a:solidFill>
                <a:effectLst/>
                <a:latin typeface="+mn-lt"/>
                <a:ea typeface="+mn-ea"/>
                <a:cs typeface="+mn-cs"/>
              </a:rPr>
              <a:t>Again, let them</a:t>
            </a:r>
            <a:r>
              <a:rPr lang="en-US" sz="1200" b="1" kern="1200" baseline="0" dirty="0">
                <a:solidFill>
                  <a:schemeClr val="tx1"/>
                </a:solidFill>
                <a:effectLst/>
                <a:latin typeface="+mn-lt"/>
                <a:ea typeface="+mn-ea"/>
                <a:cs typeface="+mn-cs"/>
              </a:rPr>
              <a:t> play and the game teach.</a:t>
            </a:r>
            <a:r>
              <a:rPr lang="en-US" sz="1200" kern="1200" baseline="0" dirty="0">
                <a:solidFill>
                  <a:schemeClr val="tx1"/>
                </a:solidFill>
                <a:effectLst/>
                <a:latin typeface="+mn-lt"/>
                <a:ea typeface="+mn-ea"/>
                <a:cs typeface="+mn-cs"/>
              </a:rPr>
              <a:t> </a:t>
            </a:r>
            <a:r>
              <a:rPr lang="en-US" sz="1200" kern="1200" dirty="0">
                <a:solidFill>
                  <a:schemeClr val="tx1"/>
                </a:solidFill>
                <a:effectLst/>
                <a:latin typeface="+mn-lt"/>
                <a:ea typeface="+mn-ea"/>
                <a:cs typeface="+mn-cs"/>
              </a:rPr>
              <a:t>Methods:</a:t>
            </a:r>
          </a:p>
        </p:txBody>
      </p:sp>
      <p:sp>
        <p:nvSpPr>
          <p:cNvPr id="4" name="Slide Number Placeholder 3"/>
          <p:cNvSpPr>
            <a:spLocks noGrp="1"/>
          </p:cNvSpPr>
          <p:nvPr>
            <p:ph type="sldNum" sz="quarter" idx="10"/>
          </p:nvPr>
        </p:nvSpPr>
        <p:spPr/>
        <p:txBody>
          <a:bodyPr/>
          <a:lstStyle/>
          <a:p>
            <a:pPr>
              <a:defRPr/>
            </a:pPr>
            <a:fld id="{6BBCDD29-164E-4EC5-8B5B-8B9CB870D9F3}" type="slidenum">
              <a:rPr lang="en-US" smtClean="0"/>
              <a:pPr>
                <a:defRPr/>
              </a:pPr>
              <a:t>13</a:t>
            </a:fld>
            <a:endParaRPr lang="en-US" dirty="0"/>
          </a:p>
        </p:txBody>
      </p:sp>
    </p:spTree>
    <p:extLst>
      <p:ext uri="{BB962C8B-B14F-4D97-AF65-F5344CB8AC3E}">
        <p14:creationId xmlns:p14="http://schemas.microsoft.com/office/powerpoint/2010/main" val="17061099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Static stretching involves stretching movements performed at gradually</a:t>
            </a:r>
          </a:p>
          <a:p>
            <a:r>
              <a:rPr lang="en-US" dirty="0"/>
              <a:t>increased speed. False</a:t>
            </a:r>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17</a:t>
            </a:fld>
            <a:endParaRPr lang="en-US"/>
          </a:p>
        </p:txBody>
      </p:sp>
    </p:spTree>
    <p:extLst>
      <p:ext uri="{BB962C8B-B14F-4D97-AF65-F5344CB8AC3E}">
        <p14:creationId xmlns:p14="http://schemas.microsoft.com/office/powerpoint/2010/main" val="9835396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Primarily cover techniques in the field sessions.</a:t>
            </a:r>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21</a:t>
            </a:fld>
            <a:endParaRPr lang="en-US"/>
          </a:p>
        </p:txBody>
      </p:sp>
    </p:spTree>
    <p:extLst>
      <p:ext uri="{BB962C8B-B14F-4D97-AF65-F5344CB8AC3E}">
        <p14:creationId xmlns:p14="http://schemas.microsoft.com/office/powerpoint/2010/main" val="26129343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a:bodyPr>
          <a:lstStyle/>
          <a:p>
            <a:r>
              <a:rPr lang="en-US" sz="1200" b="1" kern="1200" dirty="0">
                <a:solidFill>
                  <a:schemeClr val="tx1"/>
                </a:solidFill>
                <a:effectLst/>
                <a:latin typeface="+mn-lt"/>
                <a:ea typeface="+mn-ea"/>
                <a:cs typeface="+mn-cs"/>
              </a:rPr>
              <a:t>Simply draw </a:t>
            </a:r>
            <a:r>
              <a:rPr lang="en-US" sz="1200" b="1" i="1" kern="1200" dirty="0">
                <a:solidFill>
                  <a:schemeClr val="tx1"/>
                </a:solidFill>
                <a:effectLst/>
                <a:latin typeface="+mn-lt"/>
                <a:ea typeface="+mn-ea"/>
                <a:cs typeface="+mn-cs"/>
              </a:rPr>
              <a:t>awareness</a:t>
            </a:r>
            <a:r>
              <a:rPr lang="en-US" sz="1200" b="1" kern="1200" dirty="0">
                <a:solidFill>
                  <a:schemeClr val="tx1"/>
                </a:solidFill>
                <a:effectLst/>
                <a:latin typeface="+mn-lt"/>
                <a:ea typeface="+mn-ea"/>
                <a:cs typeface="+mn-cs"/>
              </a:rPr>
              <a:t> to concept.</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We will discuss more in the 14U and 18U Courses. </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For now, all you need to </a:t>
            </a:r>
            <a:r>
              <a:rPr lang="en-US" sz="1200" b="1" i="1" kern="1200" dirty="0">
                <a:solidFill>
                  <a:schemeClr val="tx1"/>
                </a:solidFill>
                <a:effectLst/>
                <a:latin typeface="+mn-lt"/>
                <a:ea typeface="+mn-ea"/>
                <a:cs typeface="+mn-cs"/>
              </a:rPr>
              <a:t>consider</a:t>
            </a:r>
            <a:r>
              <a:rPr lang="en-US" sz="1200" b="0" kern="1200" dirty="0">
                <a:solidFill>
                  <a:schemeClr val="tx1"/>
                </a:solidFill>
                <a:effectLst/>
                <a:latin typeface="+mn-lt"/>
                <a:ea typeface="+mn-ea"/>
                <a:cs typeface="+mn-cs"/>
              </a:rPr>
              <a:t> is the number of weekly sessions and their duration and how long to run each activity. </a:t>
            </a:r>
          </a:p>
          <a:p>
            <a:br>
              <a:rPr lang="en-US" sz="1200" b="0" kern="1200" dirty="0">
                <a:solidFill>
                  <a:schemeClr val="tx1"/>
                </a:solidFill>
                <a:effectLst/>
                <a:latin typeface="+mn-lt"/>
                <a:ea typeface="+mn-ea"/>
                <a:cs typeface="+mn-cs"/>
              </a:rPr>
            </a:br>
            <a:r>
              <a:rPr lang="en-US" sz="1200" b="0" kern="1200" dirty="0">
                <a:solidFill>
                  <a:schemeClr val="tx1"/>
                </a:solidFill>
                <a:effectLst/>
                <a:latin typeface="+mn-lt"/>
                <a:ea typeface="+mn-ea"/>
                <a:cs typeface="+mn-cs"/>
              </a:rPr>
              <a:t>Despite the sense that more is better, with this age group (and most ages for that matter), less is more. Quality over quantity.</a:t>
            </a:r>
          </a:p>
          <a:p>
            <a:endParaRPr lang="en-US" sz="1200" b="0" kern="1200" dirty="0">
              <a:solidFill>
                <a:schemeClr val="tx1"/>
              </a:solidFill>
              <a:effectLst/>
              <a:latin typeface="+mn-lt"/>
              <a:ea typeface="+mn-ea"/>
              <a:cs typeface="+mn-cs"/>
            </a:endParaRPr>
          </a:p>
          <a:p>
            <a:r>
              <a:rPr lang="en-US" sz="1200" b="0" kern="1200" dirty="0">
                <a:solidFill>
                  <a:schemeClr val="tx1"/>
                </a:solidFill>
                <a:effectLst/>
                <a:latin typeface="+mn-lt"/>
                <a:ea typeface="+mn-ea"/>
                <a:cs typeface="+mn-cs"/>
              </a:rPr>
              <a:t>Also, we must consider the players additional activities, PE, other sports, etc., in our awareness.</a:t>
            </a:r>
          </a:p>
        </p:txBody>
      </p:sp>
      <p:sp>
        <p:nvSpPr>
          <p:cNvPr id="4" name="Slide Number Placeholder 3"/>
          <p:cNvSpPr>
            <a:spLocks noGrp="1"/>
          </p:cNvSpPr>
          <p:nvPr>
            <p:ph type="sldNum" sz="quarter" idx="10"/>
          </p:nvPr>
        </p:nvSpPr>
        <p:spPr/>
        <p:txBody>
          <a:bodyPr/>
          <a:lstStyle/>
          <a:p>
            <a:pPr>
              <a:defRPr/>
            </a:pPr>
            <a:fld id="{6BBCDD29-164E-4EC5-8B5B-8B9CB870D9F3}" type="slidenum">
              <a:rPr lang="en-US" smtClean="0"/>
              <a:pPr>
                <a:defRPr/>
              </a:pPr>
              <a:t>25</a:t>
            </a:fld>
            <a:endParaRPr lang="en-US" dirty="0"/>
          </a:p>
        </p:txBody>
      </p:sp>
    </p:spTree>
    <p:extLst>
      <p:ext uri="{BB962C8B-B14F-4D97-AF65-F5344CB8AC3E}">
        <p14:creationId xmlns:p14="http://schemas.microsoft.com/office/powerpoint/2010/main" val="22917188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Maintain possession v regain possession</a:t>
            </a:r>
          </a:p>
        </p:txBody>
      </p:sp>
      <p:sp>
        <p:nvSpPr>
          <p:cNvPr id="4" name="Slide Number Placeholder 3"/>
          <p:cNvSpPr>
            <a:spLocks noGrp="1"/>
          </p:cNvSpPr>
          <p:nvPr>
            <p:ph type="sldNum" sz="quarter" idx="10"/>
          </p:nvPr>
        </p:nvSpPr>
        <p:spPr/>
        <p:txBody>
          <a:bodyPr/>
          <a:lstStyle/>
          <a:p>
            <a:pPr>
              <a:defRPr/>
            </a:pPr>
            <a:fld id="{CBDC47AD-9A82-4143-891B-3F728AAAD611}" type="slidenum">
              <a:rPr lang="en-US" smtClean="0"/>
              <a:pPr>
                <a:defRPr/>
              </a:pPr>
              <a:t>29</a:t>
            </a:fld>
            <a:endParaRPr lang="en-US"/>
          </a:p>
        </p:txBody>
      </p:sp>
    </p:spTree>
    <p:extLst>
      <p:ext uri="{BB962C8B-B14F-4D97-AF65-F5344CB8AC3E}">
        <p14:creationId xmlns:p14="http://schemas.microsoft.com/office/powerpoint/2010/main" val="40249008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normAutofit fontScale="70000" lnSpcReduction="20000"/>
          </a:bodyPr>
          <a:lstStyle/>
          <a:p>
            <a:r>
              <a:rPr lang="en-US" dirty="0"/>
              <a:t>A “sample” format for half-time talks.</a:t>
            </a:r>
          </a:p>
          <a:p>
            <a:endParaRPr lang="en-US" dirty="0"/>
          </a:p>
          <a:p>
            <a:r>
              <a:rPr lang="en-US" dirty="0"/>
              <a:t>The key is to keep it brief, engage the players and encourage their efforts.</a:t>
            </a:r>
          </a:p>
          <a:p>
            <a:endParaRPr lang="en-US" dirty="0"/>
          </a:p>
          <a:p>
            <a:r>
              <a:rPr lang="en-US" dirty="0"/>
              <a:t>Role Play Activity</a:t>
            </a:r>
          </a:p>
          <a:p>
            <a:endParaRPr lang="en-US" dirty="0"/>
          </a:p>
          <a:p>
            <a:r>
              <a:rPr lang="en-US" dirty="0"/>
              <a:t>5 minutes to create a 3-point half-time talk. Share with partner next to you. Select a few to share with class.</a:t>
            </a:r>
          </a:p>
          <a:p>
            <a:endParaRPr lang="en-US" dirty="0"/>
          </a:p>
          <a:p>
            <a:r>
              <a:rPr lang="en-US" dirty="0"/>
              <a:t>Click to Review slide transition</a:t>
            </a:r>
          </a:p>
          <a:p>
            <a:endParaRPr lang="en-US" dirty="0"/>
          </a:p>
          <a:p>
            <a:pPr lvl="1">
              <a:lnSpc>
                <a:spcPct val="150000"/>
              </a:lnSpc>
            </a:pPr>
            <a:r>
              <a:rPr lang="en-US" sz="2600" dirty="0">
                <a:latin typeface="Calibri" panose="020F0502020204030204" pitchFamily="34" charset="0"/>
                <a:ea typeface="ＭＳ Ｐゴシック" charset="0"/>
                <a:cs typeface="Calibri" panose="020F0502020204030204" pitchFamily="34" charset="0"/>
              </a:rPr>
              <a:t>Positive observation from 1</a:t>
            </a:r>
            <a:r>
              <a:rPr lang="en-US" sz="2600" baseline="30000" dirty="0">
                <a:latin typeface="Calibri" panose="020F0502020204030204" pitchFamily="34" charset="0"/>
                <a:ea typeface="ＭＳ Ｐゴシック" charset="0"/>
                <a:cs typeface="Calibri" panose="020F0502020204030204" pitchFamily="34" charset="0"/>
              </a:rPr>
              <a:t>st</a:t>
            </a:r>
            <a:r>
              <a:rPr lang="en-US" sz="2600" dirty="0">
                <a:latin typeface="Calibri" panose="020F0502020204030204" pitchFamily="34" charset="0"/>
                <a:ea typeface="ＭＳ Ｐゴシック" charset="0"/>
                <a:cs typeface="Calibri" panose="020F0502020204030204" pitchFamily="34" charset="0"/>
              </a:rPr>
              <a:t> half. “I liked how we got additional players in their defending third, like we worked on in training.”</a:t>
            </a:r>
          </a:p>
          <a:p>
            <a:pPr lvl="1">
              <a:lnSpc>
                <a:spcPct val="150000"/>
              </a:lnSpc>
            </a:pPr>
            <a:r>
              <a:rPr lang="en-US" sz="2600" dirty="0">
                <a:latin typeface="Calibri" panose="020F0502020204030204" pitchFamily="34" charset="0"/>
                <a:ea typeface="ＭＳ Ｐゴシック" charset="0"/>
                <a:cs typeface="Calibri" panose="020F0502020204030204" pitchFamily="34" charset="0"/>
              </a:rPr>
              <a:t>Guided Question:  ”What can we do to better protect our central area when we are defending?”</a:t>
            </a:r>
          </a:p>
          <a:p>
            <a:pPr lvl="1">
              <a:lnSpc>
                <a:spcPct val="150000"/>
              </a:lnSpc>
            </a:pPr>
            <a:r>
              <a:rPr lang="en-US" sz="2600" dirty="0">
                <a:latin typeface="Calibri" panose="020F0502020204030204" pitchFamily="34" charset="0"/>
                <a:ea typeface="ＭＳ Ｐゴシック" charset="0"/>
                <a:cs typeface="Calibri" panose="020F0502020204030204" pitchFamily="34" charset="0"/>
              </a:rPr>
              <a:t>Encouragement:  “The effort is awesome today, keep working and have a great second half!”</a:t>
            </a:r>
          </a:p>
          <a:p>
            <a:endParaRPr lang="en-US" dirty="0"/>
          </a:p>
        </p:txBody>
      </p:sp>
      <p:sp>
        <p:nvSpPr>
          <p:cNvPr id="4" name="Slide Number Placeholder 3"/>
          <p:cNvSpPr>
            <a:spLocks noGrp="1"/>
          </p:cNvSpPr>
          <p:nvPr>
            <p:ph type="sldNum" sz="quarter" idx="10"/>
          </p:nvPr>
        </p:nvSpPr>
        <p:spPr/>
        <p:txBody>
          <a:bodyPr/>
          <a:lstStyle/>
          <a:p>
            <a:pPr>
              <a:defRPr/>
            </a:pPr>
            <a:fld id="{6BBCDD29-164E-4EC5-8B5B-8B9CB870D9F3}" type="slidenum">
              <a:rPr lang="en-US" smtClean="0"/>
              <a:pPr>
                <a:defRPr/>
              </a:pPr>
              <a:t>34</a:t>
            </a:fld>
            <a:endParaRPr lang="en-US" dirty="0"/>
          </a:p>
        </p:txBody>
      </p:sp>
    </p:spTree>
    <p:extLst>
      <p:ext uri="{BB962C8B-B14F-4D97-AF65-F5344CB8AC3E}">
        <p14:creationId xmlns:p14="http://schemas.microsoft.com/office/powerpoint/2010/main" val="17061099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r>
              <a:rPr lang="en-US"/>
              <a:t>August 6 and 14, 2022</a:t>
            </a:r>
          </a:p>
        </p:txBody>
      </p:sp>
      <p:sp>
        <p:nvSpPr>
          <p:cNvPr id="5" name="Footer Placeholder 4"/>
          <p:cNvSpPr>
            <a:spLocks noGrp="1"/>
          </p:cNvSpPr>
          <p:nvPr>
            <p:ph type="ftr" sz="quarter" idx="11"/>
          </p:nvPr>
        </p:nvSpPr>
        <p:spPr/>
        <p:txBody>
          <a:bodyPr/>
          <a:lstStyle>
            <a:lvl1pPr>
              <a:defRPr/>
            </a:lvl1pPr>
          </a:lstStyle>
          <a:p>
            <a:pPr>
              <a:defRPr/>
            </a:pPr>
            <a:r>
              <a:rPr lang="en-US"/>
              <a:t>12U Coaching Course</a:t>
            </a:r>
          </a:p>
        </p:txBody>
      </p:sp>
      <p:sp>
        <p:nvSpPr>
          <p:cNvPr id="6" name="Slide Number Placeholder 5"/>
          <p:cNvSpPr>
            <a:spLocks noGrp="1"/>
          </p:cNvSpPr>
          <p:nvPr>
            <p:ph type="sldNum" sz="quarter" idx="12"/>
          </p:nvPr>
        </p:nvSpPr>
        <p:spPr/>
        <p:txBody>
          <a:bodyPr/>
          <a:lstStyle>
            <a:lvl1pPr>
              <a:defRPr/>
            </a:lvl1pPr>
          </a:lstStyle>
          <a:p>
            <a:pPr>
              <a:defRPr/>
            </a:pPr>
            <a:fld id="{C23550DD-183A-47A3-9928-DCD5FFBC2004}"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August 6 and 14, 2022</a:t>
            </a:r>
          </a:p>
        </p:txBody>
      </p:sp>
      <p:sp>
        <p:nvSpPr>
          <p:cNvPr id="5" name="Footer Placeholder 4"/>
          <p:cNvSpPr>
            <a:spLocks noGrp="1"/>
          </p:cNvSpPr>
          <p:nvPr>
            <p:ph type="ftr" sz="quarter" idx="11"/>
          </p:nvPr>
        </p:nvSpPr>
        <p:spPr/>
        <p:txBody>
          <a:bodyPr/>
          <a:lstStyle>
            <a:lvl1pPr>
              <a:defRPr/>
            </a:lvl1pPr>
          </a:lstStyle>
          <a:p>
            <a:pPr>
              <a:defRPr/>
            </a:pPr>
            <a:r>
              <a:rPr lang="en-US"/>
              <a:t>12U Coaching Course</a:t>
            </a:r>
          </a:p>
        </p:txBody>
      </p:sp>
      <p:sp>
        <p:nvSpPr>
          <p:cNvPr id="6" name="Slide Number Placeholder 5"/>
          <p:cNvSpPr>
            <a:spLocks noGrp="1"/>
          </p:cNvSpPr>
          <p:nvPr>
            <p:ph type="sldNum" sz="quarter" idx="12"/>
          </p:nvPr>
        </p:nvSpPr>
        <p:spPr/>
        <p:txBody>
          <a:bodyPr/>
          <a:lstStyle>
            <a:lvl1pPr>
              <a:defRPr/>
            </a:lvl1pPr>
          </a:lstStyle>
          <a:p>
            <a:pPr>
              <a:defRPr/>
            </a:pPr>
            <a:fld id="{34C4D474-1787-4183-A3E9-1B098384A57D}"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r>
              <a:rPr lang="en-US"/>
              <a:t>August 6 and 14, 2022</a:t>
            </a:r>
          </a:p>
        </p:txBody>
      </p:sp>
      <p:sp>
        <p:nvSpPr>
          <p:cNvPr id="5" name="Footer Placeholder 4"/>
          <p:cNvSpPr>
            <a:spLocks noGrp="1"/>
          </p:cNvSpPr>
          <p:nvPr>
            <p:ph type="ftr" sz="quarter" idx="11"/>
          </p:nvPr>
        </p:nvSpPr>
        <p:spPr/>
        <p:txBody>
          <a:bodyPr/>
          <a:lstStyle>
            <a:lvl1pPr>
              <a:defRPr/>
            </a:lvl1pPr>
          </a:lstStyle>
          <a:p>
            <a:pPr>
              <a:defRPr/>
            </a:pPr>
            <a:r>
              <a:rPr lang="en-US"/>
              <a:t>12U Coaching Course</a:t>
            </a:r>
          </a:p>
        </p:txBody>
      </p:sp>
      <p:sp>
        <p:nvSpPr>
          <p:cNvPr id="6" name="Slide Number Placeholder 5"/>
          <p:cNvSpPr>
            <a:spLocks noGrp="1"/>
          </p:cNvSpPr>
          <p:nvPr>
            <p:ph type="sldNum" sz="quarter" idx="12"/>
          </p:nvPr>
        </p:nvSpPr>
        <p:spPr/>
        <p:txBody>
          <a:bodyPr/>
          <a:lstStyle>
            <a:lvl1pPr>
              <a:defRPr/>
            </a:lvl1pPr>
          </a:lstStyle>
          <a:p>
            <a:pPr>
              <a:defRPr/>
            </a:pPr>
            <a:fld id="{7DFE7E91-B9EE-4984-AA18-C8803314CF5A}"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3" name="Content Placeholder 2"/>
          <p:cNvSpPr>
            <a:spLocks noGrp="1"/>
          </p:cNvSpPr>
          <p:nvPr>
            <p:ph idx="1"/>
          </p:nvPr>
        </p:nvSpPr>
        <p:spPr/>
        <p:txBody>
          <a:bodyPr/>
          <a:lstStyle>
            <a:lvl1pPr marL="347663" marR="0" indent="-347663" algn="l" defTabSz="914400" rtl="0" eaLnBrk="0" fontAlgn="base" latinLnBrk="0" hangingPunct="0">
              <a:lnSpc>
                <a:spcPct val="100000"/>
              </a:lnSpc>
              <a:spcBef>
                <a:spcPts val="0"/>
              </a:spcBef>
              <a:spcAft>
                <a:spcPct val="0"/>
              </a:spcAft>
              <a:buClrTx/>
              <a:buSzTx/>
              <a:buFontTx/>
              <a:buBlip>
                <a:blip r:embed="rId2"/>
              </a:buBlip>
              <a:tabLst/>
              <a:defRPr sz="2800"/>
            </a:lvl1pPr>
            <a:lvl2pPr marL="744538" marR="0" indent="-282575" algn="l" defTabSz="914400" rtl="0" eaLnBrk="0" fontAlgn="base" latinLnBrk="0" hangingPunct="0">
              <a:lnSpc>
                <a:spcPct val="100000"/>
              </a:lnSpc>
              <a:spcBef>
                <a:spcPct val="20000"/>
              </a:spcBef>
              <a:spcAft>
                <a:spcPct val="0"/>
              </a:spcAft>
              <a:buClrTx/>
              <a:buSzTx/>
              <a:buFontTx/>
              <a:buBlip>
                <a:blip r:embed="rId3"/>
              </a:buBlip>
              <a:tabLst/>
              <a:defRPr sz="2400"/>
            </a:lvl2pPr>
            <a:lvl3pPr marL="1084263" marR="0" indent="-225425" algn="l" defTabSz="914400" rtl="0" eaLnBrk="0" fontAlgn="base" latinLnBrk="0" hangingPunct="0">
              <a:lnSpc>
                <a:spcPct val="100000"/>
              </a:lnSpc>
              <a:spcBef>
                <a:spcPct val="20000"/>
              </a:spcBef>
              <a:spcAft>
                <a:spcPct val="0"/>
              </a:spcAft>
              <a:buClrTx/>
              <a:buSzTx/>
              <a:buFontTx/>
              <a:buBlip>
                <a:blip r:embed="rId4"/>
              </a:buBlip>
              <a:tabLst/>
              <a:defRPr/>
            </a:lvl3pPr>
            <a:lvl4pPr marL="1430338" marR="0" indent="-231775" algn="l" defTabSz="914400" rtl="0" eaLnBrk="0" fontAlgn="base" latinLnBrk="0" hangingPunct="0">
              <a:lnSpc>
                <a:spcPct val="100000"/>
              </a:lnSpc>
              <a:spcBef>
                <a:spcPct val="20000"/>
              </a:spcBef>
              <a:spcAft>
                <a:spcPct val="0"/>
              </a:spcAft>
              <a:buClrTx/>
              <a:buSzTx/>
              <a:buFontTx/>
              <a:buBlip>
                <a:blip r:embed="rId5"/>
              </a:buBlip>
              <a:tabLst/>
              <a:defRPr/>
            </a:lvl4pPr>
            <a:lvl5pPr marL="1770063" marR="0" indent="-225425" algn="l" defTabSz="914400" rtl="0" eaLnBrk="0" fontAlgn="base" latinLnBrk="0" hangingPunct="0">
              <a:lnSpc>
                <a:spcPct val="100000"/>
              </a:lnSpc>
              <a:spcBef>
                <a:spcPct val="20000"/>
              </a:spcBef>
              <a:spcAft>
                <a:spcPct val="0"/>
              </a:spcAft>
              <a:buClrTx/>
              <a:buSzTx/>
              <a:buFontTx/>
              <a:buChar char="»"/>
              <a:tabLst/>
              <a:defRPr/>
            </a:lvl5pPr>
          </a:lstStyle>
          <a:p>
            <a:pPr marL="347663" marR="0" lvl="0" indent="-347663" algn="l" defTabSz="914400" rtl="0" eaLnBrk="0" fontAlgn="base" latinLnBrk="0" hangingPunct="0">
              <a:lnSpc>
                <a:spcPct val="100000"/>
              </a:lnSpc>
              <a:spcBef>
                <a:spcPct val="20000"/>
              </a:spcBef>
              <a:spcAft>
                <a:spcPct val="0"/>
              </a:spcAft>
              <a:buClrTx/>
              <a:buSzTx/>
              <a:buFontTx/>
              <a:buBlip>
                <a:blip r:embed="rId2"/>
              </a:buBlip>
              <a:tabLst/>
              <a:defRPr/>
            </a:pPr>
            <a:r>
              <a:rPr kumimoji="0" lang="en-US" sz="2400" b="0" i="0" u="none" strike="noStrike" kern="0" cap="none" spc="0" normalizeH="0" baseline="0" noProof="0" dirty="0">
                <a:ln>
                  <a:noFill/>
                </a:ln>
                <a:solidFill>
                  <a:srgbClr val="000000"/>
                </a:solidFill>
                <a:effectLst/>
                <a:uLnTx/>
                <a:uFillTx/>
                <a:latin typeface="Arial"/>
                <a:ea typeface="+mn-ea"/>
                <a:cs typeface="+mn-cs"/>
              </a:rPr>
              <a:t>Click to edit Master text styles</a:t>
            </a:r>
          </a:p>
          <a:p>
            <a:pPr marL="744538" marR="0" lvl="1" indent="-282575" algn="l" defTabSz="914400" rtl="0" eaLnBrk="0" fontAlgn="base" latinLnBrk="0" hangingPunct="0">
              <a:lnSpc>
                <a:spcPct val="100000"/>
              </a:lnSpc>
              <a:spcBef>
                <a:spcPct val="20000"/>
              </a:spcBef>
              <a:spcAft>
                <a:spcPct val="0"/>
              </a:spcAft>
              <a:buClrTx/>
              <a:buSzTx/>
              <a:buFontTx/>
              <a:buBlip>
                <a:blip r:embed="rId3"/>
              </a:buBlip>
              <a:tabLst/>
              <a:defRPr/>
            </a:pPr>
            <a:r>
              <a:rPr kumimoji="0" lang="en-US" sz="2000" b="0" i="0" u="none" strike="noStrike" kern="0" cap="none" spc="0" normalizeH="0" baseline="0" noProof="0" dirty="0">
                <a:ln>
                  <a:noFill/>
                </a:ln>
                <a:solidFill>
                  <a:srgbClr val="000000"/>
                </a:solidFill>
                <a:effectLst/>
                <a:uLnTx/>
                <a:uFillTx/>
                <a:latin typeface="Arial"/>
              </a:rPr>
              <a:t>Second level</a:t>
            </a:r>
          </a:p>
          <a:p>
            <a:pPr marL="1084263" marR="0" lvl="2" indent="-225425" algn="l" defTabSz="914400" rtl="0" eaLnBrk="0" fontAlgn="base" latinLnBrk="0" hangingPunct="0">
              <a:lnSpc>
                <a:spcPct val="100000"/>
              </a:lnSpc>
              <a:spcBef>
                <a:spcPct val="20000"/>
              </a:spcBef>
              <a:spcAft>
                <a:spcPct val="0"/>
              </a:spcAft>
              <a:buClrTx/>
              <a:buSzTx/>
              <a:buFontTx/>
              <a:buBlip>
                <a:blip r:embed="rId4"/>
              </a:buBlip>
              <a:tabLst/>
              <a:defRPr/>
            </a:pPr>
            <a:r>
              <a:rPr kumimoji="0" lang="en-US" sz="1800" b="0" i="0" u="none" strike="noStrike" kern="0" cap="none" spc="0" normalizeH="0" baseline="0" noProof="0" dirty="0">
                <a:ln>
                  <a:noFill/>
                </a:ln>
                <a:solidFill>
                  <a:srgbClr val="000000"/>
                </a:solidFill>
                <a:effectLst/>
                <a:uLnTx/>
                <a:uFillTx/>
                <a:latin typeface="Arial"/>
              </a:rPr>
              <a:t>Third level</a:t>
            </a:r>
          </a:p>
          <a:p>
            <a:pPr marL="1430338" marR="0" lvl="3" indent="-231775" algn="l" defTabSz="914400" rtl="0" eaLnBrk="0" fontAlgn="base" latinLnBrk="0" hangingPunct="0">
              <a:lnSpc>
                <a:spcPct val="100000"/>
              </a:lnSpc>
              <a:spcBef>
                <a:spcPct val="20000"/>
              </a:spcBef>
              <a:spcAft>
                <a:spcPct val="0"/>
              </a:spcAft>
              <a:buClrTx/>
              <a:buSzTx/>
              <a:buFontTx/>
              <a:buBlip>
                <a:blip r:embed="rId5"/>
              </a:buBlip>
              <a:tabLst/>
              <a:defRPr/>
            </a:pPr>
            <a:r>
              <a:rPr kumimoji="0" lang="en-US" sz="1600" b="0" i="0" u="none" strike="noStrike" kern="0" cap="none" spc="0" normalizeH="0" baseline="0" noProof="0" dirty="0">
                <a:ln>
                  <a:noFill/>
                </a:ln>
                <a:solidFill>
                  <a:srgbClr val="000000"/>
                </a:solidFill>
                <a:effectLst/>
                <a:uLnTx/>
                <a:uFillTx/>
                <a:latin typeface="Arial"/>
              </a:rPr>
              <a:t>Fourth level</a:t>
            </a:r>
          </a:p>
          <a:p>
            <a:pPr marL="1770063" marR="0" lvl="4" indent="-225425" algn="l" defTabSz="914400" rtl="0" eaLnBrk="0" fontAlgn="base" latinLnBrk="0" hangingPunct="0">
              <a:lnSpc>
                <a:spcPct val="100000"/>
              </a:lnSpc>
              <a:spcBef>
                <a:spcPct val="20000"/>
              </a:spcBef>
              <a:spcAft>
                <a:spcPct val="0"/>
              </a:spcAft>
              <a:buClrTx/>
              <a:buSzTx/>
              <a:buFontTx/>
              <a:buChar char="»"/>
              <a:tabLst/>
              <a:defRPr/>
            </a:pPr>
            <a:r>
              <a:rPr kumimoji="0" lang="en-US" sz="1400" b="0" i="0" u="none" strike="noStrike" kern="0" cap="none" spc="0" normalizeH="0" baseline="0" noProof="0" dirty="0">
                <a:ln>
                  <a:noFill/>
                </a:ln>
                <a:solidFill>
                  <a:srgbClr val="000000"/>
                </a:solidFill>
                <a:effectLst/>
                <a:uLnTx/>
                <a:uFillTx/>
                <a:latin typeface="Arial"/>
              </a:rPr>
              <a:t>Fifth level</a:t>
            </a:r>
          </a:p>
          <a:p>
            <a:pPr lvl="0"/>
            <a:endParaRPr lang="en-US" dirty="0"/>
          </a:p>
        </p:txBody>
      </p:sp>
      <p:sp>
        <p:nvSpPr>
          <p:cNvPr id="4" name="Date Placeholder 3"/>
          <p:cNvSpPr>
            <a:spLocks noGrp="1"/>
          </p:cNvSpPr>
          <p:nvPr>
            <p:ph type="dt" sz="half" idx="10"/>
          </p:nvPr>
        </p:nvSpPr>
        <p:spPr/>
        <p:txBody>
          <a:bodyPr/>
          <a:lstStyle>
            <a:lvl1pPr>
              <a:defRPr/>
            </a:lvl1pPr>
          </a:lstStyle>
          <a:p>
            <a:pPr>
              <a:defRPr/>
            </a:pPr>
            <a:r>
              <a:rPr lang="en-US"/>
              <a:t>August 6 and 14, 2022</a:t>
            </a:r>
          </a:p>
        </p:txBody>
      </p:sp>
      <p:sp>
        <p:nvSpPr>
          <p:cNvPr id="5" name="Footer Placeholder 4"/>
          <p:cNvSpPr>
            <a:spLocks noGrp="1"/>
          </p:cNvSpPr>
          <p:nvPr>
            <p:ph type="ftr" sz="quarter" idx="11"/>
          </p:nvPr>
        </p:nvSpPr>
        <p:spPr/>
        <p:txBody>
          <a:bodyPr/>
          <a:lstStyle>
            <a:lvl1pPr>
              <a:defRPr/>
            </a:lvl1pPr>
          </a:lstStyle>
          <a:p>
            <a:pPr>
              <a:defRPr/>
            </a:pPr>
            <a:r>
              <a:rPr lang="en-US"/>
              <a:t>12U Coaching Course</a:t>
            </a:r>
          </a:p>
        </p:txBody>
      </p:sp>
      <p:sp>
        <p:nvSpPr>
          <p:cNvPr id="6" name="Slide Number Placeholder 5"/>
          <p:cNvSpPr>
            <a:spLocks noGrp="1"/>
          </p:cNvSpPr>
          <p:nvPr>
            <p:ph type="sldNum" sz="quarter" idx="12"/>
          </p:nvPr>
        </p:nvSpPr>
        <p:spPr/>
        <p:txBody>
          <a:bodyPr/>
          <a:lstStyle>
            <a:lvl1pPr>
              <a:defRPr/>
            </a:lvl1pPr>
          </a:lstStyle>
          <a:p>
            <a:pPr>
              <a:defRPr/>
            </a:pPr>
            <a:fld id="{3A38B2C9-F2C0-4513-B79E-6F20CD3C521F}"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a:t>August 6 and 14, 2022</a:t>
            </a:r>
          </a:p>
        </p:txBody>
      </p:sp>
      <p:sp>
        <p:nvSpPr>
          <p:cNvPr id="5" name="Footer Placeholder 4"/>
          <p:cNvSpPr>
            <a:spLocks noGrp="1"/>
          </p:cNvSpPr>
          <p:nvPr>
            <p:ph type="ftr" sz="quarter" idx="11"/>
          </p:nvPr>
        </p:nvSpPr>
        <p:spPr/>
        <p:txBody>
          <a:bodyPr/>
          <a:lstStyle>
            <a:lvl1pPr>
              <a:defRPr/>
            </a:lvl1pPr>
          </a:lstStyle>
          <a:p>
            <a:pPr>
              <a:defRPr/>
            </a:pPr>
            <a:r>
              <a:rPr lang="en-US"/>
              <a:t>12U Coaching Course</a:t>
            </a:r>
          </a:p>
        </p:txBody>
      </p:sp>
      <p:sp>
        <p:nvSpPr>
          <p:cNvPr id="6" name="Slide Number Placeholder 5"/>
          <p:cNvSpPr>
            <a:spLocks noGrp="1"/>
          </p:cNvSpPr>
          <p:nvPr>
            <p:ph type="sldNum" sz="quarter" idx="12"/>
          </p:nvPr>
        </p:nvSpPr>
        <p:spPr/>
        <p:txBody>
          <a:bodyPr/>
          <a:lstStyle>
            <a:lvl1pPr>
              <a:defRPr/>
            </a:lvl1pPr>
          </a:lstStyle>
          <a:p>
            <a:pPr>
              <a:defRPr/>
            </a:pPr>
            <a:fld id="{64BAC520-33D5-4389-87C8-474A9A83987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r>
              <a:rPr lang="en-US"/>
              <a:t>August 6 and 14, 2022</a:t>
            </a:r>
          </a:p>
        </p:txBody>
      </p:sp>
      <p:sp>
        <p:nvSpPr>
          <p:cNvPr id="6" name="Footer Placeholder 4"/>
          <p:cNvSpPr>
            <a:spLocks noGrp="1"/>
          </p:cNvSpPr>
          <p:nvPr>
            <p:ph type="ftr" sz="quarter" idx="11"/>
          </p:nvPr>
        </p:nvSpPr>
        <p:spPr/>
        <p:txBody>
          <a:bodyPr/>
          <a:lstStyle>
            <a:lvl1pPr>
              <a:defRPr/>
            </a:lvl1pPr>
          </a:lstStyle>
          <a:p>
            <a:pPr>
              <a:defRPr/>
            </a:pPr>
            <a:r>
              <a:rPr lang="en-US"/>
              <a:t>12U Coaching Course</a:t>
            </a:r>
          </a:p>
        </p:txBody>
      </p:sp>
      <p:sp>
        <p:nvSpPr>
          <p:cNvPr id="7" name="Slide Number Placeholder 5"/>
          <p:cNvSpPr>
            <a:spLocks noGrp="1"/>
          </p:cNvSpPr>
          <p:nvPr>
            <p:ph type="sldNum" sz="quarter" idx="12"/>
          </p:nvPr>
        </p:nvSpPr>
        <p:spPr/>
        <p:txBody>
          <a:bodyPr/>
          <a:lstStyle>
            <a:lvl1pPr>
              <a:defRPr/>
            </a:lvl1pPr>
          </a:lstStyle>
          <a:p>
            <a:pPr>
              <a:defRPr/>
            </a:pPr>
            <a:fld id="{AA39B881-FAF9-4AC0-94F6-3F6956755071}"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r>
              <a:rPr lang="en-US"/>
              <a:t>August 6 and 14, 2022</a:t>
            </a:r>
          </a:p>
        </p:txBody>
      </p:sp>
      <p:sp>
        <p:nvSpPr>
          <p:cNvPr id="8" name="Footer Placeholder 4"/>
          <p:cNvSpPr>
            <a:spLocks noGrp="1"/>
          </p:cNvSpPr>
          <p:nvPr>
            <p:ph type="ftr" sz="quarter" idx="11"/>
          </p:nvPr>
        </p:nvSpPr>
        <p:spPr/>
        <p:txBody>
          <a:bodyPr/>
          <a:lstStyle>
            <a:lvl1pPr>
              <a:defRPr/>
            </a:lvl1pPr>
          </a:lstStyle>
          <a:p>
            <a:pPr>
              <a:defRPr/>
            </a:pPr>
            <a:r>
              <a:rPr lang="en-US"/>
              <a:t>12U Coaching Course</a:t>
            </a:r>
          </a:p>
        </p:txBody>
      </p:sp>
      <p:sp>
        <p:nvSpPr>
          <p:cNvPr id="9" name="Slide Number Placeholder 5"/>
          <p:cNvSpPr>
            <a:spLocks noGrp="1"/>
          </p:cNvSpPr>
          <p:nvPr>
            <p:ph type="sldNum" sz="quarter" idx="12"/>
          </p:nvPr>
        </p:nvSpPr>
        <p:spPr/>
        <p:txBody>
          <a:bodyPr/>
          <a:lstStyle>
            <a:lvl1pPr>
              <a:defRPr/>
            </a:lvl1pPr>
          </a:lstStyle>
          <a:p>
            <a:pPr>
              <a:defRPr/>
            </a:pPr>
            <a:fld id="{D437C6B8-6AD6-499B-B8E6-C1092ABA1AD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r>
              <a:rPr lang="en-US"/>
              <a:t>August 6 and 14, 2022</a:t>
            </a:r>
          </a:p>
        </p:txBody>
      </p:sp>
      <p:sp>
        <p:nvSpPr>
          <p:cNvPr id="4" name="Footer Placeholder 4"/>
          <p:cNvSpPr>
            <a:spLocks noGrp="1"/>
          </p:cNvSpPr>
          <p:nvPr>
            <p:ph type="ftr" sz="quarter" idx="11"/>
          </p:nvPr>
        </p:nvSpPr>
        <p:spPr/>
        <p:txBody>
          <a:bodyPr/>
          <a:lstStyle>
            <a:lvl1pPr>
              <a:defRPr/>
            </a:lvl1pPr>
          </a:lstStyle>
          <a:p>
            <a:pPr>
              <a:defRPr/>
            </a:pPr>
            <a:r>
              <a:rPr lang="en-US"/>
              <a:t>12U Coaching Course</a:t>
            </a:r>
          </a:p>
        </p:txBody>
      </p:sp>
      <p:sp>
        <p:nvSpPr>
          <p:cNvPr id="5" name="Slide Number Placeholder 5"/>
          <p:cNvSpPr>
            <a:spLocks noGrp="1"/>
          </p:cNvSpPr>
          <p:nvPr>
            <p:ph type="sldNum" sz="quarter" idx="12"/>
          </p:nvPr>
        </p:nvSpPr>
        <p:spPr/>
        <p:txBody>
          <a:bodyPr/>
          <a:lstStyle>
            <a:lvl1pPr>
              <a:defRPr/>
            </a:lvl1pPr>
          </a:lstStyle>
          <a:p>
            <a:pPr>
              <a:defRPr/>
            </a:pPr>
            <a:fld id="{6B75CB4C-2A54-4B89-AF97-0C546E45008A}"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a:t>August 6 and 14, 2022</a:t>
            </a:r>
          </a:p>
        </p:txBody>
      </p:sp>
      <p:sp>
        <p:nvSpPr>
          <p:cNvPr id="3" name="Footer Placeholder 4"/>
          <p:cNvSpPr>
            <a:spLocks noGrp="1"/>
          </p:cNvSpPr>
          <p:nvPr>
            <p:ph type="ftr" sz="quarter" idx="11"/>
          </p:nvPr>
        </p:nvSpPr>
        <p:spPr/>
        <p:txBody>
          <a:bodyPr/>
          <a:lstStyle>
            <a:lvl1pPr>
              <a:defRPr/>
            </a:lvl1pPr>
          </a:lstStyle>
          <a:p>
            <a:pPr>
              <a:defRPr/>
            </a:pPr>
            <a:r>
              <a:rPr lang="en-US"/>
              <a:t>12U Coaching Course</a:t>
            </a:r>
          </a:p>
        </p:txBody>
      </p:sp>
      <p:sp>
        <p:nvSpPr>
          <p:cNvPr id="4" name="Slide Number Placeholder 5"/>
          <p:cNvSpPr>
            <a:spLocks noGrp="1"/>
          </p:cNvSpPr>
          <p:nvPr>
            <p:ph type="sldNum" sz="quarter" idx="12"/>
          </p:nvPr>
        </p:nvSpPr>
        <p:spPr/>
        <p:txBody>
          <a:bodyPr/>
          <a:lstStyle>
            <a:lvl1pPr>
              <a:defRPr/>
            </a:lvl1pPr>
          </a:lstStyle>
          <a:p>
            <a:pPr>
              <a:defRPr/>
            </a:pPr>
            <a:fld id="{6DAEFF34-49B3-4643-9B6C-6A8914D5EC78}"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6 and 14, 2022</a:t>
            </a:r>
          </a:p>
        </p:txBody>
      </p:sp>
      <p:sp>
        <p:nvSpPr>
          <p:cNvPr id="6" name="Footer Placeholder 4"/>
          <p:cNvSpPr>
            <a:spLocks noGrp="1"/>
          </p:cNvSpPr>
          <p:nvPr>
            <p:ph type="ftr" sz="quarter" idx="11"/>
          </p:nvPr>
        </p:nvSpPr>
        <p:spPr/>
        <p:txBody>
          <a:bodyPr/>
          <a:lstStyle>
            <a:lvl1pPr>
              <a:defRPr/>
            </a:lvl1pPr>
          </a:lstStyle>
          <a:p>
            <a:pPr>
              <a:defRPr/>
            </a:pPr>
            <a:r>
              <a:rPr lang="en-US"/>
              <a:t>12U Coaching Course</a:t>
            </a:r>
          </a:p>
        </p:txBody>
      </p:sp>
      <p:sp>
        <p:nvSpPr>
          <p:cNvPr id="7" name="Slide Number Placeholder 5"/>
          <p:cNvSpPr>
            <a:spLocks noGrp="1"/>
          </p:cNvSpPr>
          <p:nvPr>
            <p:ph type="sldNum" sz="quarter" idx="12"/>
          </p:nvPr>
        </p:nvSpPr>
        <p:spPr/>
        <p:txBody>
          <a:bodyPr/>
          <a:lstStyle>
            <a:lvl1pPr>
              <a:defRPr/>
            </a:lvl1pPr>
          </a:lstStyle>
          <a:p>
            <a:pPr>
              <a:defRPr/>
            </a:pPr>
            <a:fld id="{5452CDA7-440F-4BB2-BF26-E06E71872FA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a:t>August 6 and 14, 2022</a:t>
            </a:r>
          </a:p>
        </p:txBody>
      </p:sp>
      <p:sp>
        <p:nvSpPr>
          <p:cNvPr id="6" name="Footer Placeholder 4"/>
          <p:cNvSpPr>
            <a:spLocks noGrp="1"/>
          </p:cNvSpPr>
          <p:nvPr>
            <p:ph type="ftr" sz="quarter" idx="11"/>
          </p:nvPr>
        </p:nvSpPr>
        <p:spPr/>
        <p:txBody>
          <a:bodyPr/>
          <a:lstStyle>
            <a:lvl1pPr>
              <a:defRPr/>
            </a:lvl1pPr>
          </a:lstStyle>
          <a:p>
            <a:pPr>
              <a:defRPr/>
            </a:pPr>
            <a:r>
              <a:rPr lang="en-US"/>
              <a:t>12U Coaching Course</a:t>
            </a:r>
          </a:p>
        </p:txBody>
      </p:sp>
      <p:sp>
        <p:nvSpPr>
          <p:cNvPr id="7" name="Slide Number Placeholder 5"/>
          <p:cNvSpPr>
            <a:spLocks noGrp="1"/>
          </p:cNvSpPr>
          <p:nvPr>
            <p:ph type="sldNum" sz="quarter" idx="12"/>
          </p:nvPr>
        </p:nvSpPr>
        <p:spPr/>
        <p:txBody>
          <a:bodyPr/>
          <a:lstStyle>
            <a:lvl1pPr>
              <a:defRPr/>
            </a:lvl1pPr>
          </a:lstStyle>
          <a:p>
            <a:pPr>
              <a:defRPr/>
            </a:pPr>
            <a:fld id="{B59315C0-A505-4296-9785-DFE71CF3AB6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487362"/>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a:t>Click to edit Master title style</a:t>
            </a:r>
            <a:endParaRPr lang="en-US" dirty="0"/>
          </a:p>
        </p:txBody>
      </p:sp>
      <p:sp>
        <p:nvSpPr>
          <p:cNvPr id="1027" name="Text Placeholder 2"/>
          <p:cNvSpPr>
            <a:spLocks noGrp="1"/>
          </p:cNvSpPr>
          <p:nvPr>
            <p:ph type="body" idx="1"/>
          </p:nvPr>
        </p:nvSpPr>
        <p:spPr bwMode="auto">
          <a:xfrm>
            <a:off x="457200" y="914400"/>
            <a:ext cx="8229600" cy="5211763"/>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r>
              <a:rPr lang="en-US"/>
              <a:t>August 6 and 14, 2022</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r>
              <a:rPr lang="en-US"/>
              <a:t>12U Coaching Course</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Arial" pitchFamily="34" charset="0"/>
                <a:cs typeface="Arial" pitchFamily="34" charset="0"/>
              </a:defRPr>
            </a:lvl1pPr>
          </a:lstStyle>
          <a:p>
            <a:pPr>
              <a:defRPr/>
            </a:pPr>
            <a:fld id="{09B2338B-766E-47C2-BF6F-15DDF29E20FC}" type="slidenum">
              <a:rPr lang="en-US" smtClean="0"/>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200" kern="1200">
          <a:solidFill>
            <a:schemeClr val="tx1"/>
          </a:solidFill>
          <a:latin typeface="Arial" pitchFamily="34" charset="0"/>
          <a:ea typeface="+mj-ea"/>
          <a:cs typeface="Arial" pitchFamily="34" charset="0"/>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282575" indent="-282575" algn="l" rtl="0" eaLnBrk="1" fontAlgn="base" hangingPunct="1">
        <a:spcBef>
          <a:spcPct val="20000"/>
        </a:spcBef>
        <a:spcAft>
          <a:spcPct val="0"/>
        </a:spcAft>
        <a:buClr>
          <a:srgbClr val="0066CC"/>
        </a:buClr>
        <a:buSzPct val="80000"/>
        <a:buFont typeface="Wingdings" pitchFamily="2" charset="2"/>
        <a:buChar char="n"/>
        <a:defRPr sz="2800" kern="1200">
          <a:solidFill>
            <a:schemeClr val="tx1"/>
          </a:solidFill>
          <a:latin typeface="Arial" pitchFamily="34" charset="0"/>
          <a:ea typeface="+mn-ea"/>
          <a:cs typeface="Arial" pitchFamily="34" charset="0"/>
        </a:defRPr>
      </a:lvl1pPr>
      <a:lvl2pPr marL="576263" indent="-293688" algn="l" rtl="0" eaLnBrk="1" fontAlgn="base" hangingPunct="1">
        <a:spcBef>
          <a:spcPct val="20000"/>
        </a:spcBef>
        <a:spcAft>
          <a:spcPct val="0"/>
        </a:spcAft>
        <a:buClr>
          <a:srgbClr val="0066CC"/>
        </a:buClr>
        <a:buSzPct val="80000"/>
        <a:buFont typeface="Wingdings" pitchFamily="2" charset="2"/>
        <a:buChar char="u"/>
        <a:defRPr sz="2400" kern="1200">
          <a:solidFill>
            <a:schemeClr val="tx1"/>
          </a:solidFill>
          <a:latin typeface="Arial" pitchFamily="34" charset="0"/>
          <a:ea typeface="+mn-ea"/>
          <a:cs typeface="Arial" pitchFamily="34" charset="0"/>
        </a:defRPr>
      </a:lvl2pPr>
      <a:lvl3pPr marL="804863" indent="-228600" algn="l" rtl="0" eaLnBrk="1" fontAlgn="base" hangingPunct="1">
        <a:spcBef>
          <a:spcPct val="20000"/>
        </a:spcBef>
        <a:spcAft>
          <a:spcPct val="0"/>
        </a:spcAft>
        <a:buClr>
          <a:srgbClr val="0066CC"/>
        </a:buClr>
        <a:buSzPct val="80000"/>
        <a:buFont typeface="Wingdings" pitchFamily="2" charset="2"/>
        <a:buChar char="l"/>
        <a:defRPr sz="2000" kern="1200">
          <a:solidFill>
            <a:schemeClr val="tx1"/>
          </a:solidFill>
          <a:latin typeface="Arial" pitchFamily="34" charset="0"/>
          <a:ea typeface="+mn-ea"/>
          <a:cs typeface="Arial" pitchFamily="34" charset="0"/>
        </a:defRPr>
      </a:lvl3pPr>
      <a:lvl4pPr marL="1033463" indent="-228600" algn="l" rtl="0" eaLnBrk="1" fontAlgn="base" hangingPunct="1">
        <a:spcBef>
          <a:spcPct val="20000"/>
        </a:spcBef>
        <a:spcAft>
          <a:spcPct val="0"/>
        </a:spcAft>
        <a:buClr>
          <a:srgbClr val="0066CC"/>
        </a:buClr>
        <a:buSzPct val="80000"/>
        <a:buFont typeface="Wingdings" pitchFamily="2" charset="2"/>
        <a:buChar char="q"/>
        <a:defRPr sz="1600" kern="1200">
          <a:solidFill>
            <a:schemeClr val="tx1"/>
          </a:solidFill>
          <a:latin typeface="Arial" pitchFamily="34" charset="0"/>
          <a:ea typeface="+mn-ea"/>
          <a:cs typeface="Arial" pitchFamily="34" charset="0"/>
        </a:defRPr>
      </a:lvl4pPr>
      <a:lvl5pPr marL="1262063" indent="-228600" algn="l" rtl="0" eaLnBrk="1" fontAlgn="base" hangingPunct="1">
        <a:spcBef>
          <a:spcPct val="20000"/>
        </a:spcBef>
        <a:spcAft>
          <a:spcPct val="0"/>
        </a:spcAft>
        <a:buClr>
          <a:srgbClr val="0066CC"/>
        </a:buClr>
        <a:buSzPct val="80000"/>
        <a:buFont typeface="Arial" pitchFamily="34" charset="0"/>
        <a:buChar char="►"/>
        <a:defRPr sz="14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ayso76.org/Coach/coach-resources.cfm"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9.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mailto:coach@ayso76.org" TargetMode="External"/><Relationship Id="rId7" Type="http://schemas.openxmlformats.org/officeDocument/2006/relationships/hyperlink" Target="http://www.ayso76.net/" TargetMode="External"/><Relationship Id="rId2" Type="http://schemas.openxmlformats.org/officeDocument/2006/relationships/hyperlink" Target="mailto:commissioner@ayso76.org" TargetMode="External"/><Relationship Id="rId1" Type="http://schemas.openxmlformats.org/officeDocument/2006/relationships/slideLayout" Target="../slideLayouts/slideLayout2.xml"/><Relationship Id="rId6" Type="http://schemas.openxmlformats.org/officeDocument/2006/relationships/hyperlink" Target="http://www.ayso76.org/" TargetMode="External"/><Relationship Id="rId5" Type="http://schemas.openxmlformats.org/officeDocument/2006/relationships/hyperlink" Target="mailto:KFrenkel@ayso76.org" TargetMode="External"/><Relationship Id="rId4" Type="http://schemas.openxmlformats.org/officeDocument/2006/relationships/hyperlink" Target="mailto:FChechel@ayso76.or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theifab.com/document/for-football-bodies" TargetMode="External"/><Relationship Id="rId2" Type="http://schemas.openxmlformats.org/officeDocument/2006/relationships/hyperlink" Target="https://downloads.theifab.com/downloads/laws-of-the-game-2021-22?l=en"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jpeg"/><Relationship Id="rId7" Type="http://schemas.openxmlformats.org/officeDocument/2006/relationships/image" Target="../media/image13.png"/><Relationship Id="rId2" Type="http://schemas.openxmlformats.org/officeDocument/2006/relationships/image" Target="../media/image8.jpeg"/><Relationship Id="rId1" Type="http://schemas.openxmlformats.org/officeDocument/2006/relationships/slideLayout" Target="../slideLayouts/slideLayout4.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5.xml.rels><?xml version="1.0" encoding="UTF-8" standalone="yes"?>
<Relationships xmlns="http://schemas.openxmlformats.org/package/2006/relationships"><Relationship Id="rId3" Type="http://schemas.openxmlformats.org/officeDocument/2006/relationships/image" Target="../media/image9.jpeg"/><Relationship Id="rId7" Type="http://schemas.openxmlformats.org/officeDocument/2006/relationships/image" Target="../media/image10.png"/><Relationship Id="rId2" Type="http://schemas.openxmlformats.org/officeDocument/2006/relationships/image" Target="../media/image8.jpeg"/><Relationship Id="rId1" Type="http://schemas.openxmlformats.org/officeDocument/2006/relationships/slideLayout" Target="../slideLayouts/slideLayout2.xml"/><Relationship Id="rId6" Type="http://schemas.openxmlformats.org/officeDocument/2006/relationships/image" Target="../media/image13.png"/><Relationship Id="rId5" Type="http://schemas.openxmlformats.org/officeDocument/2006/relationships/image" Target="../media/image16.jpeg"/><Relationship Id="rId4" Type="http://schemas.openxmlformats.org/officeDocument/2006/relationships/image" Target="../media/image15.jpeg"/></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4.xml"/><Relationship Id="rId6" Type="http://schemas.openxmlformats.org/officeDocument/2006/relationships/image" Target="../media/image13.png"/><Relationship Id="rId5" Type="http://schemas.openxmlformats.org/officeDocument/2006/relationships/image" Target="../media/image12.png"/><Relationship Id="rId4" Type="http://schemas.openxmlformats.org/officeDocument/2006/relationships/image" Target="../media/image10.png"/></Relationships>
</file>

<file path=ppt/slides/_rels/slide51.xml.rels><?xml version="1.0" encoding="UTF-8" standalone="yes"?>
<Relationships xmlns="http://schemas.openxmlformats.org/package/2006/relationships"><Relationship Id="rId8" Type="http://schemas.openxmlformats.org/officeDocument/2006/relationships/hyperlink" Target="http://www.soccerxpert.com/" TargetMode="External"/><Relationship Id="rId13" Type="http://schemas.openxmlformats.org/officeDocument/2006/relationships/hyperlink" Target="http://www.aysovolunteers.org/" TargetMode="External"/><Relationship Id="rId3" Type="http://schemas.openxmlformats.org/officeDocument/2006/relationships/hyperlink" Target="http://www.youtube.com/watch?v=Xm33Z_2sZj8" TargetMode="External"/><Relationship Id="rId7" Type="http://schemas.openxmlformats.org/officeDocument/2006/relationships/hyperlink" Target="http://www.grassrootscoaching.com/" TargetMode="External"/><Relationship Id="rId12" Type="http://schemas.openxmlformats.org/officeDocument/2006/relationships/hyperlink" Target="http://www.ussoccer.com/referees/resource-center"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www.soccerclinics.com/" TargetMode="External"/><Relationship Id="rId11" Type="http://schemas.openxmlformats.org/officeDocument/2006/relationships/hyperlink" Target="http://www.fifa.com/aboutfifa/documentlibrary/doclists/laws.html#laws" TargetMode="External"/><Relationship Id="rId5" Type="http://schemas.openxmlformats.org/officeDocument/2006/relationships/hyperlink" Target="http://www.playgreatsoccer.com/" TargetMode="External"/><Relationship Id="rId10" Type="http://schemas.openxmlformats.org/officeDocument/2006/relationships/hyperlink" Target="http://www.ayso76.org/Coach/coach-resources.cfm" TargetMode="External"/><Relationship Id="rId4" Type="http://schemas.openxmlformats.org/officeDocument/2006/relationships/hyperlink" Target="https://www.youtube.com/watch?v=0-ZSoZScqBU" TargetMode="External"/><Relationship Id="rId9" Type="http://schemas.openxmlformats.org/officeDocument/2006/relationships/hyperlink" Target="mailto:coach@ayso76.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quarter" idx="10"/>
          </p:nvPr>
        </p:nvSpPr>
        <p:spPr/>
        <p:txBody>
          <a:bodyPr/>
          <a:lstStyle/>
          <a:p>
            <a:pPr>
              <a:defRPr/>
            </a:pPr>
            <a:r>
              <a:rPr lang="en-US"/>
              <a:t>August 6 and 14, 2022</a:t>
            </a:r>
            <a:endParaRPr lang="en-US" dirty="0"/>
          </a:p>
        </p:txBody>
      </p:sp>
      <p:sp>
        <p:nvSpPr>
          <p:cNvPr id="6" name="Footer Placeholder 4"/>
          <p:cNvSpPr>
            <a:spLocks noGrp="1"/>
          </p:cNvSpPr>
          <p:nvPr>
            <p:ph type="ftr" sz="quarter" idx="11"/>
          </p:nvPr>
        </p:nvSpPr>
        <p:spPr/>
        <p:txBody>
          <a:bodyPr/>
          <a:lstStyle/>
          <a:p>
            <a:pPr>
              <a:defRPr/>
            </a:pPr>
            <a:r>
              <a:rPr lang="en-US"/>
              <a:t>12U Coaching Course</a:t>
            </a:r>
            <a:endParaRPr lang="en-US" dirty="0"/>
          </a:p>
        </p:txBody>
      </p:sp>
      <p:sp>
        <p:nvSpPr>
          <p:cNvPr id="7" name="Slide Number Placeholder 5"/>
          <p:cNvSpPr>
            <a:spLocks noGrp="1"/>
          </p:cNvSpPr>
          <p:nvPr>
            <p:ph type="sldNum" sz="quarter" idx="12"/>
          </p:nvPr>
        </p:nvSpPr>
        <p:spPr/>
        <p:txBody>
          <a:bodyPr/>
          <a:lstStyle/>
          <a:p>
            <a:pPr>
              <a:defRPr/>
            </a:pPr>
            <a:fld id="{C5F0FF02-DE44-490F-BE67-B4F30D37FC53}" type="slidenum">
              <a:rPr lang="en-US"/>
              <a:pPr>
                <a:defRPr/>
              </a:pPr>
              <a:t>1</a:t>
            </a:fld>
            <a:endParaRPr lang="en-US"/>
          </a:p>
        </p:txBody>
      </p:sp>
      <p:sp>
        <p:nvSpPr>
          <p:cNvPr id="8" name="Subtitle 7"/>
          <p:cNvSpPr>
            <a:spLocks noGrp="1"/>
          </p:cNvSpPr>
          <p:nvPr>
            <p:ph type="subTitle" idx="1"/>
          </p:nvPr>
        </p:nvSpPr>
        <p:spPr>
          <a:xfrm>
            <a:off x="1066800" y="3429000"/>
            <a:ext cx="6934200" cy="2514600"/>
          </a:xfrm>
        </p:spPr>
        <p:txBody>
          <a:bodyPr/>
          <a:lstStyle/>
          <a:p>
            <a:r>
              <a:rPr lang="en-US" dirty="0">
                <a:solidFill>
                  <a:schemeClr val="tx1"/>
                </a:solidFill>
              </a:rPr>
              <a:t>AYSO Region 76 </a:t>
            </a:r>
          </a:p>
          <a:p>
            <a:r>
              <a:rPr lang="en-US" dirty="0">
                <a:solidFill>
                  <a:schemeClr val="tx1"/>
                </a:solidFill>
              </a:rPr>
              <a:t>12U Coaching Course – 2022</a:t>
            </a:r>
          </a:p>
          <a:p>
            <a:r>
              <a:rPr lang="en-US" dirty="0">
                <a:solidFill>
                  <a:schemeClr val="tx1"/>
                </a:solidFill>
              </a:rPr>
              <a:t>Michael Karlin</a:t>
            </a:r>
          </a:p>
        </p:txBody>
      </p:sp>
      <p:pic>
        <p:nvPicPr>
          <p:cNvPr id="10" name="Picture 5" descr="tshirt97"/>
          <p:cNvPicPr>
            <a:picLocks noChangeAspect="1" noChangeArrowheads="1"/>
          </p:cNvPicPr>
          <p:nvPr/>
        </p:nvPicPr>
        <p:blipFill>
          <a:blip r:embed="rId3" cstate="print"/>
          <a:srcRect/>
          <a:stretch>
            <a:fillRect/>
          </a:stretch>
        </p:blipFill>
        <p:spPr bwMode="auto">
          <a:xfrm>
            <a:off x="3048000" y="304800"/>
            <a:ext cx="3048000" cy="3033713"/>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6F6B8B-6894-4048-9724-DA7DFDBFF352}"/>
              </a:ext>
            </a:extLst>
          </p:cNvPr>
          <p:cNvSpPr>
            <a:spLocks noGrp="1"/>
          </p:cNvSpPr>
          <p:nvPr>
            <p:ph type="title"/>
          </p:nvPr>
        </p:nvSpPr>
        <p:spPr/>
        <p:txBody>
          <a:bodyPr/>
          <a:lstStyle/>
          <a:p>
            <a:r>
              <a:rPr lang="en-US" dirty="0"/>
              <a:t>Age Characteristics</a:t>
            </a:r>
          </a:p>
        </p:txBody>
      </p:sp>
      <p:sp>
        <p:nvSpPr>
          <p:cNvPr id="3" name="Content Placeholder 2">
            <a:extLst>
              <a:ext uri="{FF2B5EF4-FFF2-40B4-BE49-F238E27FC236}">
                <a16:creationId xmlns:a16="http://schemas.microsoft.com/office/drawing/2014/main" id="{DF922EC3-14AD-4BDF-88D6-18E66F60AE50}"/>
              </a:ext>
            </a:extLst>
          </p:cNvPr>
          <p:cNvSpPr>
            <a:spLocks noGrp="1"/>
          </p:cNvSpPr>
          <p:nvPr>
            <p:ph idx="1"/>
          </p:nvPr>
        </p:nvSpPr>
        <p:spPr/>
        <p:txBody>
          <a:bodyPr/>
          <a:lstStyle/>
          <a:p>
            <a:r>
              <a:rPr lang="en-US" dirty="0"/>
              <a:t>Players have increased understanding of strategy and tactics so small-sided games can help develop basic attacking and defensive principles</a:t>
            </a:r>
          </a:p>
          <a:p>
            <a:r>
              <a:rPr lang="en-US" dirty="0"/>
              <a:t>Players should still rotate positions to avoid early specialization (as well as participate in other activities/sports)</a:t>
            </a:r>
          </a:p>
          <a:p>
            <a:r>
              <a:rPr lang="en-US" dirty="0"/>
              <a:t>Physical abilities (balance, agility, speed, coordination, etc.) improve</a:t>
            </a:r>
          </a:p>
          <a:p>
            <a:r>
              <a:rPr lang="en-US" dirty="0"/>
              <a:t>12U is the time for “polishing” the player’s technical skills and helping them achieve technical efficiency</a:t>
            </a:r>
          </a:p>
        </p:txBody>
      </p:sp>
      <p:sp>
        <p:nvSpPr>
          <p:cNvPr id="4" name="Date Placeholder 3">
            <a:extLst>
              <a:ext uri="{FF2B5EF4-FFF2-40B4-BE49-F238E27FC236}">
                <a16:creationId xmlns:a16="http://schemas.microsoft.com/office/drawing/2014/main" id="{2526B0DF-78ED-4F66-A9FE-32FAFA058E02}"/>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33DEC97D-1BB9-4AD1-BB5F-3AB18A881236}"/>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4F518E68-EB86-412F-9272-FD4D689D99CD}"/>
              </a:ext>
            </a:extLst>
          </p:cNvPr>
          <p:cNvSpPr>
            <a:spLocks noGrp="1"/>
          </p:cNvSpPr>
          <p:nvPr>
            <p:ph type="sldNum" sz="quarter" idx="12"/>
          </p:nvPr>
        </p:nvSpPr>
        <p:spPr/>
        <p:txBody>
          <a:bodyPr/>
          <a:lstStyle/>
          <a:p>
            <a:pPr>
              <a:defRPr/>
            </a:pPr>
            <a:fld id="{3A38B2C9-F2C0-4513-B79E-6F20CD3C521F}" type="slidenum">
              <a:rPr lang="en-US" smtClean="0"/>
              <a:pPr>
                <a:defRPr/>
              </a:pPr>
              <a:t>10</a:t>
            </a:fld>
            <a:endParaRPr lang="en-US"/>
          </a:p>
        </p:txBody>
      </p:sp>
    </p:spTree>
    <p:extLst>
      <p:ext uri="{BB962C8B-B14F-4D97-AF65-F5344CB8AC3E}">
        <p14:creationId xmlns:p14="http://schemas.microsoft.com/office/powerpoint/2010/main" val="20101751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8CFD72B5-A7CE-494B-AC66-16A7D6796E8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838200" y="1066800"/>
            <a:ext cx="7620000" cy="3306763"/>
          </a:xfrm>
          <a:prstGeom prst="rect">
            <a:avLst/>
          </a:prstGeom>
          <a:noFill/>
          <a:ln>
            <a:noFill/>
          </a:ln>
        </p:spPr>
      </p:pic>
      <p:sp>
        <p:nvSpPr>
          <p:cNvPr id="2" name="Title 1"/>
          <p:cNvSpPr>
            <a:spLocks noGrp="1"/>
          </p:cNvSpPr>
          <p:nvPr>
            <p:ph type="title"/>
          </p:nvPr>
        </p:nvSpPr>
        <p:spPr/>
        <p:txBody>
          <a:bodyPr/>
          <a:lstStyle/>
          <a:p>
            <a:r>
              <a:rPr lang="en-US" dirty="0"/>
              <a:t>Coaching Moments</a:t>
            </a:r>
          </a:p>
        </p:txBody>
      </p:sp>
      <p:sp>
        <p:nvSpPr>
          <p:cNvPr id="10" name="Content Placeholder 9">
            <a:extLst>
              <a:ext uri="{FF2B5EF4-FFF2-40B4-BE49-F238E27FC236}">
                <a16:creationId xmlns:a16="http://schemas.microsoft.com/office/drawing/2014/main" id="{5B74208D-47F2-4246-A700-DE93AA6A1363}"/>
              </a:ext>
            </a:extLst>
          </p:cNvPr>
          <p:cNvSpPr>
            <a:spLocks noGrp="1"/>
          </p:cNvSpPr>
          <p:nvPr>
            <p:ph idx="1"/>
          </p:nvPr>
        </p:nvSpPr>
        <p:spPr>
          <a:xfrm>
            <a:off x="457200" y="5257799"/>
            <a:ext cx="8229600" cy="868363"/>
          </a:xfrm>
        </p:spPr>
        <p:txBody>
          <a:bodyPr/>
          <a:lstStyle/>
          <a:p>
            <a:pPr algn="ctr"/>
            <a:r>
              <a:rPr lang="en-US" dirty="0"/>
              <a:t>Let them play – the game is the great teacher</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0B962-2A15-4EDE-91CC-995849EF0193}"/>
              </a:ext>
            </a:extLst>
          </p:cNvPr>
          <p:cNvSpPr>
            <a:spLocks noGrp="1"/>
          </p:cNvSpPr>
          <p:nvPr>
            <p:ph type="title"/>
          </p:nvPr>
        </p:nvSpPr>
        <p:spPr/>
        <p:txBody>
          <a:bodyPr/>
          <a:lstStyle/>
          <a:p>
            <a:r>
              <a:rPr lang="en-US" dirty="0"/>
              <a:t>Teaching Methods – 1</a:t>
            </a:r>
          </a:p>
        </p:txBody>
      </p:sp>
      <p:sp>
        <p:nvSpPr>
          <p:cNvPr id="3" name="Content Placeholder 2">
            <a:extLst>
              <a:ext uri="{FF2B5EF4-FFF2-40B4-BE49-F238E27FC236}">
                <a16:creationId xmlns:a16="http://schemas.microsoft.com/office/drawing/2014/main" id="{065731B2-B408-4115-80A1-C8548C4CD15E}"/>
              </a:ext>
            </a:extLst>
          </p:cNvPr>
          <p:cNvSpPr>
            <a:spLocks noGrp="1"/>
          </p:cNvSpPr>
          <p:nvPr>
            <p:ph idx="1"/>
          </p:nvPr>
        </p:nvSpPr>
        <p:spPr/>
        <p:txBody>
          <a:bodyPr/>
          <a:lstStyle/>
          <a:p>
            <a:r>
              <a:rPr lang="en-US" sz="3200" dirty="0"/>
              <a:t>P.I.E. (Positive Instruction &amp; Encouragement)</a:t>
            </a:r>
          </a:p>
          <a:p>
            <a:pPr lvl="1">
              <a:spcBef>
                <a:spcPts val="0"/>
              </a:spcBef>
            </a:pPr>
            <a:r>
              <a:rPr lang="en-US" sz="2800" dirty="0"/>
              <a:t>Coaching Sandwich:  A slice of critique inside two slices of praise</a:t>
            </a:r>
          </a:p>
          <a:p>
            <a:r>
              <a:rPr lang="en-US" sz="3200" dirty="0"/>
              <a:t>Say, Show, Do and Review (explain, demonstrate, have them do it, observe (silently) and correct)</a:t>
            </a:r>
          </a:p>
        </p:txBody>
      </p:sp>
      <p:sp>
        <p:nvSpPr>
          <p:cNvPr id="4" name="Date Placeholder 3">
            <a:extLst>
              <a:ext uri="{FF2B5EF4-FFF2-40B4-BE49-F238E27FC236}">
                <a16:creationId xmlns:a16="http://schemas.microsoft.com/office/drawing/2014/main" id="{3594B4A6-E84D-496C-909D-B548A6CE6729}"/>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BAE6AA5D-3044-400F-A6A3-555F4A65BA29}"/>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CBB0917E-2E3C-4705-9673-EFB0A195FD9F}"/>
              </a:ext>
            </a:extLst>
          </p:cNvPr>
          <p:cNvSpPr>
            <a:spLocks noGrp="1"/>
          </p:cNvSpPr>
          <p:nvPr>
            <p:ph type="sldNum" sz="quarter" idx="12"/>
          </p:nvPr>
        </p:nvSpPr>
        <p:spPr/>
        <p:txBody>
          <a:bodyPr/>
          <a:lstStyle/>
          <a:p>
            <a:pPr>
              <a:defRPr/>
            </a:pPr>
            <a:fld id="{3A38B2C9-F2C0-4513-B79E-6F20CD3C521F}" type="slidenum">
              <a:rPr lang="en-US" smtClean="0"/>
              <a:pPr>
                <a:defRPr/>
              </a:pPr>
              <a:t>12</a:t>
            </a:fld>
            <a:endParaRPr lang="en-US"/>
          </a:p>
        </p:txBody>
      </p:sp>
    </p:spTree>
    <p:extLst>
      <p:ext uri="{BB962C8B-B14F-4D97-AF65-F5344CB8AC3E}">
        <p14:creationId xmlns:p14="http://schemas.microsoft.com/office/powerpoint/2010/main" val="35500775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79FBF-992A-42F4-99E8-4FFFBDDA3595}"/>
              </a:ext>
            </a:extLst>
          </p:cNvPr>
          <p:cNvSpPr>
            <a:spLocks noGrp="1"/>
          </p:cNvSpPr>
          <p:nvPr>
            <p:ph type="title"/>
          </p:nvPr>
        </p:nvSpPr>
        <p:spPr/>
        <p:txBody>
          <a:bodyPr/>
          <a:lstStyle/>
          <a:p>
            <a:r>
              <a:rPr lang="en-US" dirty="0"/>
              <a:t>Teaching Methods – 2 </a:t>
            </a:r>
          </a:p>
        </p:txBody>
      </p:sp>
      <p:sp>
        <p:nvSpPr>
          <p:cNvPr id="3" name="Content Placeholder 2"/>
          <p:cNvSpPr>
            <a:spLocks noGrp="1"/>
          </p:cNvSpPr>
          <p:nvPr>
            <p:ph idx="1"/>
          </p:nvPr>
        </p:nvSpPr>
        <p:spPr/>
        <p:txBody>
          <a:bodyPr>
            <a:normAutofit/>
          </a:bodyPr>
          <a:lstStyle/>
          <a:p>
            <a:pPr algn="ctr">
              <a:buFontTx/>
              <a:buNone/>
            </a:pPr>
            <a:endParaRPr lang="en-US" sz="1500" dirty="0">
              <a:ea typeface="ＭＳ Ｐゴシック" charset="0"/>
              <a:cs typeface="ＭＳ Ｐゴシック" charset="0"/>
            </a:endParaRPr>
          </a:p>
          <a:p>
            <a:pPr lvl="0">
              <a:lnSpc>
                <a:spcPct val="120000"/>
              </a:lnSpc>
            </a:pPr>
            <a:r>
              <a:rPr lang="en-US" b="1" dirty="0"/>
              <a:t>Forced Stoppage </a:t>
            </a:r>
            <a:r>
              <a:rPr lang="en-US" dirty="0"/>
              <a:t>(freeze, get in, make your point, get out)</a:t>
            </a:r>
          </a:p>
          <a:p>
            <a:pPr lvl="0">
              <a:lnSpc>
                <a:spcPct val="120000"/>
              </a:lnSpc>
            </a:pPr>
            <a:r>
              <a:rPr lang="en-US" b="1" dirty="0"/>
              <a:t>Natural Stoppage </a:t>
            </a:r>
            <a:r>
              <a:rPr lang="en-US" dirty="0"/>
              <a:t>(be careful the coaching opportunity hasn’t passed and the situation forgotten)</a:t>
            </a:r>
          </a:p>
          <a:p>
            <a:pPr lvl="0">
              <a:lnSpc>
                <a:spcPct val="120000"/>
              </a:lnSpc>
            </a:pPr>
            <a:r>
              <a:rPr lang="en-US" b="1" dirty="0"/>
              <a:t>Flow</a:t>
            </a:r>
            <a:r>
              <a:rPr lang="en-US" dirty="0"/>
              <a:t> (talking as the game is playing…</a:t>
            </a:r>
            <a:r>
              <a:rPr lang="en-US" i="1" dirty="0"/>
              <a:t>avoid</a:t>
            </a:r>
            <a:r>
              <a:rPr lang="en-US" dirty="0"/>
              <a:t> constant commentary)</a:t>
            </a:r>
          </a:p>
          <a:p>
            <a:pPr lvl="0">
              <a:lnSpc>
                <a:spcPct val="120000"/>
              </a:lnSpc>
            </a:pPr>
            <a:r>
              <a:rPr lang="en-US" b="1" dirty="0"/>
              <a:t>Individual Reference </a:t>
            </a:r>
            <a:r>
              <a:rPr lang="en-US" dirty="0"/>
              <a:t>(pulling a player aside to make an observation)</a:t>
            </a:r>
          </a:p>
          <a:p>
            <a:pPr>
              <a:lnSpc>
                <a:spcPct val="150000"/>
              </a:lnSpc>
            </a:pPr>
            <a:endParaRPr lang="en-US" sz="1500" dirty="0">
              <a:ea typeface="ＭＳ Ｐゴシック" charset="0"/>
              <a:cs typeface="ＭＳ Ｐゴシック" charset="0"/>
            </a:endParaRPr>
          </a:p>
          <a:p>
            <a:pPr marL="0" indent="0">
              <a:lnSpc>
                <a:spcPct val="150000"/>
              </a:lnSpc>
              <a:buNone/>
            </a:pPr>
            <a:endParaRPr lang="en-US" sz="1500" dirty="0">
              <a:ea typeface="ＭＳ Ｐゴシック" charset="0"/>
              <a:cs typeface="ＭＳ Ｐゴシック" charset="0"/>
            </a:endParaRPr>
          </a:p>
          <a:p>
            <a:pPr>
              <a:buFontTx/>
              <a:buNone/>
            </a:pPr>
            <a:endParaRPr lang="en-US" sz="1500" dirty="0">
              <a:ea typeface="ＭＳ Ｐゴシック" charset="0"/>
              <a:cs typeface="ＭＳ Ｐゴシック" charset="0"/>
            </a:endParaRPr>
          </a:p>
          <a:p>
            <a:pPr>
              <a:buFontTx/>
              <a:buNone/>
            </a:pPr>
            <a:endParaRPr lang="en-US" sz="1500" dirty="0">
              <a:ea typeface="ＭＳ Ｐゴシック" charset="0"/>
              <a:cs typeface="ＭＳ Ｐゴシック" charset="0"/>
            </a:endParaRPr>
          </a:p>
        </p:txBody>
      </p:sp>
      <p:sp>
        <p:nvSpPr>
          <p:cNvPr id="4" name="Date Placeholder 3">
            <a:extLst>
              <a:ext uri="{FF2B5EF4-FFF2-40B4-BE49-F238E27FC236}">
                <a16:creationId xmlns:a16="http://schemas.microsoft.com/office/drawing/2014/main" id="{122A7526-37DC-A9E5-EC3C-80E52E2A1F74}"/>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A4D73C1C-8F84-53FD-C7C7-5F5EFAAB5AA4}"/>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AB2259C9-4C85-AF0D-E4BE-427EBBDEC952}"/>
              </a:ext>
            </a:extLst>
          </p:cNvPr>
          <p:cNvSpPr>
            <a:spLocks noGrp="1"/>
          </p:cNvSpPr>
          <p:nvPr>
            <p:ph type="sldNum" sz="quarter" idx="12"/>
          </p:nvPr>
        </p:nvSpPr>
        <p:spPr/>
        <p:txBody>
          <a:bodyPr/>
          <a:lstStyle/>
          <a:p>
            <a:pPr>
              <a:defRPr/>
            </a:pPr>
            <a:fld id="{3A38B2C9-F2C0-4513-B79E-6F20CD3C521F}" type="slidenum">
              <a:rPr lang="en-US" smtClean="0"/>
              <a:pPr>
                <a:defRPr/>
              </a:pPr>
              <a:t>13</a:t>
            </a:fld>
            <a:endParaRPr lang="en-US"/>
          </a:p>
        </p:txBody>
      </p:sp>
    </p:spTree>
    <p:extLst>
      <p:ext uri="{BB962C8B-B14F-4D97-AF65-F5344CB8AC3E}">
        <p14:creationId xmlns:p14="http://schemas.microsoft.com/office/powerpoint/2010/main" val="2177530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76917D-34DB-4C78-A083-D7D07F684C17}"/>
              </a:ext>
            </a:extLst>
          </p:cNvPr>
          <p:cNvSpPr>
            <a:spLocks noGrp="1"/>
          </p:cNvSpPr>
          <p:nvPr>
            <p:ph type="title"/>
          </p:nvPr>
        </p:nvSpPr>
        <p:spPr/>
        <p:txBody>
          <a:bodyPr/>
          <a:lstStyle/>
          <a:p>
            <a:r>
              <a:rPr lang="en-US" dirty="0"/>
              <a:t>Additional Thoughts on Teaching</a:t>
            </a:r>
          </a:p>
        </p:txBody>
      </p:sp>
      <p:sp>
        <p:nvSpPr>
          <p:cNvPr id="3" name="Content Placeholder 2">
            <a:extLst>
              <a:ext uri="{FF2B5EF4-FFF2-40B4-BE49-F238E27FC236}">
                <a16:creationId xmlns:a16="http://schemas.microsoft.com/office/drawing/2014/main" id="{D02F146F-BDCB-43FD-B2FE-72E2A7B607CF}"/>
              </a:ext>
            </a:extLst>
          </p:cNvPr>
          <p:cNvSpPr>
            <a:spLocks noGrp="1"/>
          </p:cNvSpPr>
          <p:nvPr>
            <p:ph idx="1"/>
          </p:nvPr>
        </p:nvSpPr>
        <p:spPr>
          <a:xfrm>
            <a:off x="457200" y="914400"/>
            <a:ext cx="8458200" cy="5562600"/>
          </a:xfrm>
        </p:spPr>
        <p:txBody>
          <a:bodyPr/>
          <a:lstStyle/>
          <a:p>
            <a:r>
              <a:rPr lang="en-US" sz="2600" dirty="0"/>
              <a:t>Keep your words short and simple</a:t>
            </a:r>
          </a:p>
          <a:p>
            <a:r>
              <a:rPr lang="en-US" sz="2600" dirty="0"/>
              <a:t>KNEEL and SQUAT – your players are smaller than you and when you talk to them, you should try to avoid looking down on them</a:t>
            </a:r>
          </a:p>
          <a:p>
            <a:r>
              <a:rPr lang="en-US" sz="2600" dirty="0"/>
              <a:t>If you can, demonstrate; if you cannot, get help</a:t>
            </a:r>
          </a:p>
          <a:p>
            <a:r>
              <a:rPr lang="en-US" sz="2600" dirty="0"/>
              <a:t>Treat your own child like other players – don’t expect more (or less) from them; don’t focus only on them; praise them; when the session or game is over, talk about something else on the drive home</a:t>
            </a:r>
          </a:p>
          <a:p>
            <a:r>
              <a:rPr lang="en-US" sz="2600" dirty="0"/>
              <a:t>DON’T TREAT YOUR PLAYERS LIKE PIECES IN A GAME OF SPEED CHESS</a:t>
            </a:r>
          </a:p>
          <a:p>
            <a:r>
              <a:rPr lang="en-US" sz="2600" dirty="0"/>
              <a:t>DON’T CRITICIZE WHAT JUST HAPPENED – THE GAME HAS MOVED ON</a:t>
            </a:r>
          </a:p>
          <a:p>
            <a:r>
              <a:rPr lang="en-US" sz="2400" dirty="0"/>
              <a:t>DON’T YELL</a:t>
            </a:r>
          </a:p>
        </p:txBody>
      </p:sp>
      <p:sp>
        <p:nvSpPr>
          <p:cNvPr id="4" name="Date Placeholder 3">
            <a:extLst>
              <a:ext uri="{FF2B5EF4-FFF2-40B4-BE49-F238E27FC236}">
                <a16:creationId xmlns:a16="http://schemas.microsoft.com/office/drawing/2014/main" id="{16C37DA2-C42A-4BA5-A5BC-816E86F7FFF9}"/>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0A46CEC1-AD88-41F4-89C8-34E2C0526D4C}"/>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0E0F1F43-03EF-4EFA-A92B-DA07CFCE8F37}"/>
              </a:ext>
            </a:extLst>
          </p:cNvPr>
          <p:cNvSpPr>
            <a:spLocks noGrp="1"/>
          </p:cNvSpPr>
          <p:nvPr>
            <p:ph type="sldNum" sz="quarter" idx="12"/>
          </p:nvPr>
        </p:nvSpPr>
        <p:spPr/>
        <p:txBody>
          <a:bodyPr/>
          <a:lstStyle/>
          <a:p>
            <a:pPr>
              <a:defRPr/>
            </a:pPr>
            <a:fld id="{3A38B2C9-F2C0-4513-B79E-6F20CD3C521F}" type="slidenum">
              <a:rPr lang="en-US" smtClean="0"/>
              <a:pPr>
                <a:defRPr/>
              </a:pPr>
              <a:t>14</a:t>
            </a:fld>
            <a:endParaRPr lang="en-US"/>
          </a:p>
        </p:txBody>
      </p:sp>
    </p:spTree>
    <p:extLst>
      <p:ext uri="{BB962C8B-B14F-4D97-AF65-F5344CB8AC3E}">
        <p14:creationId xmlns:p14="http://schemas.microsoft.com/office/powerpoint/2010/main" val="10217725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Management</a:t>
            </a:r>
          </a:p>
        </p:txBody>
      </p:sp>
      <p:sp>
        <p:nvSpPr>
          <p:cNvPr id="3" name="Content Placeholder 2"/>
          <p:cNvSpPr>
            <a:spLocks noGrp="1"/>
          </p:cNvSpPr>
          <p:nvPr>
            <p:ph idx="1"/>
          </p:nvPr>
        </p:nvSpPr>
        <p:spPr>
          <a:xfrm>
            <a:off x="457200" y="914400"/>
            <a:ext cx="8534400" cy="5486399"/>
          </a:xfrm>
        </p:spPr>
        <p:txBody>
          <a:bodyPr/>
          <a:lstStyle/>
          <a:p>
            <a:pPr>
              <a:lnSpc>
                <a:spcPct val="90000"/>
              </a:lnSpc>
            </a:pPr>
            <a:r>
              <a:rPr lang="en-US" dirty="0"/>
              <a:t>Prepare your practice before you get to the field</a:t>
            </a:r>
          </a:p>
          <a:p>
            <a:pPr lvl="1">
              <a:lnSpc>
                <a:spcPct val="90000"/>
              </a:lnSpc>
              <a:spcBef>
                <a:spcPts val="0"/>
              </a:spcBef>
            </a:pPr>
            <a:r>
              <a:rPr lang="en-US" dirty="0">
                <a:solidFill>
                  <a:srgbClr val="FF0000"/>
                </a:solidFill>
              </a:rPr>
              <a:t>Have a lesson plan – you are a teacher and the field is your classroom</a:t>
            </a:r>
          </a:p>
          <a:p>
            <a:pPr lvl="1">
              <a:lnSpc>
                <a:spcPct val="90000"/>
              </a:lnSpc>
              <a:spcBef>
                <a:spcPts val="0"/>
              </a:spcBef>
            </a:pPr>
            <a:r>
              <a:rPr lang="en-US" dirty="0"/>
              <a:t>Be sure there is a ball for each player</a:t>
            </a:r>
          </a:p>
          <a:p>
            <a:pPr lvl="2">
              <a:lnSpc>
                <a:spcPct val="90000"/>
              </a:lnSpc>
              <a:spcBef>
                <a:spcPts val="0"/>
              </a:spcBef>
            </a:pPr>
            <a:r>
              <a:rPr lang="en-US" dirty="0"/>
              <a:t>Players bring one each or you bring them</a:t>
            </a:r>
          </a:p>
          <a:p>
            <a:pPr lvl="1">
              <a:lnSpc>
                <a:spcPct val="90000"/>
              </a:lnSpc>
              <a:spcBef>
                <a:spcPts val="0"/>
              </a:spcBef>
            </a:pPr>
            <a:r>
              <a:rPr lang="en-US" dirty="0"/>
              <a:t>Training uniforms (white t-shirt, black shorts) promotes team spirit</a:t>
            </a:r>
          </a:p>
          <a:p>
            <a:pPr>
              <a:lnSpc>
                <a:spcPct val="90000"/>
              </a:lnSpc>
            </a:pPr>
            <a:r>
              <a:rPr lang="en-US" dirty="0"/>
              <a:t>You have just one hour</a:t>
            </a:r>
          </a:p>
          <a:p>
            <a:pPr lvl="1">
              <a:lnSpc>
                <a:spcPct val="90000"/>
              </a:lnSpc>
              <a:spcBef>
                <a:spcPts val="0"/>
              </a:spcBef>
            </a:pPr>
            <a:r>
              <a:rPr lang="en-US" dirty="0"/>
              <a:t>Arrive early and properly dressed (no suits or dresses!)</a:t>
            </a:r>
          </a:p>
          <a:p>
            <a:pPr lvl="1">
              <a:lnSpc>
                <a:spcPct val="90000"/>
              </a:lnSpc>
              <a:spcBef>
                <a:spcPts val="0"/>
              </a:spcBef>
            </a:pPr>
            <a:r>
              <a:rPr lang="en-US" dirty="0"/>
              <a:t>Get players to arrive 15 minutes before official start time, so they can put on cleats and get ready</a:t>
            </a:r>
          </a:p>
          <a:p>
            <a:pPr lvl="1">
              <a:lnSpc>
                <a:spcPct val="90000"/>
              </a:lnSpc>
              <a:spcBef>
                <a:spcPts val="0"/>
              </a:spcBef>
            </a:pPr>
            <a:r>
              <a:rPr lang="en-US" dirty="0"/>
              <a:t>Work with assistants to mark out spaces with flat cones</a:t>
            </a:r>
          </a:p>
          <a:p>
            <a:pPr lvl="1">
              <a:lnSpc>
                <a:spcPct val="90000"/>
              </a:lnSpc>
              <a:spcBef>
                <a:spcPts val="0"/>
              </a:spcBef>
            </a:pPr>
            <a:r>
              <a:rPr lang="en-US" dirty="0"/>
              <a:t>Warm up on the sideline if you can</a:t>
            </a:r>
          </a:p>
          <a:p>
            <a:pPr>
              <a:lnSpc>
                <a:spcPct val="90000"/>
              </a:lnSpc>
            </a:pPr>
            <a:r>
              <a:rPr lang="en-US" dirty="0"/>
              <a:t>Hydration is vital:</a:t>
            </a:r>
          </a:p>
          <a:p>
            <a:pPr lvl="1">
              <a:lnSpc>
                <a:spcPct val="90000"/>
              </a:lnSpc>
              <a:spcBef>
                <a:spcPts val="0"/>
              </a:spcBef>
            </a:pPr>
            <a:r>
              <a:rPr lang="en-US" u="sng" dirty="0"/>
              <a:t>Short</a:t>
            </a:r>
            <a:r>
              <a:rPr lang="en-US" dirty="0"/>
              <a:t>, disciplined breaks, especially early in season</a:t>
            </a:r>
          </a:p>
          <a:p>
            <a:pPr lvl="1">
              <a:lnSpc>
                <a:spcPct val="90000"/>
              </a:lnSpc>
              <a:spcBef>
                <a:spcPts val="0"/>
              </a:spcBef>
            </a:pPr>
            <a:r>
              <a:rPr lang="en-US" dirty="0"/>
              <a:t>Water not sweetened drinks so players take more fluid</a:t>
            </a:r>
          </a:p>
          <a:p>
            <a:pPr lvl="1">
              <a:lnSpc>
                <a:spcPct val="90000"/>
              </a:lnSpc>
            </a:pPr>
            <a:endParaRPr lang="en-US" dirty="0"/>
          </a:p>
          <a:p>
            <a:pPr>
              <a:lnSpc>
                <a:spcPct val="90000"/>
              </a:lnSpc>
            </a:pPr>
            <a:endParaRPr lang="en-US" dirty="0"/>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15</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extLst>
      <p:ext uri="{BB962C8B-B14F-4D97-AF65-F5344CB8AC3E}">
        <p14:creationId xmlns:p14="http://schemas.microsoft.com/office/powerpoint/2010/main" val="17498290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Management – The Lesson Plan</a:t>
            </a:r>
          </a:p>
        </p:txBody>
      </p:sp>
      <p:sp>
        <p:nvSpPr>
          <p:cNvPr id="3" name="Content Placeholder 2"/>
          <p:cNvSpPr>
            <a:spLocks noGrp="1"/>
          </p:cNvSpPr>
          <p:nvPr>
            <p:ph idx="1"/>
          </p:nvPr>
        </p:nvSpPr>
        <p:spPr>
          <a:xfrm>
            <a:off x="457200" y="914400"/>
            <a:ext cx="8229600" cy="5668962"/>
          </a:xfrm>
        </p:spPr>
        <p:txBody>
          <a:bodyPr/>
          <a:lstStyle/>
          <a:p>
            <a:r>
              <a:rPr lang="en-US" dirty="0"/>
              <a:t>You don’t have to make it up</a:t>
            </a:r>
          </a:p>
          <a:p>
            <a:pPr lvl="1"/>
            <a:r>
              <a:rPr lang="en-US" dirty="0"/>
              <a:t>Many training plans are in the 12U – Coaching Manual</a:t>
            </a:r>
          </a:p>
          <a:p>
            <a:pPr lvl="2"/>
            <a:r>
              <a:rPr lang="en-US" dirty="0"/>
              <a:t>Log into </a:t>
            </a:r>
            <a:r>
              <a:rPr lang="en-US" dirty="0" err="1"/>
              <a:t>eTrainU</a:t>
            </a:r>
            <a:r>
              <a:rPr lang="en-US" dirty="0"/>
              <a:t>, click on Document Library, currently the link is on the 2</a:t>
            </a:r>
            <a:r>
              <a:rPr lang="en-US" baseline="30000" dirty="0"/>
              <a:t>nd</a:t>
            </a:r>
            <a:r>
              <a:rPr lang="en-US" dirty="0"/>
              <a:t> line, 3</a:t>
            </a:r>
            <a:r>
              <a:rPr lang="en-US" baseline="30000" dirty="0"/>
              <a:t>rd</a:t>
            </a:r>
            <a:r>
              <a:rPr lang="en-US" dirty="0"/>
              <a:t> from the left</a:t>
            </a:r>
          </a:p>
          <a:p>
            <a:pPr lvl="2"/>
            <a:r>
              <a:rPr lang="en-US" dirty="0"/>
              <a:t>Use the links in the pdf to see animated versions of drills</a:t>
            </a:r>
          </a:p>
          <a:p>
            <a:pPr lvl="1"/>
            <a:r>
              <a:rPr lang="en-US" dirty="0"/>
              <a:t>Visit </a:t>
            </a:r>
            <a:r>
              <a:rPr lang="en-US" dirty="0">
                <a:hlinkClick r:id="rId2"/>
              </a:rPr>
              <a:t>http://www.ayso76.org/Coach/coach-resources.cfm</a:t>
            </a:r>
            <a:r>
              <a:rPr lang="en-US" dirty="0"/>
              <a:t> (we will be updating this soon)</a:t>
            </a:r>
          </a:p>
          <a:p>
            <a:r>
              <a:rPr lang="en-US" dirty="0"/>
              <a:t>Organize the session using the segments described in the next slide</a:t>
            </a:r>
          </a:p>
          <a:p>
            <a:r>
              <a:rPr lang="en-US" dirty="0"/>
              <a:t>Don’t run laps – do activities with a ball</a:t>
            </a:r>
          </a:p>
          <a:p>
            <a:r>
              <a:rPr lang="en-US" dirty="0"/>
              <a:t>Don’t give lectures!</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16</a:t>
            </a:fld>
            <a:endParaRPr lang="en-US"/>
          </a:p>
        </p:txBody>
      </p:sp>
    </p:spTree>
    <p:extLst>
      <p:ext uri="{BB962C8B-B14F-4D97-AF65-F5344CB8AC3E}">
        <p14:creationId xmlns:p14="http://schemas.microsoft.com/office/powerpoint/2010/main" val="33230190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Training Management – Sessions </a:t>
            </a:r>
          </a:p>
        </p:txBody>
      </p:sp>
      <p:sp>
        <p:nvSpPr>
          <p:cNvPr id="3" name="Content Placeholder 2"/>
          <p:cNvSpPr>
            <a:spLocks noGrp="1"/>
          </p:cNvSpPr>
          <p:nvPr>
            <p:ph idx="1"/>
          </p:nvPr>
        </p:nvSpPr>
        <p:spPr>
          <a:xfrm>
            <a:off x="457200" y="914400"/>
            <a:ext cx="8229600" cy="5410200"/>
          </a:xfrm>
        </p:spPr>
        <p:txBody>
          <a:bodyPr/>
          <a:lstStyle/>
          <a:p>
            <a:pPr>
              <a:lnSpc>
                <a:spcPct val="90000"/>
              </a:lnSpc>
            </a:pPr>
            <a:r>
              <a:rPr lang="en-US" dirty="0"/>
              <a:t>Practices should be planned into 5 segments:</a:t>
            </a:r>
          </a:p>
          <a:p>
            <a:pPr lvl="1">
              <a:lnSpc>
                <a:spcPct val="90000"/>
              </a:lnSpc>
            </a:pPr>
            <a:r>
              <a:rPr lang="en-US" dirty="0"/>
              <a:t>Warm-up (including free play with the ball) – 5-10 minutes; use dynamic not static stretches</a:t>
            </a:r>
          </a:p>
          <a:p>
            <a:pPr lvl="1">
              <a:lnSpc>
                <a:spcPct val="90000"/>
              </a:lnSpc>
            </a:pPr>
            <a:r>
              <a:rPr lang="en-US" dirty="0"/>
              <a:t>Small-sided activities – 10 minutes</a:t>
            </a:r>
          </a:p>
          <a:p>
            <a:pPr lvl="1">
              <a:lnSpc>
                <a:spcPct val="90000"/>
              </a:lnSpc>
            </a:pPr>
            <a:r>
              <a:rPr lang="en-US" dirty="0"/>
              <a:t>Expanded small-sided activities – 10 minutes</a:t>
            </a:r>
          </a:p>
          <a:p>
            <a:pPr lvl="1">
              <a:lnSpc>
                <a:spcPct val="90000"/>
              </a:lnSpc>
            </a:pPr>
            <a:r>
              <a:rPr lang="en-US" dirty="0"/>
              <a:t>A scrimmage or game – 15-20 minutes</a:t>
            </a:r>
          </a:p>
          <a:p>
            <a:pPr lvl="2">
              <a:lnSpc>
                <a:spcPct val="90000"/>
              </a:lnSpc>
            </a:pPr>
            <a:r>
              <a:rPr lang="en-US" dirty="0"/>
              <a:t>Consider 2</a:t>
            </a:r>
            <a:r>
              <a:rPr lang="en-US" baseline="30000" dirty="0"/>
              <a:t>nd</a:t>
            </a:r>
            <a:r>
              <a:rPr lang="en-US" dirty="0"/>
              <a:t> drill (e.g., fun shooting drill) at the end – 5 minutes</a:t>
            </a:r>
          </a:p>
          <a:p>
            <a:pPr lvl="1">
              <a:lnSpc>
                <a:spcPct val="90000"/>
              </a:lnSpc>
            </a:pPr>
            <a:r>
              <a:rPr lang="en-US" dirty="0"/>
              <a:t>Cool down and stretch </a:t>
            </a:r>
            <a:r>
              <a:rPr lang="en-US" u="sng" dirty="0"/>
              <a:t>after</a:t>
            </a:r>
            <a:r>
              <a:rPr lang="en-US" dirty="0"/>
              <a:t> practice, </a:t>
            </a:r>
            <a:r>
              <a:rPr lang="en-US" u="sng" dirty="0"/>
              <a:t>not</a:t>
            </a:r>
            <a:r>
              <a:rPr lang="en-US" dirty="0"/>
              <a:t> before</a:t>
            </a:r>
          </a:p>
          <a:p>
            <a:pPr>
              <a:lnSpc>
                <a:spcPct val="90000"/>
              </a:lnSpc>
            </a:pPr>
            <a:r>
              <a:rPr lang="en-US" dirty="0"/>
              <a:t>You don’t have to make it up.  Several curricula for 12U are available (see last slide)</a:t>
            </a:r>
          </a:p>
          <a:p>
            <a:pPr>
              <a:lnSpc>
                <a:spcPct val="90000"/>
              </a:lnSpc>
            </a:pPr>
            <a:r>
              <a:rPr lang="en-US" u="sng" dirty="0"/>
              <a:t>All</a:t>
            </a:r>
            <a:r>
              <a:rPr lang="en-US" dirty="0"/>
              <a:t> activities should involve frequent touches – </a:t>
            </a:r>
            <a:r>
              <a:rPr lang="en-US" dirty="0">
                <a:solidFill>
                  <a:srgbClr val="FF0000"/>
                </a:solidFill>
              </a:rPr>
              <a:t>NO STANDING IN LONG LINES – for a shooting drill without lines, see the Appendix</a:t>
            </a:r>
          </a:p>
          <a:p>
            <a:pPr>
              <a:lnSpc>
                <a:spcPct val="90000"/>
              </a:lnSpc>
            </a:pPr>
            <a:r>
              <a:rPr lang="en-US" dirty="0"/>
              <a:t>If it doesn’t work, stop.  Do something else.</a:t>
            </a:r>
          </a:p>
          <a:p>
            <a:pPr>
              <a:lnSpc>
                <a:spcPct val="90000"/>
              </a:lnSpc>
            </a:pPr>
            <a:r>
              <a:rPr lang="en-US" dirty="0"/>
              <a:t>Use the Coaching Cycle and concept of Build-up</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17</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extLst>
      <p:ext uri="{BB962C8B-B14F-4D97-AF65-F5344CB8AC3E}">
        <p14:creationId xmlns:p14="http://schemas.microsoft.com/office/powerpoint/2010/main" val="36277927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Coaching Cycle</a:t>
            </a:r>
          </a:p>
        </p:txBody>
      </p:sp>
      <p:sp>
        <p:nvSpPr>
          <p:cNvPr id="3" name="Content Placeholder 2"/>
          <p:cNvSpPr>
            <a:spLocks noGrp="1"/>
          </p:cNvSpPr>
          <p:nvPr>
            <p:ph idx="1"/>
          </p:nvPr>
        </p:nvSpPr>
        <p:spPr>
          <a:xfrm>
            <a:off x="4648200" y="914400"/>
            <a:ext cx="4038600" cy="5211763"/>
          </a:xfrm>
        </p:spPr>
        <p:txBody>
          <a:bodyPr/>
          <a:lstStyle/>
          <a:p>
            <a:pPr>
              <a:spcAft>
                <a:spcPts val="0"/>
              </a:spcAft>
            </a:pPr>
            <a:r>
              <a:rPr lang="en-US" sz="2000" dirty="0">
                <a:ea typeface="Times New Roman"/>
              </a:rPr>
              <a:t>Coaching involves </a:t>
            </a:r>
            <a:r>
              <a:rPr lang="en-US" sz="2000" b="1" dirty="0">
                <a:ea typeface="Times New Roman"/>
              </a:rPr>
              <a:t>OBSERVING</a:t>
            </a:r>
            <a:r>
              <a:rPr lang="en-US" sz="2000" dirty="0">
                <a:ea typeface="Times New Roman"/>
              </a:rPr>
              <a:t> and </a:t>
            </a:r>
            <a:r>
              <a:rPr lang="en-US" sz="2000" b="1" dirty="0">
                <a:ea typeface="Times New Roman"/>
              </a:rPr>
              <a:t>EVALUATING</a:t>
            </a:r>
            <a:r>
              <a:rPr lang="en-US" sz="2000" dirty="0">
                <a:ea typeface="Times New Roman"/>
              </a:rPr>
              <a:t> player and team performance to determine what needs to be worked on (</a:t>
            </a:r>
            <a:r>
              <a:rPr lang="en-US" sz="2000" b="1" dirty="0">
                <a:ea typeface="Times New Roman"/>
              </a:rPr>
              <a:t>ORGANIZING and COACHING</a:t>
            </a:r>
            <a:r>
              <a:rPr lang="en-US" sz="2000" dirty="0">
                <a:ea typeface="Times New Roman"/>
              </a:rPr>
              <a:t>) during training in order to maximize (</a:t>
            </a:r>
            <a:r>
              <a:rPr lang="en-US" sz="2000" b="1" dirty="0">
                <a:ea typeface="Times New Roman"/>
              </a:rPr>
              <a:t>Player and Team) DEVELOPMENT</a:t>
            </a:r>
            <a:endParaRPr lang="en-US" sz="2000" dirty="0">
              <a:ea typeface="Times New Roman"/>
            </a:endParaRPr>
          </a:p>
          <a:p>
            <a:pPr>
              <a:spcAft>
                <a:spcPts val="0"/>
              </a:spcAft>
            </a:pPr>
            <a:r>
              <a:rPr lang="en-US" sz="2000" dirty="0">
                <a:ea typeface="Times New Roman"/>
              </a:rPr>
              <a:t>Training components (psychosocial physical, technical, tactical) are then incorporated into a training session (plan) to develop and improve the player’s competence</a:t>
            </a:r>
            <a:r>
              <a:rPr lang="en-US" sz="2000" b="1" dirty="0">
                <a:ea typeface="Times New Roman"/>
              </a:rPr>
              <a:t> </a:t>
            </a:r>
            <a:r>
              <a:rPr lang="en-US" sz="2000" dirty="0">
                <a:ea typeface="Times New Roman"/>
              </a:rPr>
              <a:t>in match conditions</a:t>
            </a:r>
          </a:p>
          <a:p>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18</a:t>
            </a:fld>
            <a:endParaRPr lang="en-US"/>
          </a:p>
        </p:txBody>
      </p:sp>
      <p:pic>
        <p:nvPicPr>
          <p:cNvPr id="7" name="Picture 6" descr="TheCoachingCycle.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4800" y="1219200"/>
            <a:ext cx="4343400" cy="4457700"/>
          </a:xfrm>
          <a:prstGeom prst="rect">
            <a:avLst/>
          </a:prstGeom>
        </p:spPr>
      </p:pic>
    </p:spTree>
    <p:extLst>
      <p:ext uri="{BB962C8B-B14F-4D97-AF65-F5344CB8AC3E}">
        <p14:creationId xmlns:p14="http://schemas.microsoft.com/office/powerpoint/2010/main" val="2139704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mph" presetSubtype="0" fill="hold" nodeType="afterEffect">
                                  <p:stCondLst>
                                    <p:cond delay="0"/>
                                  </p:stCondLst>
                                  <p:childTnLst>
                                    <p:animRot by="21600000">
                                      <p:cBhvr>
                                        <p:cTn id="6" dur="2000" fill="hold"/>
                                        <p:tgtEl>
                                          <p:spTgt spid="7"/>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Coaching Cycle</a:t>
            </a:r>
          </a:p>
        </p:txBody>
      </p:sp>
      <p:sp>
        <p:nvSpPr>
          <p:cNvPr id="3" name="Content Placeholder 2"/>
          <p:cNvSpPr>
            <a:spLocks noGrp="1"/>
          </p:cNvSpPr>
          <p:nvPr>
            <p:ph idx="1"/>
          </p:nvPr>
        </p:nvSpPr>
        <p:spPr/>
        <p:txBody>
          <a:bodyPr/>
          <a:lstStyle/>
          <a:p>
            <a:pPr lvl="0"/>
            <a:r>
              <a:rPr lang="en-US" sz="2400" b="1" dirty="0"/>
              <a:t>ORGANIZE/COACH</a:t>
            </a:r>
            <a:r>
              <a:rPr lang="en-US" sz="2400" dirty="0"/>
              <a:t>:  Training is comprised of: (free play); warm-up; activities I &amp; II; small-sided matches and cool-down</a:t>
            </a:r>
            <a:endParaRPr lang="en-US" sz="2400" b="1" dirty="0"/>
          </a:p>
          <a:p>
            <a:pPr lvl="0"/>
            <a:r>
              <a:rPr lang="en-US" sz="2400" b="1" dirty="0"/>
              <a:t>Principles of Play</a:t>
            </a:r>
            <a:r>
              <a:rPr lang="en-US" sz="2400" dirty="0"/>
              <a:t> should be considered and woven throughout the session</a:t>
            </a:r>
          </a:p>
          <a:p>
            <a:pPr lvl="0"/>
            <a:r>
              <a:rPr lang="en-US" sz="2400" dirty="0"/>
              <a:t>Adjusting </a:t>
            </a:r>
            <a:r>
              <a:rPr lang="en-US" sz="2400" b="1" i="1" dirty="0"/>
              <a:t>Speed, Space</a:t>
            </a:r>
            <a:r>
              <a:rPr lang="en-US" sz="2400" b="1" dirty="0"/>
              <a:t>, </a:t>
            </a:r>
            <a:r>
              <a:rPr lang="en-US" sz="2400" b="1" i="1" dirty="0"/>
              <a:t>Opposition</a:t>
            </a:r>
            <a:r>
              <a:rPr lang="en-US" sz="2400" dirty="0"/>
              <a:t> controls the intensity of an activity</a:t>
            </a:r>
          </a:p>
          <a:p>
            <a:pPr lvl="0"/>
            <a:r>
              <a:rPr lang="en-US" sz="2400" dirty="0"/>
              <a:t>Coach using sound methodology (P.I.E., Say, Show, Do, Review, etc.) to increase success and develop players</a:t>
            </a:r>
          </a:p>
          <a:p>
            <a:pPr lvl="0"/>
            <a:r>
              <a:rPr lang="en-US" sz="2400" b="1" dirty="0"/>
              <a:t>DEVELOPMENT</a:t>
            </a:r>
            <a:r>
              <a:rPr lang="en-US" sz="2400" dirty="0"/>
              <a:t>: Player’s improved competence within match environment (finishing; short/long play; short combined with long play; ability to keep possession; risk; transition)</a:t>
            </a:r>
            <a:endParaRPr lang="en-US" sz="2400" b="1" dirty="0"/>
          </a:p>
          <a:p>
            <a:pPr lvl="0"/>
            <a:r>
              <a:rPr lang="en-US" sz="2400" b="1" dirty="0"/>
              <a:t>OBSERVE and EVALUATE</a:t>
            </a:r>
            <a:r>
              <a:rPr lang="en-US" sz="2400" dirty="0"/>
              <a:t> performance and select elements for the </a:t>
            </a:r>
            <a:r>
              <a:rPr lang="en-US" sz="2400" b="1" i="1" dirty="0"/>
              <a:t>next</a:t>
            </a:r>
            <a:r>
              <a:rPr lang="en-US" sz="2400" dirty="0"/>
              <a:t> training session</a:t>
            </a:r>
            <a:endParaRPr lang="en-US" sz="2400" dirty="0">
              <a:latin typeface="Arial"/>
              <a:ea typeface="Times New Roman"/>
              <a:cs typeface="Times New Roman"/>
            </a:endParaRPr>
          </a:p>
          <a:p>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19</a:t>
            </a:fld>
            <a:endParaRPr lang="en-US"/>
          </a:p>
        </p:txBody>
      </p:sp>
    </p:spTree>
    <p:extLst>
      <p:ext uri="{BB962C8B-B14F-4D97-AF65-F5344CB8AC3E}">
        <p14:creationId xmlns:p14="http://schemas.microsoft.com/office/powerpoint/2010/main" val="6273435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sp>
        <p:nvSpPr>
          <p:cNvPr id="3" name="Content Placeholder 2"/>
          <p:cNvSpPr>
            <a:spLocks noGrp="1"/>
          </p:cNvSpPr>
          <p:nvPr>
            <p:ph idx="1"/>
          </p:nvPr>
        </p:nvSpPr>
        <p:spPr>
          <a:xfrm>
            <a:off x="457200" y="914400"/>
            <a:ext cx="8382000" cy="5410200"/>
          </a:xfrm>
        </p:spPr>
        <p:txBody>
          <a:bodyPr/>
          <a:lstStyle/>
          <a:p>
            <a:r>
              <a:rPr lang="en-US" sz="2000" dirty="0"/>
              <a:t>Classroom – 9:00 to 11:30 am</a:t>
            </a:r>
          </a:p>
          <a:p>
            <a:pPr lvl="1">
              <a:spcBef>
                <a:spcPts val="0"/>
              </a:spcBef>
            </a:pPr>
            <a:r>
              <a:rPr lang="en-US" sz="1800" dirty="0"/>
              <a:t>Pre-Course Review, Quiz 1</a:t>
            </a:r>
          </a:p>
          <a:p>
            <a:pPr lvl="1">
              <a:spcBef>
                <a:spcPts val="0"/>
              </a:spcBef>
            </a:pPr>
            <a:r>
              <a:rPr lang="en-US" sz="1800" dirty="0"/>
              <a:t>AYSO Fundamentals</a:t>
            </a:r>
          </a:p>
          <a:p>
            <a:pPr lvl="2">
              <a:spcBef>
                <a:spcPts val="0"/>
              </a:spcBef>
            </a:pPr>
            <a:r>
              <a:rPr lang="en-US" sz="1400" dirty="0"/>
              <a:t>Six Philosophies</a:t>
            </a:r>
          </a:p>
          <a:p>
            <a:pPr lvl="2">
              <a:spcBef>
                <a:spcPts val="0"/>
              </a:spcBef>
            </a:pPr>
            <a:r>
              <a:rPr lang="en-US" sz="1400" dirty="0"/>
              <a:t>Development Over Winning</a:t>
            </a:r>
          </a:p>
          <a:p>
            <a:pPr lvl="1">
              <a:spcBef>
                <a:spcPts val="0"/>
              </a:spcBef>
            </a:pPr>
            <a:r>
              <a:rPr lang="en-US" sz="1800" dirty="0"/>
              <a:t>Team Management</a:t>
            </a:r>
          </a:p>
          <a:p>
            <a:pPr lvl="1">
              <a:spcBef>
                <a:spcPts val="0"/>
              </a:spcBef>
            </a:pPr>
            <a:r>
              <a:rPr lang="en-US" sz="1800" dirty="0"/>
              <a:t>Coaching Methods</a:t>
            </a:r>
          </a:p>
          <a:p>
            <a:pPr lvl="2">
              <a:spcBef>
                <a:spcPts val="0"/>
              </a:spcBef>
            </a:pPr>
            <a:r>
              <a:rPr lang="en-US" sz="1600" dirty="0"/>
              <a:t>Age Characteristics and Environment</a:t>
            </a:r>
          </a:p>
          <a:p>
            <a:pPr lvl="2">
              <a:spcBef>
                <a:spcPts val="0"/>
              </a:spcBef>
            </a:pPr>
            <a:r>
              <a:rPr lang="en-US" sz="1600" dirty="0"/>
              <a:t>Coaching Moments</a:t>
            </a:r>
          </a:p>
          <a:p>
            <a:pPr lvl="1">
              <a:spcBef>
                <a:spcPts val="0"/>
              </a:spcBef>
            </a:pPr>
            <a:r>
              <a:rPr lang="en-US" sz="2000" dirty="0"/>
              <a:t>Training Management</a:t>
            </a:r>
          </a:p>
          <a:p>
            <a:pPr lvl="2">
              <a:spcBef>
                <a:spcPts val="0"/>
              </a:spcBef>
            </a:pPr>
            <a:r>
              <a:rPr lang="en-US" sz="1600" dirty="0"/>
              <a:t>Coaching Cycle</a:t>
            </a:r>
          </a:p>
          <a:p>
            <a:pPr lvl="2">
              <a:spcBef>
                <a:spcPts val="0"/>
              </a:spcBef>
            </a:pPr>
            <a:r>
              <a:rPr lang="en-US" sz="1600" dirty="0"/>
              <a:t>Build-up</a:t>
            </a:r>
          </a:p>
          <a:p>
            <a:pPr lvl="2">
              <a:spcBef>
                <a:spcPts val="0"/>
              </a:spcBef>
            </a:pPr>
            <a:r>
              <a:rPr lang="en-US" sz="1600" dirty="0"/>
              <a:t>Other Aspects of Training</a:t>
            </a:r>
          </a:p>
          <a:p>
            <a:pPr lvl="2">
              <a:spcBef>
                <a:spcPts val="0"/>
              </a:spcBef>
            </a:pPr>
            <a:r>
              <a:rPr lang="en-US" sz="1600" dirty="0"/>
              <a:t>Objective and Principles of the Game</a:t>
            </a:r>
          </a:p>
          <a:p>
            <a:pPr lvl="1">
              <a:spcBef>
                <a:spcPts val="0"/>
              </a:spcBef>
            </a:pPr>
            <a:r>
              <a:rPr lang="en-US" sz="1800" dirty="0"/>
              <a:t>Game Day Management</a:t>
            </a:r>
          </a:p>
          <a:p>
            <a:pPr lvl="1">
              <a:spcBef>
                <a:spcPts val="0"/>
              </a:spcBef>
            </a:pPr>
            <a:r>
              <a:rPr lang="en-US" sz="1800" dirty="0"/>
              <a:t>Quiz 2 and wrap up </a:t>
            </a:r>
          </a:p>
          <a:p>
            <a:r>
              <a:rPr lang="en-US" sz="2400" dirty="0"/>
              <a:t>Field session – 12 to 3 pm</a:t>
            </a:r>
          </a:p>
          <a:p>
            <a:r>
              <a:rPr lang="en-US" sz="2000" dirty="0"/>
              <a:t>Appendices:</a:t>
            </a:r>
          </a:p>
          <a:p>
            <a:pPr lvl="1">
              <a:spcBef>
                <a:spcPts val="0"/>
              </a:spcBef>
            </a:pPr>
            <a:r>
              <a:rPr lang="en-US" sz="1800" dirty="0"/>
              <a:t>Laws of the Game</a:t>
            </a:r>
          </a:p>
          <a:p>
            <a:pPr lvl="1">
              <a:spcBef>
                <a:spcPts val="0"/>
              </a:spcBef>
            </a:pPr>
            <a:r>
              <a:rPr lang="en-US" sz="1800" dirty="0"/>
              <a:t>Field sessions</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Build-Up</a:t>
            </a:r>
          </a:p>
        </p:txBody>
      </p:sp>
      <p:sp>
        <p:nvSpPr>
          <p:cNvPr id="3" name="Content Placeholder 2"/>
          <p:cNvSpPr>
            <a:spLocks noGrp="1"/>
          </p:cNvSpPr>
          <p:nvPr>
            <p:ph idx="1"/>
          </p:nvPr>
        </p:nvSpPr>
        <p:spPr>
          <a:xfrm>
            <a:off x="457200" y="914400"/>
            <a:ext cx="8534400" cy="5410200"/>
          </a:xfrm>
        </p:spPr>
        <p:txBody>
          <a:bodyPr/>
          <a:lstStyle/>
          <a:p>
            <a:r>
              <a:rPr lang="en-US" dirty="0"/>
              <a:t>Learn the concept of build-up</a:t>
            </a:r>
          </a:p>
          <a:p>
            <a:pPr lvl="1"/>
            <a:r>
              <a:rPr lang="en-US" dirty="0"/>
              <a:t>Simple to complex</a:t>
            </a:r>
          </a:p>
          <a:p>
            <a:pPr lvl="1"/>
            <a:r>
              <a:rPr lang="en-US" dirty="0"/>
              <a:t>Unopposed to opposed</a:t>
            </a:r>
          </a:p>
          <a:p>
            <a:r>
              <a:rPr lang="en-US" dirty="0"/>
              <a:t>How to build up</a:t>
            </a:r>
          </a:p>
          <a:p>
            <a:pPr lvl="1">
              <a:spcBef>
                <a:spcPts val="0"/>
              </a:spcBef>
            </a:pPr>
            <a:r>
              <a:rPr lang="en-US" dirty="0"/>
              <a:t>Start with no pressure – time or space</a:t>
            </a:r>
          </a:p>
          <a:p>
            <a:pPr lvl="1">
              <a:spcBef>
                <a:spcPts val="0"/>
              </a:spcBef>
            </a:pPr>
            <a:r>
              <a:rPr lang="en-US" dirty="0"/>
              <a:t>Limited pressure – reduce time or space; add opponent(s)</a:t>
            </a:r>
          </a:p>
          <a:p>
            <a:pPr lvl="1">
              <a:spcBef>
                <a:spcPts val="0"/>
              </a:spcBef>
            </a:pPr>
            <a:r>
              <a:rPr lang="en-US" dirty="0"/>
              <a:t>Full pressure – players involved in game-like situations</a:t>
            </a:r>
          </a:p>
          <a:p>
            <a:pPr lvl="1">
              <a:spcBef>
                <a:spcPts val="0"/>
              </a:spcBef>
            </a:pPr>
            <a:r>
              <a:rPr lang="en-US" dirty="0"/>
              <a:t>Game conditions – game with rules designed to emphasize what you want to teach – small-sided games are the best way to do this</a:t>
            </a:r>
          </a:p>
          <a:p>
            <a:r>
              <a:rPr lang="en-US" u="sng" dirty="0"/>
              <a:t>Give time to weaker players</a:t>
            </a:r>
            <a:r>
              <a:rPr lang="en-US" dirty="0"/>
              <a:t> – how well you coach them will determine your team’s success</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20</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Technique and Tactics</a:t>
            </a:r>
          </a:p>
        </p:txBody>
      </p:sp>
      <p:sp>
        <p:nvSpPr>
          <p:cNvPr id="3" name="Content Placeholder 2"/>
          <p:cNvSpPr>
            <a:spLocks noGrp="1"/>
          </p:cNvSpPr>
          <p:nvPr>
            <p:ph idx="1"/>
          </p:nvPr>
        </p:nvSpPr>
        <p:spPr>
          <a:xfrm>
            <a:off x="457200" y="914400"/>
            <a:ext cx="8382000" cy="5211763"/>
          </a:xfrm>
        </p:spPr>
        <p:txBody>
          <a:bodyPr/>
          <a:lstStyle/>
          <a:p>
            <a:r>
              <a:rPr lang="en-US" dirty="0"/>
              <a:t>Soccer is an individual sport </a:t>
            </a:r>
            <a:r>
              <a:rPr lang="en-US" u="sng" dirty="0"/>
              <a:t>and</a:t>
            </a:r>
            <a:r>
              <a:rPr lang="en-US" dirty="0"/>
              <a:t> a team game</a:t>
            </a:r>
          </a:p>
          <a:p>
            <a:r>
              <a:rPr lang="en-US" dirty="0"/>
              <a:t>Before the age of 12, the primary emphasis has to be on individual technique:</a:t>
            </a:r>
          </a:p>
          <a:p>
            <a:pPr lvl="1"/>
            <a:r>
              <a:rPr lang="en-US" dirty="0"/>
              <a:t>Bringing the ball under control</a:t>
            </a:r>
          </a:p>
          <a:p>
            <a:pPr lvl="1"/>
            <a:r>
              <a:rPr lang="en-US" dirty="0"/>
              <a:t>Moving with the ball</a:t>
            </a:r>
          </a:p>
          <a:p>
            <a:pPr lvl="1"/>
            <a:r>
              <a:rPr lang="en-US" dirty="0"/>
              <a:t>Kicking the ball accurately and at the right pace</a:t>
            </a:r>
          </a:p>
          <a:p>
            <a:pPr lvl="1"/>
            <a:r>
              <a:rPr lang="en-US" dirty="0"/>
              <a:t>One on one play</a:t>
            </a:r>
          </a:p>
          <a:p>
            <a:r>
              <a:rPr lang="en-US" dirty="0"/>
              <a:t>Team tactics become more important as players get older – but understand that the key to tactical success, spatial awareness, develops over time and is not fully developed at 11 years old</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lstStyle/>
          <a:p>
            <a:r>
              <a:rPr lang="en-US" sz="2800" b="1" dirty="0"/>
              <a:t>Training Overview for U-12 Players</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1861575412"/>
              </p:ext>
            </p:extLst>
          </p:nvPr>
        </p:nvGraphicFramePr>
        <p:xfrm>
          <a:off x="609600" y="838201"/>
          <a:ext cx="7924800" cy="4995870"/>
        </p:xfrm>
        <a:graphic>
          <a:graphicData uri="http://schemas.openxmlformats.org/drawingml/2006/table">
            <a:tbl>
              <a:tblPr/>
              <a:tblGrid>
                <a:gridCol w="4191000">
                  <a:extLst>
                    <a:ext uri="{9D8B030D-6E8A-4147-A177-3AD203B41FA5}">
                      <a16:colId xmlns:a16="http://schemas.microsoft.com/office/drawing/2014/main" val="20000"/>
                    </a:ext>
                  </a:extLst>
                </a:gridCol>
                <a:gridCol w="3733800">
                  <a:extLst>
                    <a:ext uri="{9D8B030D-6E8A-4147-A177-3AD203B41FA5}">
                      <a16:colId xmlns:a16="http://schemas.microsoft.com/office/drawing/2014/main" val="20001"/>
                    </a:ext>
                  </a:extLst>
                </a:gridCol>
              </a:tblGrid>
              <a:tr h="473579">
                <a:tc>
                  <a:txBody>
                    <a:bodyPr/>
                    <a:lstStyle/>
                    <a:p>
                      <a:pPr marL="0" marR="0">
                        <a:spcBef>
                          <a:spcPts val="0"/>
                        </a:spcBef>
                        <a:spcAft>
                          <a:spcPts val="0"/>
                        </a:spcAft>
                      </a:pPr>
                      <a:r>
                        <a:rPr lang="en-US" sz="2400" b="1" dirty="0">
                          <a:latin typeface="Arial"/>
                          <a:ea typeface="Calibri"/>
                          <a:cs typeface="Times New Roman"/>
                        </a:rPr>
                        <a:t>U-12 Techniques </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b="1" dirty="0">
                          <a:latin typeface="Arial"/>
                          <a:ea typeface="Calibri"/>
                          <a:cs typeface="Times New Roman"/>
                        </a:rPr>
                        <a:t>U-12 Knowledge</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57214">
                <a:tc>
                  <a:txBody>
                    <a:bodyPr/>
                    <a:lstStyle/>
                    <a:p>
                      <a:pPr marL="0" marR="0">
                        <a:spcBef>
                          <a:spcPts val="0"/>
                        </a:spcBef>
                        <a:spcAft>
                          <a:spcPts val="0"/>
                        </a:spcAft>
                      </a:pPr>
                      <a:r>
                        <a:rPr lang="en-US" sz="2400" dirty="0">
                          <a:latin typeface="Arial"/>
                          <a:ea typeface="Calibri"/>
                          <a:cs typeface="Times New Roman"/>
                        </a:rPr>
                        <a:t>Dribbling</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Know the 8 restarts</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59919">
                <a:tc>
                  <a:txBody>
                    <a:bodyPr/>
                    <a:lstStyle/>
                    <a:p>
                      <a:pPr marL="0" marR="0">
                        <a:spcBef>
                          <a:spcPts val="0"/>
                        </a:spcBef>
                        <a:spcAft>
                          <a:spcPts val="0"/>
                        </a:spcAft>
                      </a:pPr>
                      <a:r>
                        <a:rPr lang="en-US" sz="2400" dirty="0">
                          <a:latin typeface="Arial"/>
                          <a:ea typeface="Calibri"/>
                          <a:cs typeface="Times New Roman"/>
                        </a:rPr>
                        <a:t>Inside of foot – ball control</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latin typeface="Arial"/>
                          <a:ea typeface="Calibri"/>
                          <a:cs typeface="Times New Roman"/>
                        </a:rPr>
                        <a:t>Corner kick</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72098">
                <a:tc>
                  <a:txBody>
                    <a:bodyPr/>
                    <a:lstStyle/>
                    <a:p>
                      <a:pPr marL="0" marR="0">
                        <a:spcBef>
                          <a:spcPts val="0"/>
                        </a:spcBef>
                        <a:spcAft>
                          <a:spcPts val="0"/>
                        </a:spcAft>
                      </a:pPr>
                      <a:r>
                        <a:rPr lang="en-US" sz="2400" dirty="0">
                          <a:latin typeface="Arial"/>
                          <a:ea typeface="Calibri"/>
                          <a:cs typeface="Times New Roman"/>
                        </a:rPr>
                        <a:t>Sole of foot – ball control</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latin typeface="Arial"/>
                          <a:ea typeface="Calibri"/>
                          <a:cs typeface="Times New Roman"/>
                        </a:rPr>
                        <a:t>Goal kick</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72098">
                <a:tc>
                  <a:txBody>
                    <a:bodyPr/>
                    <a:lstStyle/>
                    <a:p>
                      <a:pPr marL="0" marR="0">
                        <a:spcBef>
                          <a:spcPts val="0"/>
                        </a:spcBef>
                        <a:spcAft>
                          <a:spcPts val="0"/>
                        </a:spcAft>
                      </a:pPr>
                      <a:r>
                        <a:rPr lang="en-US" sz="2400" dirty="0">
                          <a:latin typeface="Arial"/>
                          <a:ea typeface="Calibri"/>
                          <a:cs typeface="Times New Roman"/>
                        </a:rPr>
                        <a:t>Top of the thigh – ball control</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a:latin typeface="Arial"/>
                          <a:ea typeface="Calibri"/>
                          <a:cs typeface="Times New Roman"/>
                        </a:rPr>
                        <a:t>Penalty kick</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72098">
                <a:tc>
                  <a:txBody>
                    <a:bodyPr/>
                    <a:lstStyle/>
                    <a:p>
                      <a:pPr marL="0" marR="0">
                        <a:spcBef>
                          <a:spcPts val="0"/>
                        </a:spcBef>
                        <a:spcAft>
                          <a:spcPts val="0"/>
                        </a:spcAft>
                      </a:pPr>
                      <a:r>
                        <a:rPr lang="en-US" sz="2400" dirty="0">
                          <a:latin typeface="Arial"/>
                          <a:ea typeface="Calibri"/>
                          <a:cs typeface="Times New Roman"/>
                        </a:rPr>
                        <a:t>Instep kick</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Drop ball</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72098">
                <a:tc>
                  <a:txBody>
                    <a:bodyPr/>
                    <a:lstStyle/>
                    <a:p>
                      <a:pPr marL="0" marR="0">
                        <a:spcBef>
                          <a:spcPts val="0"/>
                        </a:spcBef>
                        <a:spcAft>
                          <a:spcPts val="0"/>
                        </a:spcAft>
                      </a:pPr>
                      <a:r>
                        <a:rPr lang="en-US" sz="2400">
                          <a:latin typeface="Arial"/>
                          <a:ea typeface="Calibri"/>
                          <a:cs typeface="Times New Roman"/>
                        </a:rPr>
                        <a:t>Inside of the foot – push pass</a:t>
                      </a:r>
                      <a:endParaRPr lang="en-US" sz="240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Direct free kick</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473579">
                <a:tc>
                  <a:txBody>
                    <a:bodyPr/>
                    <a:lstStyle/>
                    <a:p>
                      <a:pPr marL="0" marR="0">
                        <a:spcBef>
                          <a:spcPts val="0"/>
                        </a:spcBef>
                        <a:spcAft>
                          <a:spcPts val="0"/>
                        </a:spcAft>
                      </a:pPr>
                      <a:r>
                        <a:rPr lang="en-US" sz="2400" dirty="0">
                          <a:latin typeface="Arial"/>
                          <a:ea typeface="Calibri"/>
                          <a:cs typeface="Times New Roman"/>
                        </a:rPr>
                        <a:t>Throw-in</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Indirect free kick</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r h="357214">
                <a:tc>
                  <a:txBody>
                    <a:bodyPr/>
                    <a:lstStyle/>
                    <a:p>
                      <a:pPr marL="0" marR="0">
                        <a:spcBef>
                          <a:spcPts val="0"/>
                        </a:spcBef>
                        <a:spcAft>
                          <a:spcPts val="0"/>
                        </a:spcAft>
                      </a:pPr>
                      <a:r>
                        <a:rPr lang="en-US" sz="2400" dirty="0">
                          <a:latin typeface="Arial"/>
                          <a:ea typeface="Calibri"/>
                          <a:cs typeface="Times New Roman"/>
                        </a:rPr>
                        <a:t>Tackling</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Throw-in</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8"/>
                  </a:ext>
                </a:extLst>
              </a:tr>
              <a:tr h="359920">
                <a:tc>
                  <a:txBody>
                    <a:bodyPr/>
                    <a:lstStyle/>
                    <a:p>
                      <a:r>
                        <a:rPr kumimoji="0" lang="en-US" sz="2400" b="0" i="0" u="none" strike="noStrike" kern="1200" cap="none" spc="0" normalizeH="0" baseline="0" noProof="0" dirty="0">
                          <a:ln>
                            <a:noFill/>
                          </a:ln>
                          <a:solidFill>
                            <a:prstClr val="black"/>
                          </a:solidFill>
                          <a:effectLst/>
                          <a:uLnTx/>
                          <a:uFillTx/>
                          <a:latin typeface="Arial"/>
                          <a:ea typeface="Calibri"/>
                          <a:cs typeface="Times New Roman"/>
                        </a:rPr>
                        <a:t>Goalkeeping</a:t>
                      </a:r>
                      <a:endParaRPr lang="en-US" dirty="0"/>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Kick off</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9"/>
                  </a:ext>
                </a:extLst>
              </a:tr>
              <a:tr h="473579">
                <a:tc>
                  <a:txBody>
                    <a:bodyPr/>
                    <a:lstStyle/>
                    <a:p>
                      <a:pPr marL="0" marR="0">
                        <a:spcBef>
                          <a:spcPts val="0"/>
                        </a:spcBef>
                        <a:spcAft>
                          <a:spcPts val="0"/>
                        </a:spcAft>
                      </a:pPr>
                      <a:r>
                        <a:rPr lang="en-US" sz="2400" dirty="0">
                          <a:latin typeface="Arial"/>
                          <a:ea typeface="Calibri"/>
                          <a:cs typeface="Times New Roman"/>
                        </a:rPr>
                        <a:t>Heading may</a:t>
                      </a:r>
                      <a:r>
                        <a:rPr lang="en-US" sz="2400" baseline="0" dirty="0">
                          <a:latin typeface="Arial"/>
                          <a:ea typeface="Calibri"/>
                          <a:cs typeface="Times New Roman"/>
                        </a:rPr>
                        <a:t> NOT be taught</a:t>
                      </a:r>
                    </a:p>
                    <a:p>
                      <a:pPr marL="0" marR="0">
                        <a:spcBef>
                          <a:spcPts val="0"/>
                        </a:spcBef>
                        <a:spcAft>
                          <a:spcPts val="0"/>
                        </a:spcAft>
                      </a:pPr>
                      <a:r>
                        <a:rPr lang="en-US" sz="1600" baseline="0" dirty="0">
                          <a:latin typeface="Arial"/>
                          <a:ea typeface="Calibri"/>
                          <a:cs typeface="Times New Roman"/>
                        </a:rPr>
                        <a:t>(heading OK in 12U if 12U and 11U are separate division, but in Region 76, 12U and 11U are combined)</a:t>
                      </a:r>
                      <a:endParaRPr lang="en-US" sz="16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spcBef>
                          <a:spcPts val="0"/>
                        </a:spcBef>
                        <a:spcAft>
                          <a:spcPts val="0"/>
                        </a:spcAft>
                      </a:pPr>
                      <a:r>
                        <a:rPr lang="en-US" sz="2400" dirty="0">
                          <a:latin typeface="Arial"/>
                          <a:ea typeface="Calibri"/>
                          <a:cs typeface="Times New Roman"/>
                        </a:rPr>
                        <a:t>Laws of the Game</a:t>
                      </a:r>
                      <a:endParaRPr lang="en-US" sz="2400" dirty="0">
                        <a:latin typeface="Times New Roman"/>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10"/>
                  </a:ext>
                </a:extLst>
              </a:tr>
            </a:tbl>
          </a:graphicData>
        </a:graphic>
      </p:graphicFrame>
      <p:sp>
        <p:nvSpPr>
          <p:cNvPr id="5" name="Date Placeholder 4"/>
          <p:cNvSpPr>
            <a:spLocks noGrp="1"/>
          </p:cNvSpPr>
          <p:nvPr>
            <p:ph type="dt" sz="half" idx="10"/>
          </p:nvPr>
        </p:nvSpPr>
        <p:spPr/>
        <p:txBody>
          <a:bodyPr/>
          <a:lstStyle/>
          <a:p>
            <a:pPr>
              <a:defRPr/>
            </a:pPr>
            <a:r>
              <a:rPr lang="en-US"/>
              <a:t>August 6 and 14, 2022</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22</a:t>
            </a:fld>
            <a:endParaRPr lang="en-US"/>
          </a:p>
        </p:txBody>
      </p:sp>
      <p:sp>
        <p:nvSpPr>
          <p:cNvPr id="7" name="Footer Placeholder 6"/>
          <p:cNvSpPr>
            <a:spLocks noGrp="1"/>
          </p:cNvSpPr>
          <p:nvPr>
            <p:ph type="ftr" sz="quarter" idx="11"/>
          </p:nvPr>
        </p:nvSpPr>
        <p:spPr/>
        <p:txBody>
          <a:bodyPr/>
          <a:lstStyle/>
          <a:p>
            <a:pPr>
              <a:defRPr/>
            </a:pPr>
            <a:r>
              <a:rPr lang="en-US"/>
              <a:t>12U Coaching Course</a:t>
            </a:r>
          </a:p>
        </p:txBody>
      </p:sp>
      <p:sp>
        <p:nvSpPr>
          <p:cNvPr id="8" name="TextBox 7"/>
          <p:cNvSpPr txBox="1"/>
          <p:nvPr/>
        </p:nvSpPr>
        <p:spPr>
          <a:xfrm>
            <a:off x="762000" y="5715000"/>
            <a:ext cx="7755585" cy="523220"/>
          </a:xfrm>
          <a:prstGeom prst="rect">
            <a:avLst/>
          </a:prstGeom>
          <a:noFill/>
        </p:spPr>
        <p:txBody>
          <a:bodyPr wrap="none" rtlCol="0">
            <a:spAutoFit/>
          </a:bodyPr>
          <a:lstStyle/>
          <a:p>
            <a:r>
              <a:rPr lang="en-US" sz="2800" dirty="0">
                <a:solidFill>
                  <a:srgbClr val="FF0000"/>
                </a:solidFill>
              </a:rPr>
              <a:t>We cover techniques during the field sessions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in)">
                                      <p:cBhvr>
                                        <p:cTn id="7" dur="5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Positional Skills</a:t>
            </a:r>
          </a:p>
        </p:txBody>
      </p:sp>
      <p:sp>
        <p:nvSpPr>
          <p:cNvPr id="3" name="Content Placeholder 2"/>
          <p:cNvSpPr>
            <a:spLocks noGrp="1"/>
          </p:cNvSpPr>
          <p:nvPr>
            <p:ph idx="1"/>
          </p:nvPr>
        </p:nvSpPr>
        <p:spPr>
          <a:xfrm>
            <a:off x="457200" y="914400"/>
            <a:ext cx="8382000" cy="5211763"/>
          </a:xfrm>
        </p:spPr>
        <p:txBody>
          <a:bodyPr/>
          <a:lstStyle/>
          <a:p>
            <a:r>
              <a:rPr lang="en-US" dirty="0"/>
              <a:t>Except for the keeper, in the modern game, the technical skills are the same at every position</a:t>
            </a:r>
          </a:p>
          <a:p>
            <a:pPr lvl="1">
              <a:spcBef>
                <a:spcPts val="0"/>
              </a:spcBef>
            </a:pPr>
            <a:r>
              <a:rPr lang="en-US" b="1" dirty="0">
                <a:solidFill>
                  <a:srgbClr val="FF0000"/>
                </a:solidFill>
              </a:rPr>
              <a:t>Touch and ball control</a:t>
            </a:r>
          </a:p>
          <a:p>
            <a:pPr lvl="1">
              <a:spcBef>
                <a:spcPts val="0"/>
              </a:spcBef>
            </a:pPr>
            <a:r>
              <a:rPr lang="en-US" dirty="0"/>
              <a:t>Dribbling – dribble like you run</a:t>
            </a:r>
          </a:p>
          <a:p>
            <a:pPr lvl="1">
              <a:spcBef>
                <a:spcPts val="0"/>
              </a:spcBef>
            </a:pPr>
            <a:r>
              <a:rPr lang="en-US" dirty="0"/>
              <a:t>Solid kicking skills</a:t>
            </a:r>
          </a:p>
          <a:p>
            <a:pPr lvl="1">
              <a:spcBef>
                <a:spcPts val="0"/>
              </a:spcBef>
            </a:pPr>
            <a:r>
              <a:rPr lang="en-US" dirty="0"/>
              <a:t>Awareness</a:t>
            </a:r>
          </a:p>
          <a:p>
            <a:pPr lvl="2">
              <a:spcBef>
                <a:spcPts val="0"/>
              </a:spcBef>
            </a:pPr>
            <a:r>
              <a:rPr lang="en-US" dirty="0"/>
              <a:t>Think where the ball may go next</a:t>
            </a:r>
          </a:p>
          <a:p>
            <a:pPr lvl="2">
              <a:spcBef>
                <a:spcPts val="0"/>
              </a:spcBef>
            </a:pPr>
            <a:r>
              <a:rPr lang="en-US" dirty="0"/>
              <a:t>Think what you could do to help your teammate</a:t>
            </a:r>
          </a:p>
          <a:p>
            <a:pPr lvl="1">
              <a:spcBef>
                <a:spcPts val="0"/>
              </a:spcBef>
            </a:pPr>
            <a:r>
              <a:rPr lang="en-US" dirty="0"/>
              <a:t>Positioning off the ball</a:t>
            </a:r>
          </a:p>
          <a:p>
            <a:pPr lvl="2">
              <a:spcBef>
                <a:spcPts val="0"/>
              </a:spcBef>
            </a:pPr>
            <a:r>
              <a:rPr lang="en-US" dirty="0"/>
              <a:t>On attack:  Get open, meaning away from defenders</a:t>
            </a:r>
          </a:p>
          <a:p>
            <a:pPr lvl="2">
              <a:spcBef>
                <a:spcPts val="0"/>
              </a:spcBef>
            </a:pPr>
            <a:r>
              <a:rPr lang="en-US" dirty="0"/>
              <a:t>On defense:</a:t>
            </a:r>
          </a:p>
          <a:p>
            <a:pPr lvl="3">
              <a:spcBef>
                <a:spcPts val="0"/>
              </a:spcBef>
            </a:pPr>
            <a:r>
              <a:rPr lang="en-US" dirty="0"/>
              <a:t>Get ball side and goal side</a:t>
            </a:r>
          </a:p>
          <a:p>
            <a:pPr lvl="3">
              <a:spcBef>
                <a:spcPts val="0"/>
              </a:spcBef>
            </a:pPr>
            <a:r>
              <a:rPr lang="en-US" dirty="0"/>
              <a:t>Support your teammate</a:t>
            </a:r>
          </a:p>
          <a:p>
            <a:pPr lvl="3">
              <a:spcBef>
                <a:spcPts val="0"/>
              </a:spcBef>
            </a:pPr>
            <a:r>
              <a:rPr lang="en-US" dirty="0"/>
              <a:t>Be patient when challenging an attacker - go for the ball only if sure you can get it</a:t>
            </a:r>
          </a:p>
          <a:p>
            <a:r>
              <a:rPr lang="en-US" dirty="0"/>
              <a:t>Emphasize areas of responsibility, not positions </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23</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extLst>
      <p:ext uri="{BB962C8B-B14F-4D97-AF65-F5344CB8AC3E}">
        <p14:creationId xmlns:p14="http://schemas.microsoft.com/office/powerpoint/2010/main" val="4365619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One Topic Per Session</a:t>
            </a:r>
          </a:p>
        </p:txBody>
      </p:sp>
      <p:sp>
        <p:nvSpPr>
          <p:cNvPr id="3" name="Content Placeholder 2"/>
          <p:cNvSpPr>
            <a:spLocks noGrp="1"/>
          </p:cNvSpPr>
          <p:nvPr>
            <p:ph idx="1"/>
          </p:nvPr>
        </p:nvSpPr>
        <p:spPr/>
        <p:txBody>
          <a:bodyPr/>
          <a:lstStyle/>
          <a:p>
            <a:r>
              <a:rPr lang="en-US" dirty="0"/>
              <a:t>Focus on one topic per session</a:t>
            </a:r>
          </a:p>
          <a:p>
            <a:r>
              <a:rPr lang="en-US" dirty="0"/>
              <a:t>Resist the temptation to coach skills or correct mistakes that are unrelated to the topic of your session</a:t>
            </a:r>
          </a:p>
          <a:p>
            <a:r>
              <a:rPr lang="en-US" b="1" dirty="0"/>
              <a:t>Repetition</a:t>
            </a:r>
            <a:r>
              <a:rPr lang="en-US" dirty="0"/>
              <a:t> is the key to developing skills – more than you might expect, the players often have a lot of patience with repeating the same drill until they get it right</a:t>
            </a:r>
          </a:p>
          <a:p>
            <a:pPr lvl="1"/>
            <a:r>
              <a:rPr lang="en-US" dirty="0"/>
              <a:t>For those that get it right away, vary the drill to make it more difficult (e.g., work with the weaker foot)</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24</a:t>
            </a:fld>
            <a:endParaRPr lang="en-US"/>
          </a:p>
        </p:txBody>
      </p:sp>
    </p:spTree>
    <p:extLst>
      <p:ext uri="{BB962C8B-B14F-4D97-AF65-F5344CB8AC3E}">
        <p14:creationId xmlns:p14="http://schemas.microsoft.com/office/powerpoint/2010/main" val="2319103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6F1A585B-7E73-8F4D-BD92-F4AC92A5BDC8}"/>
              </a:ext>
            </a:extLst>
          </p:cNvPr>
          <p:cNvGraphicFramePr>
            <a:graphicFrameLocks noGrp="1"/>
          </p:cNvGraphicFramePr>
          <p:nvPr>
            <p:extLst>
              <p:ext uri="{D42A27DB-BD31-4B8C-83A1-F6EECF244321}">
                <p14:modId xmlns:p14="http://schemas.microsoft.com/office/powerpoint/2010/main" val="655574169"/>
              </p:ext>
            </p:extLst>
          </p:nvPr>
        </p:nvGraphicFramePr>
        <p:xfrm>
          <a:off x="628650" y="3962400"/>
          <a:ext cx="7886700" cy="1779270"/>
        </p:xfrm>
        <a:graphic>
          <a:graphicData uri="http://schemas.openxmlformats.org/drawingml/2006/table">
            <a:tbl>
              <a:tblPr>
                <a:tableStyleId>{69C7853C-536D-4A76-A0AE-DD22124D55A5}</a:tableStyleId>
              </a:tblPr>
              <a:tblGrid>
                <a:gridCol w="2628900">
                  <a:extLst>
                    <a:ext uri="{9D8B030D-6E8A-4147-A177-3AD203B41FA5}">
                      <a16:colId xmlns:a16="http://schemas.microsoft.com/office/drawing/2014/main" val="1076360896"/>
                    </a:ext>
                  </a:extLst>
                </a:gridCol>
                <a:gridCol w="2628900">
                  <a:extLst>
                    <a:ext uri="{9D8B030D-6E8A-4147-A177-3AD203B41FA5}">
                      <a16:colId xmlns:a16="http://schemas.microsoft.com/office/drawing/2014/main" val="568412748"/>
                    </a:ext>
                  </a:extLst>
                </a:gridCol>
                <a:gridCol w="2628900">
                  <a:extLst>
                    <a:ext uri="{9D8B030D-6E8A-4147-A177-3AD203B41FA5}">
                      <a16:colId xmlns:a16="http://schemas.microsoft.com/office/drawing/2014/main" val="1392411307"/>
                    </a:ext>
                  </a:extLst>
                </a:gridCol>
              </a:tblGrid>
              <a:tr h="262890">
                <a:tc>
                  <a:txBody>
                    <a:bodyPr/>
                    <a:lstStyle/>
                    <a:p>
                      <a:pPr algn="ctr"/>
                      <a:r>
                        <a:rPr lang="en-US" sz="1400" b="1" dirty="0">
                          <a:effectLst/>
                        </a:rPr>
                        <a:t>Age Group</a:t>
                      </a:r>
                      <a:endParaRPr lang="en-US" sz="1400" b="1" dirty="0">
                        <a:effectLst/>
                        <a:latin typeface="Calibri" panose="020F0502020204030204" pitchFamily="34" charset="0"/>
                      </a:endParaRPr>
                    </a:p>
                  </a:txBody>
                  <a:tcPr marL="28575" marR="28575" marT="28575" marB="28575" anchor="ctr">
                    <a:solidFill>
                      <a:schemeClr val="bg1"/>
                    </a:solidFill>
                  </a:tcPr>
                </a:tc>
                <a:tc>
                  <a:txBody>
                    <a:bodyPr/>
                    <a:lstStyle/>
                    <a:p>
                      <a:pPr algn="ctr"/>
                      <a:r>
                        <a:rPr lang="en-US" sz="1400" b="1">
                          <a:effectLst/>
                        </a:rPr>
                        <a:t>Frequency</a:t>
                      </a:r>
                      <a:endParaRPr lang="en-US" sz="1400" b="1">
                        <a:effectLst/>
                        <a:latin typeface="Calibri" panose="020F0502020204030204" pitchFamily="34" charset="0"/>
                      </a:endParaRPr>
                    </a:p>
                  </a:txBody>
                  <a:tcPr marL="28575" marR="28575" marT="28575" marB="28575" anchor="ctr">
                    <a:solidFill>
                      <a:schemeClr val="bg1"/>
                    </a:solidFill>
                  </a:tcPr>
                </a:tc>
                <a:tc>
                  <a:txBody>
                    <a:bodyPr/>
                    <a:lstStyle/>
                    <a:p>
                      <a:pPr algn="ctr"/>
                      <a:r>
                        <a:rPr lang="en-US" sz="1400" b="1" dirty="0">
                          <a:effectLst/>
                        </a:rPr>
                        <a:t>Duration</a:t>
                      </a:r>
                      <a:endParaRPr lang="en-US" sz="1400" b="1" dirty="0">
                        <a:effectLst/>
                        <a:latin typeface="Calibri" panose="020F0502020204030204" pitchFamily="34" charset="0"/>
                      </a:endParaRPr>
                    </a:p>
                  </a:txBody>
                  <a:tcPr marL="28575" marR="28575" marT="28575" marB="28575" anchor="ctr">
                    <a:solidFill>
                      <a:schemeClr val="bg1"/>
                    </a:solidFill>
                  </a:tcPr>
                </a:tc>
                <a:extLst>
                  <a:ext uri="{0D108BD9-81ED-4DB2-BD59-A6C34878D82A}">
                    <a16:rowId xmlns:a16="http://schemas.microsoft.com/office/drawing/2014/main" val="1779204124"/>
                  </a:ext>
                </a:extLst>
              </a:tr>
              <a:tr h="674370">
                <a:tc>
                  <a:txBody>
                    <a:bodyPr/>
                    <a:lstStyle/>
                    <a:p>
                      <a:pPr algn="ctr"/>
                      <a:r>
                        <a:rPr lang="en-US" sz="1400" dirty="0">
                          <a:effectLst/>
                        </a:rPr>
                        <a:t>6U</a:t>
                      </a:r>
                      <a:endParaRPr lang="en-US" sz="1400" dirty="0">
                        <a:effectLst/>
                        <a:latin typeface="Calibri Light" panose="020F0302020204030204" pitchFamily="34" charset="0"/>
                      </a:endParaRPr>
                    </a:p>
                  </a:txBody>
                  <a:tcPr marL="28575" marR="28575" marT="28575" marB="28575" anchor="ctr"/>
                </a:tc>
                <a:tc>
                  <a:txBody>
                    <a:bodyPr/>
                    <a:lstStyle/>
                    <a:p>
                      <a:pPr algn="ctr"/>
                      <a:r>
                        <a:rPr lang="en-US" sz="1400" dirty="0">
                          <a:effectLst/>
                        </a:rPr>
                        <a:t>One Activity Session/</a:t>
                      </a:r>
                    </a:p>
                    <a:p>
                      <a:pPr algn="ctr"/>
                      <a:r>
                        <a:rPr lang="en-US" sz="1400" dirty="0">
                          <a:effectLst/>
                        </a:rPr>
                        <a:t>Jamboree per Week</a:t>
                      </a:r>
                    </a:p>
                    <a:p>
                      <a:pPr algn="ctr"/>
                      <a:r>
                        <a:rPr lang="en-US" sz="1400" dirty="0">
                          <a:effectLst/>
                        </a:rPr>
                        <a:t>(includes 25 min. game)</a:t>
                      </a:r>
                      <a:endParaRPr lang="en-US" sz="1400" dirty="0">
                        <a:effectLst/>
                        <a:latin typeface="Calibri Light" panose="020F0302020204030204" pitchFamily="34" charset="0"/>
                      </a:endParaRPr>
                    </a:p>
                  </a:txBody>
                  <a:tcPr marL="28575" marR="28575" marT="28575" marB="28575" anchor="ctr"/>
                </a:tc>
                <a:tc>
                  <a:txBody>
                    <a:bodyPr/>
                    <a:lstStyle/>
                    <a:p>
                      <a:pPr algn="ctr"/>
                      <a:r>
                        <a:rPr lang="en-US" sz="1400" dirty="0">
                          <a:effectLst/>
                        </a:rPr>
                        <a:t>1 Hour</a:t>
                      </a:r>
                      <a:endParaRPr lang="en-US" sz="1400" dirty="0">
                        <a:effectLst/>
                        <a:latin typeface="Calibri Light" panose="020F0302020204030204" pitchFamily="34" charset="0"/>
                      </a:endParaRPr>
                    </a:p>
                  </a:txBody>
                  <a:tcPr marL="28575" marR="28575" marT="28575" marB="28575" anchor="ctr"/>
                </a:tc>
                <a:extLst>
                  <a:ext uri="{0D108BD9-81ED-4DB2-BD59-A6C34878D82A}">
                    <a16:rowId xmlns:a16="http://schemas.microsoft.com/office/drawing/2014/main" val="3071284043"/>
                  </a:ext>
                </a:extLst>
              </a:tr>
              <a:tr h="262890">
                <a:tc>
                  <a:txBody>
                    <a:bodyPr/>
                    <a:lstStyle/>
                    <a:p>
                      <a:pPr algn="ctr"/>
                      <a:r>
                        <a:rPr lang="en-US" sz="1400" dirty="0">
                          <a:effectLst/>
                        </a:rPr>
                        <a:t>8U</a:t>
                      </a:r>
                      <a:endParaRPr lang="en-US" sz="1400" dirty="0">
                        <a:effectLst/>
                        <a:latin typeface="Calibri Light" panose="020F0302020204030204" pitchFamily="34" charset="0"/>
                      </a:endParaRPr>
                    </a:p>
                  </a:txBody>
                  <a:tcPr marL="28575" marR="28575" marT="28575" marB="28575" anchor="ctr"/>
                </a:tc>
                <a:tc>
                  <a:txBody>
                    <a:bodyPr/>
                    <a:lstStyle/>
                    <a:p>
                      <a:pPr algn="ctr"/>
                      <a:r>
                        <a:rPr lang="en-US" sz="1400">
                          <a:effectLst/>
                        </a:rPr>
                        <a:t>Once Per Week, Plus Game</a:t>
                      </a:r>
                      <a:endParaRPr lang="en-US" sz="1400">
                        <a:effectLst/>
                        <a:latin typeface="Calibri Light" panose="020F0302020204030204" pitchFamily="34" charset="0"/>
                      </a:endParaRPr>
                    </a:p>
                  </a:txBody>
                  <a:tcPr marL="28575" marR="28575" marT="28575" marB="28575" anchor="ctr"/>
                </a:tc>
                <a:tc>
                  <a:txBody>
                    <a:bodyPr/>
                    <a:lstStyle/>
                    <a:p>
                      <a:pPr algn="ctr"/>
                      <a:r>
                        <a:rPr lang="en-US" sz="1400">
                          <a:effectLst/>
                        </a:rPr>
                        <a:t>1 Hour</a:t>
                      </a:r>
                      <a:endParaRPr lang="en-US" sz="1400">
                        <a:effectLst/>
                        <a:latin typeface="Calibri Light" panose="020F0302020204030204" pitchFamily="34" charset="0"/>
                      </a:endParaRPr>
                    </a:p>
                  </a:txBody>
                  <a:tcPr marL="28575" marR="28575" marT="28575" marB="28575" anchor="ctr"/>
                </a:tc>
                <a:extLst>
                  <a:ext uri="{0D108BD9-81ED-4DB2-BD59-A6C34878D82A}">
                    <a16:rowId xmlns:a16="http://schemas.microsoft.com/office/drawing/2014/main" val="769265098"/>
                  </a:ext>
                </a:extLst>
              </a:tr>
              <a:tr h="262890">
                <a:tc>
                  <a:txBody>
                    <a:bodyPr/>
                    <a:lstStyle/>
                    <a:p>
                      <a:pPr algn="ctr"/>
                      <a:r>
                        <a:rPr lang="en-US" sz="1400">
                          <a:effectLst/>
                        </a:rPr>
                        <a:t>10U</a:t>
                      </a:r>
                      <a:endParaRPr lang="en-US" sz="1400">
                        <a:effectLst/>
                        <a:latin typeface="Calibri Light" panose="020F0302020204030204" pitchFamily="34" charset="0"/>
                      </a:endParaRPr>
                    </a:p>
                  </a:txBody>
                  <a:tcPr marL="28575" marR="28575" marT="28575" marB="28575" anchor="ctr"/>
                </a:tc>
                <a:tc>
                  <a:txBody>
                    <a:bodyPr/>
                    <a:lstStyle/>
                    <a:p>
                      <a:pPr algn="ctr"/>
                      <a:r>
                        <a:rPr lang="en-US" sz="1400">
                          <a:effectLst/>
                        </a:rPr>
                        <a:t>Twice Per Week, Plus Game</a:t>
                      </a:r>
                      <a:endParaRPr lang="en-US" sz="1400">
                        <a:effectLst/>
                        <a:latin typeface="Calibri Light" panose="020F0302020204030204" pitchFamily="34" charset="0"/>
                      </a:endParaRPr>
                    </a:p>
                  </a:txBody>
                  <a:tcPr marL="28575" marR="28575" marT="28575" marB="28575" anchor="ctr"/>
                </a:tc>
                <a:tc>
                  <a:txBody>
                    <a:bodyPr/>
                    <a:lstStyle/>
                    <a:p>
                      <a:pPr algn="ctr"/>
                      <a:r>
                        <a:rPr lang="en-US" sz="1400">
                          <a:effectLst/>
                        </a:rPr>
                        <a:t>1 Hour</a:t>
                      </a:r>
                      <a:endParaRPr lang="en-US" sz="1400">
                        <a:effectLst/>
                        <a:latin typeface="Calibri Light" panose="020F0302020204030204" pitchFamily="34" charset="0"/>
                      </a:endParaRPr>
                    </a:p>
                  </a:txBody>
                  <a:tcPr marL="28575" marR="28575" marT="28575" marB="28575" anchor="ctr"/>
                </a:tc>
                <a:extLst>
                  <a:ext uri="{0D108BD9-81ED-4DB2-BD59-A6C34878D82A}">
                    <a16:rowId xmlns:a16="http://schemas.microsoft.com/office/drawing/2014/main" val="826794174"/>
                  </a:ext>
                </a:extLst>
              </a:tr>
              <a:tr h="262890">
                <a:tc>
                  <a:txBody>
                    <a:bodyPr/>
                    <a:lstStyle/>
                    <a:p>
                      <a:pPr algn="ctr"/>
                      <a:r>
                        <a:rPr lang="en-US" sz="1400" dirty="0">
                          <a:effectLst/>
                        </a:rPr>
                        <a:t>12U</a:t>
                      </a:r>
                      <a:endParaRPr lang="en-US" sz="1400" b="1" dirty="0">
                        <a:solidFill>
                          <a:srgbClr val="1F487D"/>
                        </a:solidFill>
                        <a:effectLst/>
                        <a:latin typeface="Calibri Light" panose="020F0302020204030204" pitchFamily="34" charset="0"/>
                      </a:endParaRPr>
                    </a:p>
                  </a:txBody>
                  <a:tcPr marL="28575" marR="28575" marT="28575" marB="28575" anchor="ctr">
                    <a:solidFill>
                      <a:schemeClr val="accent4">
                        <a:lumMod val="20000"/>
                        <a:lumOff val="80000"/>
                      </a:schemeClr>
                    </a:solidFill>
                  </a:tcPr>
                </a:tc>
                <a:tc>
                  <a:txBody>
                    <a:bodyPr/>
                    <a:lstStyle/>
                    <a:p>
                      <a:pPr algn="ctr"/>
                      <a:r>
                        <a:rPr lang="en-US" sz="1400" dirty="0">
                          <a:effectLst/>
                        </a:rPr>
                        <a:t>Twice Per Week, Plus Game</a:t>
                      </a:r>
                      <a:endParaRPr lang="en-US" sz="1400" b="1" dirty="0">
                        <a:solidFill>
                          <a:srgbClr val="1F487D"/>
                        </a:solidFill>
                        <a:effectLst/>
                        <a:latin typeface="Calibri Light" panose="020F0302020204030204" pitchFamily="34" charset="0"/>
                      </a:endParaRPr>
                    </a:p>
                  </a:txBody>
                  <a:tcPr marL="28575" marR="28575" marT="28575" marB="28575" anchor="ctr">
                    <a:solidFill>
                      <a:schemeClr val="accent4">
                        <a:lumMod val="20000"/>
                        <a:lumOff val="80000"/>
                      </a:schemeClr>
                    </a:solidFill>
                  </a:tcPr>
                </a:tc>
                <a:tc>
                  <a:txBody>
                    <a:bodyPr/>
                    <a:lstStyle/>
                    <a:p>
                      <a:pPr algn="ctr"/>
                      <a:r>
                        <a:rPr lang="en-US" sz="1400" dirty="0">
                          <a:effectLst/>
                        </a:rPr>
                        <a:t>1 Hour</a:t>
                      </a:r>
                      <a:endParaRPr lang="en-US" sz="1400" b="1" dirty="0">
                        <a:solidFill>
                          <a:srgbClr val="1F487D"/>
                        </a:solidFill>
                        <a:effectLst/>
                        <a:latin typeface="Calibri Light" panose="020F0302020204030204" pitchFamily="34" charset="0"/>
                      </a:endParaRPr>
                    </a:p>
                  </a:txBody>
                  <a:tcPr marL="28575" marR="28575" marT="28575" marB="28575" anchor="ctr">
                    <a:solidFill>
                      <a:schemeClr val="accent4">
                        <a:lumMod val="20000"/>
                        <a:lumOff val="80000"/>
                      </a:schemeClr>
                    </a:solidFill>
                  </a:tcPr>
                </a:tc>
                <a:extLst>
                  <a:ext uri="{0D108BD9-81ED-4DB2-BD59-A6C34878D82A}">
                    <a16:rowId xmlns:a16="http://schemas.microsoft.com/office/drawing/2014/main" val="3298648361"/>
                  </a:ext>
                </a:extLst>
              </a:tr>
            </a:tbl>
          </a:graphicData>
        </a:graphic>
      </p:graphicFrame>
      <p:sp>
        <p:nvSpPr>
          <p:cNvPr id="5" name="TextBox 4">
            <a:extLst>
              <a:ext uri="{FF2B5EF4-FFF2-40B4-BE49-F238E27FC236}">
                <a16:creationId xmlns:a16="http://schemas.microsoft.com/office/drawing/2014/main" id="{3F90E976-4078-ED42-AF9A-7D24162FA3B7}"/>
              </a:ext>
            </a:extLst>
          </p:cNvPr>
          <p:cNvSpPr txBox="1"/>
          <p:nvPr/>
        </p:nvSpPr>
        <p:spPr>
          <a:xfrm>
            <a:off x="533400" y="5722203"/>
            <a:ext cx="8343900" cy="830997"/>
          </a:xfrm>
          <a:prstGeom prst="rect">
            <a:avLst/>
          </a:prstGeom>
          <a:noFill/>
        </p:spPr>
        <p:txBody>
          <a:bodyPr wrap="square" rtlCol="0">
            <a:spAutoFit/>
          </a:bodyPr>
          <a:lstStyle/>
          <a:p>
            <a:r>
              <a:rPr lang="en-US" sz="2400" dirty="0">
                <a:latin typeface="Calibri" panose="020F0502020204030204" pitchFamily="34" charset="0"/>
                <a:cs typeface="Calibri" panose="020F0502020204030204" pitchFamily="34" charset="0"/>
              </a:rPr>
              <a:t>For now, simply consider # of training sessions (including games) and duration and intensity of each activity.</a:t>
            </a:r>
          </a:p>
        </p:txBody>
      </p:sp>
      <p:sp>
        <p:nvSpPr>
          <p:cNvPr id="6" name="Title 5">
            <a:extLst>
              <a:ext uri="{FF2B5EF4-FFF2-40B4-BE49-F238E27FC236}">
                <a16:creationId xmlns:a16="http://schemas.microsoft.com/office/drawing/2014/main" id="{8031E152-C313-2337-566B-58EE55253406}"/>
              </a:ext>
            </a:extLst>
          </p:cNvPr>
          <p:cNvSpPr>
            <a:spLocks noGrp="1"/>
          </p:cNvSpPr>
          <p:nvPr>
            <p:ph type="title"/>
          </p:nvPr>
        </p:nvSpPr>
        <p:spPr/>
        <p:txBody>
          <a:bodyPr/>
          <a:lstStyle/>
          <a:p>
            <a:r>
              <a:rPr lang="en-US" dirty="0"/>
              <a:t>Introduction to Periodization</a:t>
            </a:r>
          </a:p>
        </p:txBody>
      </p:sp>
      <p:sp>
        <p:nvSpPr>
          <p:cNvPr id="9" name="Content Placeholder 8">
            <a:extLst>
              <a:ext uri="{FF2B5EF4-FFF2-40B4-BE49-F238E27FC236}">
                <a16:creationId xmlns:a16="http://schemas.microsoft.com/office/drawing/2014/main" id="{EF0FB08C-00AF-71B1-29F3-6E93AA858B16}"/>
              </a:ext>
            </a:extLst>
          </p:cNvPr>
          <p:cNvSpPr>
            <a:spLocks noGrp="1"/>
          </p:cNvSpPr>
          <p:nvPr>
            <p:ph idx="1"/>
          </p:nvPr>
        </p:nvSpPr>
        <p:spPr>
          <a:xfrm>
            <a:off x="457200" y="914401"/>
            <a:ext cx="8229600" cy="2895600"/>
          </a:xfrm>
        </p:spPr>
        <p:txBody>
          <a:bodyPr/>
          <a:lstStyle/>
          <a:p>
            <a:r>
              <a:rPr lang="en-US" sz="2400" dirty="0"/>
              <a:t>Periodization involves many factors including:</a:t>
            </a:r>
          </a:p>
          <a:p>
            <a:r>
              <a:rPr lang="en-US" sz="2400" dirty="0"/>
              <a:t>Frequency (how often you train)</a:t>
            </a:r>
          </a:p>
          <a:p>
            <a:r>
              <a:rPr lang="en-US" sz="2400" dirty="0"/>
              <a:t>Duration (how long you train)</a:t>
            </a:r>
          </a:p>
          <a:p>
            <a:r>
              <a:rPr lang="en-US" sz="2400" dirty="0"/>
              <a:t>Volume (how much you train weekly - the product of frequency x duration)</a:t>
            </a:r>
          </a:p>
          <a:p>
            <a:r>
              <a:rPr lang="en-US" sz="2400" dirty="0"/>
              <a:t>Intensity (how hard you train) </a:t>
            </a:r>
          </a:p>
          <a:p>
            <a:pPr marL="0" indent="0">
              <a:buNone/>
            </a:pPr>
            <a:r>
              <a:rPr lang="en-US" sz="2000" dirty="0"/>
              <a:t>From these factors you plan a performance pathway with optimal respect to training load.  The following is the AYSO National recommendation but we cannot implement this in Region 76 in 10U or 12U</a:t>
            </a:r>
          </a:p>
        </p:txBody>
      </p:sp>
      <p:sp>
        <p:nvSpPr>
          <p:cNvPr id="10" name="Date Placeholder 9">
            <a:extLst>
              <a:ext uri="{FF2B5EF4-FFF2-40B4-BE49-F238E27FC236}">
                <a16:creationId xmlns:a16="http://schemas.microsoft.com/office/drawing/2014/main" id="{D7E1C9BC-82E6-37FA-E38F-8CA2EB8AE1C7}"/>
              </a:ext>
            </a:extLst>
          </p:cNvPr>
          <p:cNvSpPr>
            <a:spLocks noGrp="1"/>
          </p:cNvSpPr>
          <p:nvPr>
            <p:ph type="dt" sz="half" idx="10"/>
          </p:nvPr>
        </p:nvSpPr>
        <p:spPr/>
        <p:txBody>
          <a:bodyPr/>
          <a:lstStyle/>
          <a:p>
            <a:pPr>
              <a:defRPr/>
            </a:pPr>
            <a:r>
              <a:rPr lang="en-US"/>
              <a:t>August 6 and 14, 2022</a:t>
            </a:r>
          </a:p>
        </p:txBody>
      </p:sp>
      <p:sp>
        <p:nvSpPr>
          <p:cNvPr id="11" name="Footer Placeholder 10">
            <a:extLst>
              <a:ext uri="{FF2B5EF4-FFF2-40B4-BE49-F238E27FC236}">
                <a16:creationId xmlns:a16="http://schemas.microsoft.com/office/drawing/2014/main" id="{2DBA73B7-5B65-56C4-1349-253A7C01F880}"/>
              </a:ext>
            </a:extLst>
          </p:cNvPr>
          <p:cNvSpPr>
            <a:spLocks noGrp="1"/>
          </p:cNvSpPr>
          <p:nvPr>
            <p:ph type="ftr" sz="quarter" idx="11"/>
          </p:nvPr>
        </p:nvSpPr>
        <p:spPr/>
        <p:txBody>
          <a:bodyPr/>
          <a:lstStyle/>
          <a:p>
            <a:pPr>
              <a:defRPr/>
            </a:pPr>
            <a:r>
              <a:rPr lang="en-US"/>
              <a:t>12U Coaching Course</a:t>
            </a:r>
          </a:p>
        </p:txBody>
      </p:sp>
      <p:sp>
        <p:nvSpPr>
          <p:cNvPr id="12" name="Slide Number Placeholder 11">
            <a:extLst>
              <a:ext uri="{FF2B5EF4-FFF2-40B4-BE49-F238E27FC236}">
                <a16:creationId xmlns:a16="http://schemas.microsoft.com/office/drawing/2014/main" id="{44B0424E-81DA-8252-BD2E-272042B7FC75}"/>
              </a:ext>
            </a:extLst>
          </p:cNvPr>
          <p:cNvSpPr>
            <a:spLocks noGrp="1"/>
          </p:cNvSpPr>
          <p:nvPr>
            <p:ph type="sldNum" sz="quarter" idx="12"/>
          </p:nvPr>
        </p:nvSpPr>
        <p:spPr/>
        <p:txBody>
          <a:bodyPr/>
          <a:lstStyle/>
          <a:p>
            <a:pPr>
              <a:defRPr/>
            </a:pPr>
            <a:fld id="{3A38B2C9-F2C0-4513-B79E-6F20CD3C521F}" type="slidenum">
              <a:rPr lang="en-US" smtClean="0"/>
              <a:pPr>
                <a:defRPr/>
              </a:pPr>
              <a:t>25</a:t>
            </a:fld>
            <a:endParaRPr lang="en-US"/>
          </a:p>
        </p:txBody>
      </p:sp>
    </p:spTree>
    <p:extLst>
      <p:ext uri="{BB962C8B-B14F-4D97-AF65-F5344CB8AC3E}">
        <p14:creationId xmlns:p14="http://schemas.microsoft.com/office/powerpoint/2010/main" val="32043400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22573E-1CA7-2C66-7454-E02824AA76B4}"/>
              </a:ext>
            </a:extLst>
          </p:cNvPr>
          <p:cNvSpPr>
            <a:spLocks noGrp="1"/>
          </p:cNvSpPr>
          <p:nvPr>
            <p:ph type="title"/>
          </p:nvPr>
        </p:nvSpPr>
        <p:spPr/>
        <p:txBody>
          <a:bodyPr/>
          <a:lstStyle/>
          <a:p>
            <a:r>
              <a:rPr lang="en-US" dirty="0"/>
              <a:t>Introduction to Periodization</a:t>
            </a:r>
          </a:p>
        </p:txBody>
      </p:sp>
      <p:sp>
        <p:nvSpPr>
          <p:cNvPr id="3" name="Content Placeholder 2">
            <a:extLst>
              <a:ext uri="{FF2B5EF4-FFF2-40B4-BE49-F238E27FC236}">
                <a16:creationId xmlns:a16="http://schemas.microsoft.com/office/drawing/2014/main" id="{A6489AC8-1949-306D-5147-8951EE46E028}"/>
              </a:ext>
            </a:extLst>
          </p:cNvPr>
          <p:cNvSpPr>
            <a:spLocks noGrp="1"/>
          </p:cNvSpPr>
          <p:nvPr>
            <p:ph idx="1"/>
          </p:nvPr>
        </p:nvSpPr>
        <p:spPr>
          <a:xfrm>
            <a:off x="457200" y="914400"/>
            <a:ext cx="8458200" cy="5211763"/>
          </a:xfrm>
        </p:spPr>
        <p:txBody>
          <a:bodyPr/>
          <a:lstStyle/>
          <a:p>
            <a:r>
              <a:rPr lang="en-US" dirty="0"/>
              <a:t>Each activity should be planned with respect to duration, intensity, intervals/reps, duration of intervals and recovery time.</a:t>
            </a:r>
          </a:p>
          <a:p>
            <a:r>
              <a:rPr lang="en-US" dirty="0"/>
              <a:t>Formula: Duration = # of Intervals x (Interval duration + Rest). Example: </a:t>
            </a:r>
          </a:p>
          <a:p>
            <a:pPr marL="0" indent="0">
              <a:buNone/>
            </a:pPr>
            <a:r>
              <a:rPr lang="en-US" dirty="0"/>
              <a:t>	Activity Duration (SSG): 20 minutes</a:t>
            </a:r>
          </a:p>
          <a:p>
            <a:pPr marL="0" indent="0">
              <a:buNone/>
            </a:pPr>
            <a:r>
              <a:rPr lang="en-US" sz="2000" dirty="0"/>
              <a:t>Intervals: 4 @ 4 minutes each	Rest: 1 minute</a:t>
            </a:r>
          </a:p>
          <a:p>
            <a:pPr marL="0" indent="0">
              <a:buNone/>
            </a:pPr>
            <a:r>
              <a:rPr lang="en-US" sz="2000" dirty="0"/>
              <a:t>	(4 min work + 1 min rest = 5 min x 4 Intervals = 20 min)</a:t>
            </a:r>
          </a:p>
          <a:p>
            <a:r>
              <a:rPr lang="en-US" sz="2000" dirty="0"/>
              <a:t>Intensity:	High	 	Med/Hi		  Med		Low</a:t>
            </a:r>
          </a:p>
          <a:p>
            <a:r>
              <a:rPr lang="en-US" sz="2000" dirty="0"/>
              <a:t>Interval:	6-30s	 	30s-2min	  2-3min	3-30min</a:t>
            </a:r>
            <a:endParaRPr lang="en-US" dirty="0"/>
          </a:p>
          <a:p>
            <a:r>
              <a:rPr lang="en-US" dirty="0"/>
              <a:t>There is a drop down menu in your Session Planner to help you consider this.</a:t>
            </a:r>
          </a:p>
          <a:p>
            <a:endParaRPr lang="en-US" dirty="0"/>
          </a:p>
        </p:txBody>
      </p:sp>
      <p:sp>
        <p:nvSpPr>
          <p:cNvPr id="4" name="Date Placeholder 3">
            <a:extLst>
              <a:ext uri="{FF2B5EF4-FFF2-40B4-BE49-F238E27FC236}">
                <a16:creationId xmlns:a16="http://schemas.microsoft.com/office/drawing/2014/main" id="{EF30C029-1044-BFDA-A41F-6F95DC567705}"/>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3EF56112-9A75-F4F4-2A7D-9A89A13EACB8}"/>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864FB6B2-39CA-9C1C-085B-757E00F1CA76}"/>
              </a:ext>
            </a:extLst>
          </p:cNvPr>
          <p:cNvSpPr>
            <a:spLocks noGrp="1"/>
          </p:cNvSpPr>
          <p:nvPr>
            <p:ph type="sldNum" sz="quarter" idx="12"/>
          </p:nvPr>
        </p:nvSpPr>
        <p:spPr/>
        <p:txBody>
          <a:bodyPr/>
          <a:lstStyle/>
          <a:p>
            <a:pPr>
              <a:defRPr/>
            </a:pPr>
            <a:fld id="{3A38B2C9-F2C0-4513-B79E-6F20CD3C521F}" type="slidenum">
              <a:rPr lang="en-US" smtClean="0"/>
              <a:pPr>
                <a:defRPr/>
              </a:pPr>
              <a:t>26</a:t>
            </a:fld>
            <a:endParaRPr lang="en-US"/>
          </a:p>
        </p:txBody>
      </p:sp>
    </p:spTree>
    <p:extLst>
      <p:ext uri="{BB962C8B-B14F-4D97-AF65-F5344CB8AC3E}">
        <p14:creationId xmlns:p14="http://schemas.microsoft.com/office/powerpoint/2010/main" val="338354090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Slide Number Placeholder 4"/>
          <p:cNvSpPr>
            <a:spLocks noGrp="1"/>
          </p:cNvSpPr>
          <p:nvPr>
            <p:ph type="sldNum" sz="quarter" idx="11"/>
          </p:nvPr>
        </p:nvSpPr>
        <p:spPr>
          <a:noFill/>
        </p:spPr>
        <p:txBody>
          <a:bodyPr/>
          <a:lstStyle/>
          <a:p>
            <a:fld id="{EA0D4D07-4F79-4337-8801-3279AEF2121B}" type="slidenum">
              <a:rPr lang="en-US"/>
              <a:pPr/>
              <a:t>27</a:t>
            </a:fld>
            <a:endParaRPr lang="en-US"/>
          </a:p>
        </p:txBody>
      </p:sp>
      <p:sp>
        <p:nvSpPr>
          <p:cNvPr id="9220" name="Rectangle 2"/>
          <p:cNvSpPr>
            <a:spLocks noGrp="1" noChangeArrowheads="1"/>
          </p:cNvSpPr>
          <p:nvPr>
            <p:ph type="title"/>
          </p:nvPr>
        </p:nvSpPr>
        <p:spPr/>
        <p:txBody>
          <a:bodyPr/>
          <a:lstStyle/>
          <a:p>
            <a:pPr eaLnBrk="1" hangingPunct="1"/>
            <a:r>
              <a:rPr lang="en-US"/>
              <a:t>Scrimmages and Games</a:t>
            </a:r>
          </a:p>
        </p:txBody>
      </p:sp>
      <p:sp>
        <p:nvSpPr>
          <p:cNvPr id="9221" name="Rectangle 3"/>
          <p:cNvSpPr>
            <a:spLocks noGrp="1" noChangeArrowheads="1"/>
          </p:cNvSpPr>
          <p:nvPr>
            <p:ph type="body" idx="1"/>
          </p:nvPr>
        </p:nvSpPr>
        <p:spPr>
          <a:xfrm>
            <a:off x="457200" y="914400"/>
            <a:ext cx="8382000" cy="5410200"/>
          </a:xfrm>
        </p:spPr>
        <p:txBody>
          <a:bodyPr/>
          <a:lstStyle/>
          <a:p>
            <a:pPr eaLnBrk="1" hangingPunct="1"/>
            <a:r>
              <a:rPr lang="en-US" dirty="0"/>
              <a:t>While free play is desirable, scrimmages can also be tuned to the practice theme.  For example:</a:t>
            </a:r>
          </a:p>
          <a:p>
            <a:pPr lvl="1" eaLnBrk="1" hangingPunct="1">
              <a:spcBef>
                <a:spcPts val="0"/>
              </a:spcBef>
            </a:pPr>
            <a:r>
              <a:rPr lang="en-US" dirty="0"/>
              <a:t>To teach offence:</a:t>
            </a:r>
          </a:p>
          <a:p>
            <a:pPr lvl="2" eaLnBrk="1" hangingPunct="1">
              <a:spcBef>
                <a:spcPts val="0"/>
              </a:spcBef>
            </a:pPr>
            <a:r>
              <a:rPr lang="en-US" dirty="0"/>
              <a:t>Use unbalanced teams</a:t>
            </a:r>
          </a:p>
          <a:p>
            <a:pPr lvl="2" eaLnBrk="1" hangingPunct="1">
              <a:spcBef>
                <a:spcPts val="0"/>
              </a:spcBef>
            </a:pPr>
            <a:r>
              <a:rPr lang="en-US" dirty="0"/>
              <a:t>Shorten the field to eliminate transition</a:t>
            </a:r>
          </a:p>
          <a:p>
            <a:pPr lvl="1" eaLnBrk="1" hangingPunct="1">
              <a:spcBef>
                <a:spcPts val="0"/>
              </a:spcBef>
            </a:pPr>
            <a:r>
              <a:rPr lang="en-US" dirty="0"/>
              <a:t>To teach passing:</a:t>
            </a:r>
          </a:p>
          <a:p>
            <a:pPr lvl="2" eaLnBrk="1" hangingPunct="1">
              <a:spcBef>
                <a:spcPts val="0"/>
              </a:spcBef>
            </a:pPr>
            <a:r>
              <a:rPr lang="en-US" dirty="0">
                <a:hlinkClick r:id="rId2" action="ppaction://hlinksldjump"/>
              </a:rPr>
              <a:t>Use Hands Game</a:t>
            </a:r>
            <a:endParaRPr lang="en-US" dirty="0"/>
          </a:p>
          <a:p>
            <a:pPr lvl="2" eaLnBrk="1" hangingPunct="1">
              <a:spcBef>
                <a:spcPts val="0"/>
              </a:spcBef>
            </a:pPr>
            <a:r>
              <a:rPr lang="en-US" dirty="0">
                <a:hlinkClick r:id="" action="ppaction://noaction"/>
              </a:rPr>
              <a:t>Alley Game - create a field with cone-demarcated passing lanes</a:t>
            </a:r>
            <a:endParaRPr lang="en-US" dirty="0"/>
          </a:p>
          <a:p>
            <a:pPr eaLnBrk="1" hangingPunct="1"/>
            <a:r>
              <a:rPr lang="en-US" dirty="0"/>
              <a:t>Coaches:</a:t>
            </a:r>
          </a:p>
          <a:p>
            <a:pPr lvl="1" eaLnBrk="1" hangingPunct="1">
              <a:spcBef>
                <a:spcPts val="0"/>
              </a:spcBef>
            </a:pPr>
            <a:r>
              <a:rPr lang="en-US" dirty="0"/>
              <a:t>Play </a:t>
            </a:r>
            <a:r>
              <a:rPr lang="en-US" u="sng" dirty="0"/>
              <a:t>only</a:t>
            </a:r>
            <a:r>
              <a:rPr lang="en-US" dirty="0"/>
              <a:t> if you know what you’re doing</a:t>
            </a:r>
          </a:p>
          <a:p>
            <a:pPr lvl="1" eaLnBrk="1" hangingPunct="1">
              <a:spcBef>
                <a:spcPts val="0"/>
              </a:spcBef>
            </a:pPr>
            <a:r>
              <a:rPr lang="en-US" dirty="0"/>
              <a:t>Don’t show off, don’t hog the ball, and </a:t>
            </a:r>
            <a:r>
              <a:rPr lang="en-US" u="sng" dirty="0"/>
              <a:t>don’t score</a:t>
            </a:r>
          </a:p>
          <a:p>
            <a:pPr lvl="1" eaLnBrk="1" hangingPunct="1">
              <a:spcBef>
                <a:spcPts val="0"/>
              </a:spcBef>
            </a:pPr>
            <a:r>
              <a:rPr lang="en-US" dirty="0"/>
              <a:t>BE CAREFUL – players are 1/3</a:t>
            </a:r>
            <a:r>
              <a:rPr lang="en-US" baseline="30000" dirty="0"/>
              <a:t>rd</a:t>
            </a:r>
            <a:r>
              <a:rPr lang="en-US" dirty="0"/>
              <a:t> to ½ of your weight</a:t>
            </a:r>
          </a:p>
          <a:p>
            <a:pPr eaLnBrk="1" hangingPunct="1"/>
            <a:r>
              <a:rPr lang="en-US" dirty="0"/>
              <a:t>Consider scrimmaging in mid-session, not the end, so players don’t spend all practice waiting for it to begin</a:t>
            </a:r>
          </a:p>
        </p:txBody>
      </p:sp>
      <p:sp>
        <p:nvSpPr>
          <p:cNvPr id="6" name="Date Placeholder 5"/>
          <p:cNvSpPr>
            <a:spLocks noGrp="1"/>
          </p:cNvSpPr>
          <p:nvPr>
            <p:ph type="dt" sz="half" idx="10"/>
          </p:nvPr>
        </p:nvSpPr>
        <p:spPr/>
        <p:txBody>
          <a:bodyPr/>
          <a:lstStyle/>
          <a:p>
            <a:pPr>
              <a:defRPr/>
            </a:pPr>
            <a:r>
              <a:rPr lang="en-US"/>
              <a:t>August 6 and 14, 2022</a:t>
            </a:r>
          </a:p>
        </p:txBody>
      </p:sp>
      <p:sp>
        <p:nvSpPr>
          <p:cNvPr id="7" name="Footer Placeholder 6"/>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b="1" dirty="0"/>
              <a:t>Positional Responsibilities</a:t>
            </a:r>
          </a:p>
        </p:txBody>
      </p:sp>
      <p:sp>
        <p:nvSpPr>
          <p:cNvPr id="8" name="Text Placeholder 7"/>
          <p:cNvSpPr>
            <a:spLocks noGrp="1"/>
          </p:cNvSpPr>
          <p:nvPr>
            <p:ph type="body" idx="1"/>
          </p:nvPr>
        </p:nvSpPr>
        <p:spPr>
          <a:xfrm>
            <a:off x="228600" y="1001713"/>
            <a:ext cx="2057400" cy="457200"/>
          </a:xfrm>
        </p:spPr>
        <p:txBody>
          <a:bodyPr anchor="ctr"/>
          <a:lstStyle/>
          <a:p>
            <a:pPr algn="ctr"/>
            <a:r>
              <a:rPr lang="en-US" dirty="0"/>
              <a:t>Position</a:t>
            </a:r>
          </a:p>
        </p:txBody>
      </p:sp>
      <p:sp>
        <p:nvSpPr>
          <p:cNvPr id="9" name="Content Placeholder 8"/>
          <p:cNvSpPr>
            <a:spLocks noGrp="1"/>
          </p:cNvSpPr>
          <p:nvPr>
            <p:ph sz="half" idx="2"/>
          </p:nvPr>
        </p:nvSpPr>
        <p:spPr>
          <a:xfrm>
            <a:off x="228600" y="1458912"/>
            <a:ext cx="2057400" cy="4789487"/>
          </a:xfrm>
        </p:spPr>
        <p:txBody>
          <a:bodyPr/>
          <a:lstStyle/>
          <a:p>
            <a:r>
              <a:rPr lang="en-US" dirty="0"/>
              <a:t>Goalkeeper</a:t>
            </a:r>
          </a:p>
          <a:p>
            <a:endParaRPr lang="en-US" dirty="0"/>
          </a:p>
          <a:p>
            <a:r>
              <a:rPr lang="en-US" dirty="0"/>
              <a:t>Defender</a:t>
            </a:r>
          </a:p>
          <a:p>
            <a:endParaRPr lang="en-US" dirty="0"/>
          </a:p>
          <a:p>
            <a:pPr>
              <a:buNone/>
            </a:pPr>
            <a:endParaRPr lang="en-US" dirty="0"/>
          </a:p>
          <a:p>
            <a:r>
              <a:rPr lang="en-US" dirty="0"/>
              <a:t>Midfielder</a:t>
            </a:r>
          </a:p>
          <a:p>
            <a:endParaRPr lang="en-US" dirty="0"/>
          </a:p>
          <a:p>
            <a:endParaRPr lang="en-US" dirty="0"/>
          </a:p>
          <a:p>
            <a:endParaRPr lang="en-US" dirty="0"/>
          </a:p>
          <a:p>
            <a:r>
              <a:rPr lang="en-US" dirty="0"/>
              <a:t>Forward</a:t>
            </a:r>
          </a:p>
        </p:txBody>
      </p:sp>
      <p:sp>
        <p:nvSpPr>
          <p:cNvPr id="10" name="Text Placeholder 9"/>
          <p:cNvSpPr>
            <a:spLocks noGrp="1"/>
          </p:cNvSpPr>
          <p:nvPr>
            <p:ph type="body" sz="quarter" idx="3"/>
          </p:nvPr>
        </p:nvSpPr>
        <p:spPr>
          <a:xfrm>
            <a:off x="5638800" y="1001713"/>
            <a:ext cx="3291840" cy="457200"/>
          </a:xfrm>
        </p:spPr>
        <p:txBody>
          <a:bodyPr anchor="ctr"/>
          <a:lstStyle/>
          <a:p>
            <a:pPr algn="ctr"/>
            <a:r>
              <a:rPr lang="en-US" dirty="0"/>
              <a:t>Other Team Has Ball</a:t>
            </a:r>
          </a:p>
        </p:txBody>
      </p:sp>
      <p:sp>
        <p:nvSpPr>
          <p:cNvPr id="11" name="Content Placeholder 10"/>
          <p:cNvSpPr>
            <a:spLocks noGrp="1"/>
          </p:cNvSpPr>
          <p:nvPr>
            <p:ph sz="quarter" idx="4"/>
          </p:nvPr>
        </p:nvSpPr>
        <p:spPr>
          <a:xfrm>
            <a:off x="5638800" y="1458912"/>
            <a:ext cx="3291840" cy="4789487"/>
          </a:xfrm>
        </p:spPr>
        <p:txBody>
          <a:bodyPr/>
          <a:lstStyle/>
          <a:p>
            <a:r>
              <a:rPr lang="en-US" dirty="0"/>
              <a:t>Stop scoring try</a:t>
            </a:r>
          </a:p>
          <a:p>
            <a:endParaRPr lang="en-US" dirty="0"/>
          </a:p>
          <a:p>
            <a:r>
              <a:rPr lang="en-US" dirty="0"/>
              <a:t>Stop scoring try</a:t>
            </a:r>
          </a:p>
          <a:p>
            <a:r>
              <a:rPr lang="en-US" dirty="0"/>
              <a:t>Regain ball</a:t>
            </a:r>
          </a:p>
          <a:p>
            <a:endParaRPr lang="en-US" dirty="0"/>
          </a:p>
          <a:p>
            <a:r>
              <a:rPr lang="en-US" dirty="0"/>
              <a:t>Delay attack</a:t>
            </a:r>
          </a:p>
          <a:p>
            <a:r>
              <a:rPr lang="en-US" dirty="0"/>
              <a:t>Regain ball</a:t>
            </a:r>
          </a:p>
          <a:p>
            <a:endParaRPr lang="en-US" dirty="0"/>
          </a:p>
          <a:p>
            <a:endParaRPr lang="en-US" dirty="0"/>
          </a:p>
          <a:p>
            <a:r>
              <a:rPr lang="en-US" dirty="0"/>
              <a:t>Regain ball</a:t>
            </a:r>
          </a:p>
          <a:p>
            <a:r>
              <a:rPr lang="en-US" dirty="0"/>
              <a:t>Delay attack</a:t>
            </a:r>
          </a:p>
          <a:p>
            <a:endParaRPr lang="en-US" dirty="0"/>
          </a:p>
        </p:txBody>
      </p:sp>
      <p:sp>
        <p:nvSpPr>
          <p:cNvPr id="12" name="Text Placeholder 7"/>
          <p:cNvSpPr txBox="1">
            <a:spLocks/>
          </p:cNvSpPr>
          <p:nvPr/>
        </p:nvSpPr>
        <p:spPr bwMode="auto">
          <a:xfrm>
            <a:off x="2438400" y="990600"/>
            <a:ext cx="2834640" cy="457200"/>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marL="0" marR="0" lvl="0" indent="0" algn="ctr" defTabSz="914400" rtl="0" eaLnBrk="1" fontAlgn="base" latinLnBrk="0" hangingPunct="1">
              <a:lnSpc>
                <a:spcPct val="100000"/>
              </a:lnSpc>
              <a:spcBef>
                <a:spcPct val="20000"/>
              </a:spcBef>
              <a:spcAft>
                <a:spcPct val="0"/>
              </a:spcAft>
              <a:buClr>
                <a:srgbClr val="0066CC"/>
              </a:buClr>
              <a:buSzPct val="80000"/>
              <a:buFont typeface="Wingdings" pitchFamily="2" charset="2"/>
              <a:buNone/>
              <a:tabLst/>
              <a:defRPr/>
            </a:pPr>
            <a:r>
              <a:rPr kumimoji="0" lang="en-US" sz="2400" b="1" i="0" u="none" strike="noStrike" kern="1200" cap="none" spc="0" normalizeH="0" baseline="0" noProof="0" dirty="0">
                <a:ln>
                  <a:noFill/>
                </a:ln>
                <a:solidFill>
                  <a:schemeClr val="tx1"/>
                </a:solidFill>
                <a:effectLst/>
                <a:uLnTx/>
                <a:uFillTx/>
                <a:latin typeface="Arial" pitchFamily="34" charset="0"/>
                <a:ea typeface="+mn-ea"/>
                <a:cs typeface="Arial" pitchFamily="34" charset="0"/>
              </a:rPr>
              <a:t>Own Team Has Ball</a:t>
            </a:r>
          </a:p>
        </p:txBody>
      </p:sp>
      <p:sp>
        <p:nvSpPr>
          <p:cNvPr id="13" name="Content Placeholder 8"/>
          <p:cNvSpPr txBox="1">
            <a:spLocks/>
          </p:cNvSpPr>
          <p:nvPr/>
        </p:nvSpPr>
        <p:spPr bwMode="auto">
          <a:xfrm>
            <a:off x="2514600" y="1447800"/>
            <a:ext cx="2834640" cy="478948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Begin Attack</a:t>
            </a:r>
          </a:p>
          <a:p>
            <a:pPr marL="282575" lvl="0" indent="-282575">
              <a:spcBef>
                <a:spcPct val="20000"/>
              </a:spcBef>
              <a:buClr>
                <a:srgbClr val="0066CC"/>
              </a:buClr>
              <a:buSzPct val="80000"/>
              <a:buFont typeface="Wingdings" pitchFamily="2" charset="2"/>
              <a:buChar char="n"/>
            </a:pPr>
            <a:endParaRPr lang="en-US" sz="2400" dirty="0">
              <a:latin typeface="Arial" pitchFamily="34" charset="0"/>
              <a:cs typeface="Arial" pitchFamily="34" charset="0"/>
            </a:endParaRP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Keep Ball</a:t>
            </a: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Advance Ball</a:t>
            </a:r>
          </a:p>
          <a:p>
            <a:pPr marL="282575" lvl="0" indent="-282575">
              <a:spcBef>
                <a:spcPct val="20000"/>
              </a:spcBef>
              <a:buClr>
                <a:srgbClr val="0066CC"/>
              </a:buClr>
              <a:buSzPct val="80000"/>
            </a:pPr>
            <a:endParaRPr lang="en-US" sz="2400" dirty="0">
              <a:latin typeface="Arial" pitchFamily="34" charset="0"/>
              <a:cs typeface="Arial" pitchFamily="34" charset="0"/>
            </a:endParaRP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Advance ball</a:t>
            </a: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Keep Ball</a:t>
            </a: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Score</a:t>
            </a:r>
          </a:p>
          <a:p>
            <a:pPr marL="282575" lvl="0" indent="-282575">
              <a:spcBef>
                <a:spcPct val="20000"/>
              </a:spcBef>
              <a:buClr>
                <a:srgbClr val="0066CC"/>
              </a:buClr>
              <a:buSzPct val="80000"/>
              <a:buFont typeface="Wingdings" pitchFamily="2" charset="2"/>
              <a:buChar char="n"/>
            </a:pPr>
            <a:endParaRPr lang="en-US" sz="2400" dirty="0">
              <a:latin typeface="Arial" pitchFamily="34" charset="0"/>
              <a:cs typeface="Arial" pitchFamily="34" charset="0"/>
            </a:endParaRP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Advance ball</a:t>
            </a:r>
          </a:p>
          <a:p>
            <a:pPr marL="282575" lvl="0" indent="-282575">
              <a:spcBef>
                <a:spcPct val="20000"/>
              </a:spcBef>
              <a:buClr>
                <a:srgbClr val="0066CC"/>
              </a:buClr>
              <a:buSzPct val="80000"/>
              <a:buFont typeface="Wingdings" pitchFamily="2" charset="2"/>
              <a:buChar char="n"/>
            </a:pPr>
            <a:r>
              <a:rPr lang="en-US" sz="2400" dirty="0">
                <a:latin typeface="Arial" pitchFamily="34" charset="0"/>
                <a:cs typeface="Arial" pitchFamily="34" charset="0"/>
              </a:rPr>
              <a:t>Keep ball</a:t>
            </a:r>
            <a:endParaRPr kumimoji="0" lang="en-US" sz="2400" b="0"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4" name="Date Placeholder 13"/>
          <p:cNvSpPr>
            <a:spLocks noGrp="1"/>
          </p:cNvSpPr>
          <p:nvPr>
            <p:ph type="dt" sz="half" idx="10"/>
          </p:nvPr>
        </p:nvSpPr>
        <p:spPr/>
        <p:txBody>
          <a:bodyPr/>
          <a:lstStyle/>
          <a:p>
            <a:pPr>
              <a:defRPr/>
            </a:pPr>
            <a:r>
              <a:rPr lang="en-US"/>
              <a:t>August 6 and 14, 2022</a:t>
            </a:r>
          </a:p>
        </p:txBody>
      </p:sp>
      <p:sp>
        <p:nvSpPr>
          <p:cNvPr id="15" name="Footer Placeholder 14"/>
          <p:cNvSpPr>
            <a:spLocks noGrp="1"/>
          </p:cNvSpPr>
          <p:nvPr>
            <p:ph type="ftr" sz="quarter" idx="11"/>
          </p:nvPr>
        </p:nvSpPr>
        <p:spPr/>
        <p:txBody>
          <a:bodyPr/>
          <a:lstStyle/>
          <a:p>
            <a:pPr>
              <a:defRPr/>
            </a:pPr>
            <a:r>
              <a:rPr lang="en-US"/>
              <a:t>12U Coaching Course</a:t>
            </a:r>
          </a:p>
        </p:txBody>
      </p:sp>
      <p:sp>
        <p:nvSpPr>
          <p:cNvPr id="16" name="Slide Number Placeholder 15"/>
          <p:cNvSpPr>
            <a:spLocks noGrp="1"/>
          </p:cNvSpPr>
          <p:nvPr>
            <p:ph type="sldNum" sz="quarter" idx="12"/>
          </p:nvPr>
        </p:nvSpPr>
        <p:spPr/>
        <p:txBody>
          <a:bodyPr/>
          <a:lstStyle/>
          <a:p>
            <a:pPr>
              <a:defRPr/>
            </a:pPr>
            <a:fld id="{D437C6B8-6AD6-499B-B8E6-C1092ABA1AD7}" type="slidenum">
              <a:rPr lang="en-US" smtClean="0"/>
              <a:pPr>
                <a:defRPr/>
              </a:pPr>
              <a:t>28</a:t>
            </a:fld>
            <a:endParaRPr lang="en-US"/>
          </a:p>
        </p:txBody>
      </p:sp>
    </p:spTree>
    <p:extLst>
      <p:ext uri="{BB962C8B-B14F-4D97-AF65-F5344CB8AC3E}">
        <p14:creationId xmlns:p14="http://schemas.microsoft.com/office/powerpoint/2010/main" val="92721001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Objectives of the Game</a:t>
            </a:r>
          </a:p>
        </p:txBody>
      </p:sp>
      <p:graphicFrame>
        <p:nvGraphicFramePr>
          <p:cNvPr id="9" name="Group 61"/>
          <p:cNvGraphicFramePr>
            <a:graphicFrameLocks noGrp="1"/>
          </p:cNvGraphicFramePr>
          <p:nvPr>
            <p:ph idx="1"/>
          </p:nvPr>
        </p:nvGraphicFramePr>
        <p:xfrm>
          <a:off x="457200" y="914400"/>
          <a:ext cx="8229600" cy="3254692"/>
        </p:xfrm>
        <a:graphic>
          <a:graphicData uri="http://schemas.openxmlformats.org/drawingml/2006/table">
            <a:tbl>
              <a:tblPr/>
              <a:tblGrid>
                <a:gridCol w="4157221">
                  <a:extLst>
                    <a:ext uri="{9D8B030D-6E8A-4147-A177-3AD203B41FA5}">
                      <a16:colId xmlns:a16="http://schemas.microsoft.com/office/drawing/2014/main" val="20000"/>
                    </a:ext>
                  </a:extLst>
                </a:gridCol>
                <a:gridCol w="4072379">
                  <a:extLst>
                    <a:ext uri="{9D8B030D-6E8A-4147-A177-3AD203B41FA5}">
                      <a16:colId xmlns:a16="http://schemas.microsoft.com/office/drawing/2014/main" val="20001"/>
                    </a:ext>
                  </a:extLst>
                </a:gridCol>
              </a:tblGrid>
              <a:tr h="105099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ea typeface="ＭＳ Ｐゴシック" pitchFamily="34" charset="-128"/>
                        </a:rPr>
                        <a:t>Attacking Objectives</a:t>
                      </a:r>
                    </a:p>
                  </a:txBody>
                  <a:tcPr marL="101809" marR="101809"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1" i="0" u="none" strike="noStrike" cap="none" normalizeH="0" baseline="0" dirty="0">
                          <a:ln>
                            <a:noFill/>
                          </a:ln>
                          <a:solidFill>
                            <a:schemeClr val="tx1"/>
                          </a:solidFill>
                          <a:effectLst/>
                          <a:latin typeface="Arial" pitchFamily="34" charset="0"/>
                          <a:ea typeface="ＭＳ Ｐゴシック" pitchFamily="34" charset="-128"/>
                        </a:rPr>
                        <a:t>Defending Objectives</a:t>
                      </a:r>
                    </a:p>
                  </a:txBody>
                  <a:tcPr marL="101809" marR="10180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763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a:ln>
                            <a:noFill/>
                          </a:ln>
                          <a:solidFill>
                            <a:schemeClr val="tx1"/>
                          </a:solidFill>
                          <a:effectLst/>
                          <a:latin typeface="Arial" pitchFamily="34" charset="0"/>
                          <a:ea typeface="ＭＳ Ｐゴシック" pitchFamily="34" charset="-128"/>
                        </a:rPr>
                        <a:t>Score</a:t>
                      </a:r>
                    </a:p>
                  </a:txBody>
                  <a:tcPr marL="101809" marR="101809"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ＭＳ Ｐゴシック" pitchFamily="34" charset="-128"/>
                        </a:rPr>
                        <a:t>Prevent Scoring</a:t>
                      </a:r>
                    </a:p>
                  </a:txBody>
                  <a:tcPr marL="101809" marR="10180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1050994">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ＭＳ Ｐゴシック" pitchFamily="34" charset="-128"/>
                        </a:rPr>
                        <a:t>Move the Ball Forward</a:t>
                      </a:r>
                    </a:p>
                  </a:txBody>
                  <a:tcPr marL="101809" marR="101809"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ＭＳ Ｐゴシック" pitchFamily="34" charset="-128"/>
                        </a:rPr>
                        <a:t>Delay the Opponents</a:t>
                      </a:r>
                    </a:p>
                  </a:txBody>
                  <a:tcPr marL="101809" marR="10180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576352">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ＭＳ Ｐゴシック" pitchFamily="34" charset="-128"/>
                        </a:rPr>
                        <a:t>Keep the Ball</a:t>
                      </a:r>
                    </a:p>
                  </a:txBody>
                  <a:tcPr marL="101809" marR="101809" anchor="ctr" horzOverflow="overflow">
                    <a:lnL w="190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2800" b="0" i="0" u="none" strike="noStrike" cap="none" normalizeH="0" baseline="0" dirty="0">
                          <a:ln>
                            <a:noFill/>
                          </a:ln>
                          <a:solidFill>
                            <a:schemeClr val="tx1"/>
                          </a:solidFill>
                          <a:effectLst/>
                          <a:latin typeface="Arial" pitchFamily="34" charset="0"/>
                          <a:ea typeface="ＭＳ Ｐゴシック" pitchFamily="34" charset="-128"/>
                        </a:rPr>
                        <a:t>Get the Ball Back</a:t>
                      </a:r>
                    </a:p>
                  </a:txBody>
                  <a:tcPr marL="101809" marR="101809" anchor="ctr" horzOverflow="overflow">
                    <a:lnL w="1270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29</a:t>
            </a:fld>
            <a:endParaRPr lang="en-US"/>
          </a:p>
        </p:txBody>
      </p:sp>
      <p:sp>
        <p:nvSpPr>
          <p:cNvPr id="7" name="Rectangle 3"/>
          <p:cNvSpPr txBox="1">
            <a:spLocks noChangeArrowheads="1"/>
          </p:cNvSpPr>
          <p:nvPr/>
        </p:nvSpPr>
        <p:spPr bwMode="auto">
          <a:xfrm flipV="1">
            <a:off x="990600" y="4297363"/>
            <a:ext cx="6553200" cy="14938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282575" marR="0" lvl="0" indent="-282575" algn="ctr" defTabSz="914400" rtl="0" eaLnBrk="1" fontAlgn="base" latinLnBrk="0" hangingPunct="1">
              <a:lnSpc>
                <a:spcPct val="100000"/>
              </a:lnSpc>
              <a:spcBef>
                <a:spcPts val="0"/>
              </a:spcBef>
              <a:spcAft>
                <a:spcPct val="0"/>
              </a:spcAft>
              <a:buClr>
                <a:srgbClr val="0066CC"/>
              </a:buClr>
              <a:buSzPct val="80000"/>
              <a:buFontTx/>
              <a:buNone/>
              <a:tabLst/>
              <a:defRPr/>
            </a:pPr>
            <a:endParaRPr kumimoji="0" lang="en-US" sz="2800" b="1" i="0" u="none" strike="noStrike" kern="1200" cap="none" spc="0" normalizeH="0" baseline="0" noProof="0" dirty="0">
              <a:ln>
                <a:noFill/>
              </a:ln>
              <a:solidFill>
                <a:schemeClr val="tx1"/>
              </a:solidFill>
              <a:effectLst/>
              <a:uLnTx/>
              <a:uFillTx/>
              <a:latin typeface="Arial" pitchFamily="34" charset="0"/>
              <a:ea typeface="+mn-ea"/>
              <a:cs typeface="Arial" pitchFamily="34" charset="0"/>
            </a:endParaRPr>
          </a:p>
        </p:txBody>
      </p:sp>
      <p:sp>
        <p:nvSpPr>
          <p:cNvPr id="12" name="Content Placeholder 2"/>
          <p:cNvSpPr txBox="1">
            <a:spLocks/>
          </p:cNvSpPr>
          <p:nvPr/>
        </p:nvSpPr>
        <p:spPr bwMode="auto">
          <a:xfrm>
            <a:off x="457200" y="4297363"/>
            <a:ext cx="8229600" cy="2027237"/>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marL="282575" lvl="0" indent="-282575">
              <a:spcBef>
                <a:spcPts val="0"/>
              </a:spcBef>
              <a:buClr>
                <a:srgbClr val="0066CC"/>
              </a:buClr>
              <a:buSzPct val="80000"/>
              <a:buFont typeface="Wingdings" pitchFamily="2" charset="2"/>
              <a:buChar char="n"/>
            </a:pPr>
            <a:r>
              <a:rPr lang="en-US" sz="2800" dirty="0"/>
              <a:t>Which of these objectives is primary depends on the player’s position relative to the ball, other players, location on the field and time in the game</a:t>
            </a:r>
          </a:p>
          <a:p>
            <a:pPr marL="282575" lvl="0" indent="-282575">
              <a:spcBef>
                <a:spcPts val="0"/>
              </a:spcBef>
              <a:buClr>
                <a:srgbClr val="0066CC"/>
              </a:buClr>
              <a:buSzPct val="80000"/>
              <a:buFont typeface="Wingdings" pitchFamily="2" charset="2"/>
              <a:buChar char="n"/>
            </a:pPr>
            <a:r>
              <a:rPr lang="en-US" sz="2800" dirty="0"/>
              <a:t>Players are taught the objectives and principles through training sessions, not during the game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Contact Information</a:t>
            </a:r>
          </a:p>
        </p:txBody>
      </p:sp>
      <p:sp>
        <p:nvSpPr>
          <p:cNvPr id="3" name="Content Placeholder 2"/>
          <p:cNvSpPr>
            <a:spLocks noGrp="1"/>
          </p:cNvSpPr>
          <p:nvPr>
            <p:ph idx="1"/>
          </p:nvPr>
        </p:nvSpPr>
        <p:spPr>
          <a:xfrm>
            <a:off x="457200" y="914400"/>
            <a:ext cx="8382000" cy="5211763"/>
          </a:xfrm>
        </p:spPr>
        <p:txBody>
          <a:bodyPr/>
          <a:lstStyle/>
          <a:p>
            <a:pPr>
              <a:lnSpc>
                <a:spcPts val="3100"/>
              </a:lnSpc>
            </a:pPr>
            <a:r>
              <a:rPr lang="en-US" sz="2600" dirty="0"/>
              <a:t>Regional Commissioner – Ji Lee </a:t>
            </a:r>
            <a:r>
              <a:rPr lang="en-US" sz="2600" dirty="0">
                <a:hlinkClick r:id="rId2"/>
              </a:rPr>
              <a:t>commissioner@ayso76.org</a:t>
            </a:r>
            <a:r>
              <a:rPr lang="en-US" sz="2600" dirty="0"/>
              <a:t> </a:t>
            </a:r>
          </a:p>
          <a:p>
            <a:pPr>
              <a:lnSpc>
                <a:spcPts val="3100"/>
              </a:lnSpc>
            </a:pPr>
            <a:r>
              <a:rPr lang="en-US" sz="2600" dirty="0"/>
              <a:t>Coach Administrator – Gil Bar-Zion </a:t>
            </a:r>
            <a:r>
              <a:rPr lang="en-US" sz="2600" dirty="0">
                <a:hlinkClick r:id="rId3"/>
              </a:rPr>
              <a:t>coach@ayso76.org</a:t>
            </a:r>
            <a:endParaRPr lang="en-US" sz="2600" dirty="0"/>
          </a:p>
          <a:p>
            <a:pPr>
              <a:lnSpc>
                <a:spcPts val="3100"/>
              </a:lnSpc>
            </a:pPr>
            <a:r>
              <a:rPr lang="en-US" sz="2600" dirty="0"/>
              <a:t>Boys 12U Division Director – Frank Chechel –  </a:t>
            </a:r>
            <a:r>
              <a:rPr lang="en-US" sz="2600" dirty="0">
                <a:hlinkClick r:id="rId4"/>
              </a:rPr>
              <a:t>FChechel@ayso76.org</a:t>
            </a:r>
            <a:r>
              <a:rPr lang="en-US" sz="2600" dirty="0"/>
              <a:t> </a:t>
            </a:r>
          </a:p>
          <a:p>
            <a:pPr>
              <a:lnSpc>
                <a:spcPts val="3100"/>
              </a:lnSpc>
            </a:pPr>
            <a:r>
              <a:rPr lang="en-US" sz="2600" dirty="0"/>
              <a:t>Girls 12U Division Director – Kim Frenkel – </a:t>
            </a:r>
            <a:r>
              <a:rPr lang="en-US" sz="2600" dirty="0">
                <a:hlinkClick r:id="rId5"/>
              </a:rPr>
              <a:t>KFrenkel@ayso76.org</a:t>
            </a:r>
            <a:r>
              <a:rPr lang="en-US" sz="2600" dirty="0"/>
              <a:t>   </a:t>
            </a:r>
          </a:p>
          <a:p>
            <a:pPr>
              <a:lnSpc>
                <a:spcPts val="3100"/>
              </a:lnSpc>
            </a:pPr>
            <a:r>
              <a:rPr lang="en-US" sz="2600" dirty="0"/>
              <a:t>Our website:</a:t>
            </a:r>
          </a:p>
          <a:p>
            <a:pPr lvl="1">
              <a:lnSpc>
                <a:spcPts val="3100"/>
              </a:lnSpc>
            </a:pPr>
            <a:r>
              <a:rPr lang="en-US" dirty="0"/>
              <a:t>Public:  </a:t>
            </a:r>
            <a:r>
              <a:rPr lang="en-US" dirty="0">
                <a:hlinkClick r:id="rId6"/>
              </a:rPr>
              <a:t>www.ayso76.org</a:t>
            </a:r>
            <a:endParaRPr lang="en-US" dirty="0"/>
          </a:p>
          <a:p>
            <a:pPr lvl="1">
              <a:lnSpc>
                <a:spcPts val="3100"/>
              </a:lnSpc>
            </a:pPr>
            <a:r>
              <a:rPr lang="en-US" dirty="0"/>
              <a:t>Registered users: </a:t>
            </a:r>
            <a:r>
              <a:rPr lang="en-US" dirty="0">
                <a:hlinkClick r:id="rId7"/>
              </a:rPr>
              <a:t>www.ayso76.net</a:t>
            </a:r>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dirty="0"/>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Principles of Play</a:t>
            </a:r>
          </a:p>
        </p:txBody>
      </p:sp>
      <p:sp>
        <p:nvSpPr>
          <p:cNvPr id="3" name="Content Placeholder 2"/>
          <p:cNvSpPr>
            <a:spLocks noGrp="1"/>
          </p:cNvSpPr>
          <p:nvPr>
            <p:ph idx="1"/>
          </p:nvPr>
        </p:nvSpPr>
        <p:spPr>
          <a:xfrm>
            <a:off x="457200" y="914400"/>
            <a:ext cx="8458200" cy="5211763"/>
          </a:xfrm>
        </p:spPr>
        <p:txBody>
          <a:bodyPr/>
          <a:lstStyle/>
          <a:p>
            <a:r>
              <a:rPr lang="en-US" dirty="0"/>
              <a:t>How to achieve your objectives</a:t>
            </a:r>
          </a:p>
          <a:p>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30</a:t>
            </a:fld>
            <a:endParaRPr lang="en-US"/>
          </a:p>
        </p:txBody>
      </p:sp>
      <p:graphicFrame>
        <p:nvGraphicFramePr>
          <p:cNvPr id="16" name="Table 15"/>
          <p:cNvGraphicFramePr>
            <a:graphicFrameLocks noGrp="1"/>
          </p:cNvGraphicFramePr>
          <p:nvPr>
            <p:extLst>
              <p:ext uri="{D42A27DB-BD31-4B8C-83A1-F6EECF244321}">
                <p14:modId xmlns:p14="http://schemas.microsoft.com/office/powerpoint/2010/main" val="3951509376"/>
              </p:ext>
            </p:extLst>
          </p:nvPr>
        </p:nvGraphicFramePr>
        <p:xfrm>
          <a:off x="381000" y="2690368"/>
          <a:ext cx="8458200" cy="64008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latin typeface="Arial" pitchFamily="34" charset="0"/>
                          <a:cs typeface="Arial" pitchFamily="34" charset="0"/>
                        </a:rPr>
                        <a:t>Support – Give your teammates choices</a:t>
                      </a:r>
                    </a:p>
                  </a:txBody>
                  <a:tcPr>
                    <a:noFill/>
                  </a:tcPr>
                </a:tc>
                <a:tc>
                  <a:txBody>
                    <a:bodyPr/>
                    <a:lstStyle/>
                    <a:p>
                      <a:r>
                        <a:rPr lang="en-US" b="0" dirty="0">
                          <a:solidFill>
                            <a:schemeClr val="tx1"/>
                          </a:solidFill>
                          <a:latin typeface="Arial" pitchFamily="34" charset="0"/>
                          <a:cs typeface="Arial" pitchFamily="34" charset="0"/>
                        </a:rPr>
                        <a:t>Cover – Support the player challenging</a:t>
                      </a:r>
                      <a:r>
                        <a:rPr lang="en-US" b="0" baseline="0" dirty="0">
                          <a:solidFill>
                            <a:schemeClr val="tx1"/>
                          </a:solidFill>
                          <a:latin typeface="Arial" pitchFamily="34" charset="0"/>
                          <a:cs typeface="Arial" pitchFamily="34" charset="0"/>
                        </a:rPr>
                        <a:t> for the ball</a:t>
                      </a:r>
                      <a:endParaRPr lang="en-US" b="0" dirty="0">
                        <a:solidFill>
                          <a:schemeClr val="tx1"/>
                        </a:solidFill>
                        <a:latin typeface="Arial" pitchFamily="34" charset="0"/>
                        <a:cs typeface="Arial" pitchFamily="34" charset="0"/>
                      </a:endParaRPr>
                    </a:p>
                  </a:txBody>
                  <a:tcPr>
                    <a:noFill/>
                  </a:tcPr>
                </a:tc>
                <a:extLst>
                  <a:ext uri="{0D108BD9-81ED-4DB2-BD59-A6C34878D82A}">
                    <a16:rowId xmlns:a16="http://schemas.microsoft.com/office/drawing/2014/main" val="10000"/>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733696321"/>
              </p:ext>
            </p:extLst>
          </p:nvPr>
        </p:nvGraphicFramePr>
        <p:xfrm>
          <a:off x="381000" y="3446272"/>
          <a:ext cx="8458200" cy="64008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b="0" dirty="0">
                          <a:solidFill>
                            <a:schemeClr val="tx1"/>
                          </a:solidFill>
                          <a:latin typeface="Arial" pitchFamily="34" charset="0"/>
                          <a:cs typeface="Arial" pitchFamily="34" charset="0"/>
                        </a:rPr>
                        <a:t>Mobility – Don’t just stand there! Movement on and off the ball.</a:t>
                      </a:r>
                    </a:p>
                  </a:txBody>
                  <a:tcPr>
                    <a:noFill/>
                  </a:tcPr>
                </a:tc>
                <a:tc>
                  <a:txBody>
                    <a:bodyPr/>
                    <a:lstStyle/>
                    <a:p>
                      <a:r>
                        <a:rPr lang="en-US" b="0" dirty="0">
                          <a:solidFill>
                            <a:schemeClr val="tx1"/>
                          </a:solidFill>
                          <a:latin typeface="Arial" pitchFamily="34" charset="0"/>
                          <a:cs typeface="Arial" pitchFamily="34" charset="0"/>
                        </a:rPr>
                        <a:t>Balance – Match</a:t>
                      </a:r>
                      <a:r>
                        <a:rPr lang="en-US" b="0" baseline="0" dirty="0">
                          <a:solidFill>
                            <a:schemeClr val="tx1"/>
                          </a:solidFill>
                          <a:latin typeface="Arial" pitchFamily="34" charset="0"/>
                          <a:cs typeface="Arial" pitchFamily="34" charset="0"/>
                        </a:rPr>
                        <a:t> other team’s numbers; at 12U, begin to “read” the game</a:t>
                      </a:r>
                      <a:endParaRPr lang="en-US" b="0" dirty="0">
                        <a:solidFill>
                          <a:schemeClr val="tx1"/>
                        </a:solidFill>
                        <a:latin typeface="Arial" pitchFamily="34" charset="0"/>
                        <a:cs typeface="Arial" pitchFamily="34" charset="0"/>
                      </a:endParaRPr>
                    </a:p>
                  </a:txBody>
                  <a:tcPr>
                    <a:noFill/>
                  </a:tcPr>
                </a:tc>
                <a:extLst>
                  <a:ext uri="{0D108BD9-81ED-4DB2-BD59-A6C34878D82A}">
                    <a16:rowId xmlns:a16="http://schemas.microsoft.com/office/drawing/2014/main" val="10000"/>
                  </a:ext>
                </a:extLst>
              </a:tr>
            </a:tbl>
          </a:graphicData>
        </a:graphic>
      </p:graphicFrame>
      <p:graphicFrame>
        <p:nvGraphicFramePr>
          <p:cNvPr id="18" name="Table 17"/>
          <p:cNvGraphicFramePr>
            <a:graphicFrameLocks noGrp="1"/>
          </p:cNvGraphicFramePr>
          <p:nvPr>
            <p:extLst>
              <p:ext uri="{D42A27DB-BD31-4B8C-83A1-F6EECF244321}">
                <p14:modId xmlns:p14="http://schemas.microsoft.com/office/powerpoint/2010/main" val="1757024956"/>
              </p:ext>
            </p:extLst>
          </p:nvPr>
        </p:nvGraphicFramePr>
        <p:xfrm>
          <a:off x="381000" y="4131056"/>
          <a:ext cx="8458200" cy="37084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b="0" dirty="0">
                          <a:solidFill>
                            <a:schemeClr val="tx1"/>
                          </a:solidFill>
                          <a:latin typeface="Arial" pitchFamily="34" charset="0"/>
                          <a:cs typeface="Arial" pitchFamily="34" charset="0"/>
                        </a:rPr>
                        <a:t>Width – Spread out; use</a:t>
                      </a:r>
                      <a:r>
                        <a:rPr lang="en-US" b="0" baseline="0" dirty="0">
                          <a:solidFill>
                            <a:schemeClr val="tx1"/>
                          </a:solidFill>
                          <a:latin typeface="Arial" pitchFamily="34" charset="0"/>
                          <a:cs typeface="Arial" pitchFamily="34" charset="0"/>
                        </a:rPr>
                        <a:t> the space</a:t>
                      </a:r>
                      <a:endParaRPr lang="en-US" b="0" dirty="0">
                        <a:solidFill>
                          <a:schemeClr val="tx1"/>
                        </a:solidFill>
                        <a:latin typeface="Arial" pitchFamily="34" charset="0"/>
                        <a:cs typeface="Arial" pitchFamily="34" charset="0"/>
                      </a:endParaRPr>
                    </a:p>
                  </a:txBody>
                  <a:tcPr>
                    <a:noFill/>
                  </a:tcPr>
                </a:tc>
                <a:tc>
                  <a:txBody>
                    <a:bodyPr/>
                    <a:lstStyle/>
                    <a:p>
                      <a:r>
                        <a:rPr lang="en-US" b="0" dirty="0">
                          <a:solidFill>
                            <a:schemeClr val="tx1"/>
                          </a:solidFill>
                          <a:latin typeface="Arial" pitchFamily="34" charset="0"/>
                          <a:cs typeface="Arial" pitchFamily="34" charset="0"/>
                        </a:rPr>
                        <a:t>Compactness – Play</a:t>
                      </a:r>
                      <a:r>
                        <a:rPr lang="en-US" b="0" baseline="0" dirty="0">
                          <a:solidFill>
                            <a:schemeClr val="tx1"/>
                          </a:solidFill>
                          <a:latin typeface="Arial" pitchFamily="34" charset="0"/>
                          <a:cs typeface="Arial" pitchFamily="34" charset="0"/>
                        </a:rPr>
                        <a:t> in a small space</a:t>
                      </a:r>
                      <a:endParaRPr lang="en-US" b="0" dirty="0">
                        <a:solidFill>
                          <a:schemeClr val="tx1"/>
                        </a:solidFill>
                        <a:latin typeface="Arial" pitchFamily="34" charset="0"/>
                        <a:cs typeface="Arial" pitchFamily="34" charset="0"/>
                      </a:endParaRPr>
                    </a:p>
                  </a:txBody>
                  <a:tcPr>
                    <a:noFill/>
                  </a:tcPr>
                </a:tc>
                <a:extLst>
                  <a:ext uri="{0D108BD9-81ED-4DB2-BD59-A6C34878D82A}">
                    <a16:rowId xmlns:a16="http://schemas.microsoft.com/office/drawing/2014/main" val="10000"/>
                  </a:ext>
                </a:extLst>
              </a:tr>
            </a:tbl>
          </a:graphicData>
        </a:graphic>
      </p:graphicFrame>
      <p:graphicFrame>
        <p:nvGraphicFramePr>
          <p:cNvPr id="19" name="Table 18"/>
          <p:cNvGraphicFramePr>
            <a:graphicFrameLocks noGrp="1"/>
          </p:cNvGraphicFramePr>
          <p:nvPr/>
        </p:nvGraphicFramePr>
        <p:xfrm>
          <a:off x="381000" y="1447800"/>
          <a:ext cx="8458200" cy="37084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dirty="0">
                          <a:solidFill>
                            <a:schemeClr val="tx1"/>
                          </a:solidFill>
                          <a:latin typeface="Arial" pitchFamily="34" charset="0"/>
                          <a:cs typeface="Arial" pitchFamily="34" charset="0"/>
                        </a:rPr>
                        <a:t>Attacking</a:t>
                      </a:r>
                    </a:p>
                  </a:txBody>
                  <a:tcPr>
                    <a:noFill/>
                  </a:tcPr>
                </a:tc>
                <a:tc>
                  <a:txBody>
                    <a:bodyPr/>
                    <a:lstStyle/>
                    <a:p>
                      <a:r>
                        <a:rPr lang="en-US" dirty="0">
                          <a:solidFill>
                            <a:schemeClr val="tx1"/>
                          </a:solidFill>
                          <a:latin typeface="Arial" pitchFamily="34" charset="0"/>
                          <a:cs typeface="Arial" pitchFamily="34" charset="0"/>
                        </a:rPr>
                        <a:t>Defending</a:t>
                      </a:r>
                    </a:p>
                  </a:txBody>
                  <a:tcPr>
                    <a:noFill/>
                  </a:tcPr>
                </a:tc>
                <a:extLst>
                  <a:ext uri="{0D108BD9-81ED-4DB2-BD59-A6C34878D82A}">
                    <a16:rowId xmlns:a16="http://schemas.microsoft.com/office/drawing/2014/main" val="10000"/>
                  </a:ext>
                </a:extLst>
              </a:tr>
            </a:tbl>
          </a:graphicData>
        </a:graphic>
      </p:graphicFrame>
      <p:graphicFrame>
        <p:nvGraphicFramePr>
          <p:cNvPr id="20" name="Table 19"/>
          <p:cNvGraphicFramePr>
            <a:graphicFrameLocks noGrp="1"/>
          </p:cNvGraphicFramePr>
          <p:nvPr>
            <p:extLst>
              <p:ext uri="{D42A27DB-BD31-4B8C-83A1-F6EECF244321}">
                <p14:modId xmlns:p14="http://schemas.microsoft.com/office/powerpoint/2010/main" val="2690737565"/>
              </p:ext>
            </p:extLst>
          </p:nvPr>
        </p:nvGraphicFramePr>
        <p:xfrm>
          <a:off x="381000" y="1934464"/>
          <a:ext cx="8458200" cy="64008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b="0" dirty="0">
                          <a:solidFill>
                            <a:schemeClr val="tx1"/>
                          </a:solidFill>
                          <a:latin typeface="Arial" pitchFamily="34" charset="0"/>
                          <a:cs typeface="Arial" pitchFamily="34" charset="0"/>
                        </a:rPr>
                        <a:t>Penetration – Advance ball</a:t>
                      </a:r>
                      <a:r>
                        <a:rPr lang="en-US" b="0" baseline="0" dirty="0">
                          <a:solidFill>
                            <a:schemeClr val="tx1"/>
                          </a:solidFill>
                          <a:latin typeface="Arial" pitchFamily="34" charset="0"/>
                          <a:cs typeface="Arial" pitchFamily="34" charset="0"/>
                        </a:rPr>
                        <a:t> by dribbling, passing and shooting</a:t>
                      </a:r>
                      <a:endParaRPr lang="en-US" b="0" dirty="0">
                        <a:solidFill>
                          <a:schemeClr val="tx1"/>
                        </a:solidFill>
                        <a:latin typeface="Arial" pitchFamily="34" charset="0"/>
                        <a:cs typeface="Arial" pitchFamily="34" charset="0"/>
                      </a:endParaRPr>
                    </a:p>
                  </a:txBody>
                  <a:tcPr>
                    <a:noFill/>
                  </a:tcPr>
                </a:tc>
                <a:tc>
                  <a:txBody>
                    <a:bodyPr/>
                    <a:lstStyle/>
                    <a:p>
                      <a:r>
                        <a:rPr lang="en-US" b="0" dirty="0">
                          <a:solidFill>
                            <a:schemeClr val="tx1"/>
                          </a:solidFill>
                          <a:latin typeface="Arial" pitchFamily="34" charset="0"/>
                          <a:cs typeface="Arial" pitchFamily="34" charset="0"/>
                        </a:rPr>
                        <a:t>Pressure and delay – Slow down</a:t>
                      </a:r>
                      <a:r>
                        <a:rPr lang="en-US" b="0" baseline="0" dirty="0">
                          <a:solidFill>
                            <a:schemeClr val="tx1"/>
                          </a:solidFill>
                          <a:latin typeface="Arial" pitchFamily="34" charset="0"/>
                          <a:cs typeface="Arial" pitchFamily="34" charset="0"/>
                        </a:rPr>
                        <a:t> the attack</a:t>
                      </a:r>
                      <a:endParaRPr lang="en-US" b="0" dirty="0">
                        <a:solidFill>
                          <a:schemeClr val="tx1"/>
                        </a:solidFill>
                        <a:latin typeface="Arial" pitchFamily="34" charset="0"/>
                        <a:cs typeface="Arial" pitchFamily="34" charset="0"/>
                      </a:endParaRPr>
                    </a:p>
                  </a:txBody>
                  <a:tcPr>
                    <a:noFill/>
                  </a:tcPr>
                </a:tc>
                <a:extLst>
                  <a:ext uri="{0D108BD9-81ED-4DB2-BD59-A6C34878D82A}">
                    <a16:rowId xmlns:a16="http://schemas.microsoft.com/office/drawing/2014/main" val="10000"/>
                  </a:ext>
                </a:extLst>
              </a:tr>
            </a:tbl>
          </a:graphicData>
        </a:graphic>
      </p:graphicFrame>
      <p:graphicFrame>
        <p:nvGraphicFramePr>
          <p:cNvPr id="21" name="Table 20"/>
          <p:cNvGraphicFramePr>
            <a:graphicFrameLocks noGrp="1"/>
          </p:cNvGraphicFramePr>
          <p:nvPr>
            <p:extLst>
              <p:ext uri="{D42A27DB-BD31-4B8C-83A1-F6EECF244321}">
                <p14:modId xmlns:p14="http://schemas.microsoft.com/office/powerpoint/2010/main" val="4257128942"/>
              </p:ext>
            </p:extLst>
          </p:nvPr>
        </p:nvGraphicFramePr>
        <p:xfrm>
          <a:off x="381000" y="4693920"/>
          <a:ext cx="8458200" cy="914400"/>
        </p:xfrm>
        <a:graphic>
          <a:graphicData uri="http://schemas.openxmlformats.org/drawingml/2006/table">
            <a:tbl>
              <a:tblPr firstRow="1" bandRow="1">
                <a:tableStyleId>{5C22544A-7EE6-4342-B048-85BDC9FD1C3A}</a:tableStyleId>
              </a:tblPr>
              <a:tblGrid>
                <a:gridCol w="4229100">
                  <a:extLst>
                    <a:ext uri="{9D8B030D-6E8A-4147-A177-3AD203B41FA5}">
                      <a16:colId xmlns:a16="http://schemas.microsoft.com/office/drawing/2014/main" val="20000"/>
                    </a:ext>
                  </a:extLst>
                </a:gridCol>
                <a:gridCol w="4229100">
                  <a:extLst>
                    <a:ext uri="{9D8B030D-6E8A-4147-A177-3AD203B41FA5}">
                      <a16:colId xmlns:a16="http://schemas.microsoft.com/office/drawing/2014/main" val="20001"/>
                    </a:ext>
                  </a:extLst>
                </a:gridCol>
              </a:tblGrid>
              <a:tr h="370840">
                <a:tc>
                  <a:txBody>
                    <a:bodyPr/>
                    <a:lstStyle/>
                    <a:p>
                      <a:r>
                        <a:rPr lang="en-US" b="0" dirty="0">
                          <a:solidFill>
                            <a:schemeClr val="tx1"/>
                          </a:solidFill>
                          <a:latin typeface="Arial" pitchFamily="34" charset="0"/>
                          <a:cs typeface="Arial" pitchFamily="34" charset="0"/>
                        </a:rPr>
                        <a:t>(added at 12U) Creativity – Use</a:t>
                      </a:r>
                      <a:r>
                        <a:rPr lang="en-US" b="0" baseline="0" dirty="0">
                          <a:solidFill>
                            <a:schemeClr val="tx1"/>
                          </a:solidFill>
                          <a:latin typeface="Arial" pitchFamily="34" charset="0"/>
                          <a:cs typeface="Arial" pitchFamily="34" charset="0"/>
                        </a:rPr>
                        <a:t> your skills</a:t>
                      </a:r>
                      <a:endParaRPr lang="en-US" b="0" dirty="0">
                        <a:solidFill>
                          <a:schemeClr val="tx1"/>
                        </a:solidFill>
                        <a:latin typeface="Arial" pitchFamily="34" charset="0"/>
                        <a:cs typeface="Arial" pitchFamily="34" charset="0"/>
                      </a:endParaRPr>
                    </a:p>
                  </a:txBody>
                  <a:tcPr>
                    <a:noFill/>
                  </a:tcPr>
                </a:tc>
                <a:tc>
                  <a:txBody>
                    <a:bodyPr/>
                    <a:lstStyle/>
                    <a:p>
                      <a:r>
                        <a:rPr lang="en-US" b="0" dirty="0">
                          <a:solidFill>
                            <a:schemeClr val="tx1"/>
                          </a:solidFill>
                          <a:latin typeface="Arial" pitchFamily="34" charset="0"/>
                          <a:cs typeface="Arial" pitchFamily="34" charset="0"/>
                        </a:rPr>
                        <a:t>(added at 12U) Control/Restraint (what used to be called Composure) – Stay calm; don’t dive in!</a:t>
                      </a:r>
                    </a:p>
                  </a:txBody>
                  <a:tcPr>
                    <a:noFill/>
                  </a:tcPr>
                </a:tc>
                <a:extLst>
                  <a:ext uri="{0D108BD9-81ED-4DB2-BD59-A6C34878D82A}">
                    <a16:rowId xmlns:a16="http://schemas.microsoft.com/office/drawing/2014/main" val="10000"/>
                  </a:ext>
                </a:extLst>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box(i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20"/>
                                        </p:tgtEl>
                                        <p:attrNameLst>
                                          <p:attrName>style.visibility</p:attrName>
                                        </p:attrNameLst>
                                      </p:cBhvr>
                                      <p:to>
                                        <p:strVal val="visible"/>
                                      </p:to>
                                    </p:set>
                                    <p:animEffect transition="in" filter="box(in)">
                                      <p:cBhvr>
                                        <p:cTn id="12" dur="500"/>
                                        <p:tgtEl>
                                          <p:spTgt spid="20"/>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16"/>
                                        </p:tgtEl>
                                        <p:attrNameLst>
                                          <p:attrName>style.visibility</p:attrName>
                                        </p:attrNameLst>
                                      </p:cBhvr>
                                      <p:to>
                                        <p:strVal val="visible"/>
                                      </p:to>
                                    </p:set>
                                    <p:animEffect transition="in" filter="dissolve">
                                      <p:cBhvr>
                                        <p:cTn id="17" dur="500"/>
                                        <p:tgtEl>
                                          <p:spTgt spid="16"/>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dissolv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8"/>
                                        </p:tgtEl>
                                        <p:attrNameLst>
                                          <p:attrName>style.visibility</p:attrName>
                                        </p:attrNameLst>
                                      </p:cBhvr>
                                      <p:to>
                                        <p:strVal val="visible"/>
                                      </p:to>
                                    </p:set>
                                    <p:animEffect transition="in" filter="dissolve">
                                      <p:cBhvr>
                                        <p:cTn id="27" dur="500"/>
                                        <p:tgtEl>
                                          <p:spTgt spid="18"/>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dissolve">
                                      <p:cBhvr>
                                        <p:cTn id="32" dur="500"/>
                                        <p:tgtEl>
                                          <p:spTgt spid="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97B172-642E-802D-5086-D193F5E33D87}"/>
              </a:ext>
            </a:extLst>
          </p:cNvPr>
          <p:cNvSpPr>
            <a:spLocks noGrp="1"/>
          </p:cNvSpPr>
          <p:nvPr>
            <p:ph type="title"/>
          </p:nvPr>
        </p:nvSpPr>
        <p:spPr/>
        <p:txBody>
          <a:bodyPr/>
          <a:lstStyle/>
          <a:p>
            <a:r>
              <a:rPr lang="en-US" dirty="0"/>
              <a:t>After the Training Session</a:t>
            </a:r>
          </a:p>
        </p:txBody>
      </p:sp>
      <p:sp>
        <p:nvSpPr>
          <p:cNvPr id="3" name="Content Placeholder 2">
            <a:extLst>
              <a:ext uri="{FF2B5EF4-FFF2-40B4-BE49-F238E27FC236}">
                <a16:creationId xmlns:a16="http://schemas.microsoft.com/office/drawing/2014/main" id="{50FE12CD-A863-46E4-3CA9-B352218BA6AB}"/>
              </a:ext>
            </a:extLst>
          </p:cNvPr>
          <p:cNvSpPr>
            <a:spLocks noGrp="1"/>
          </p:cNvSpPr>
          <p:nvPr>
            <p:ph idx="1"/>
          </p:nvPr>
        </p:nvSpPr>
        <p:spPr>
          <a:xfrm>
            <a:off x="457200" y="914400"/>
            <a:ext cx="8382000" cy="5211763"/>
          </a:xfrm>
        </p:spPr>
        <p:txBody>
          <a:bodyPr/>
          <a:lstStyle/>
          <a:p>
            <a:r>
              <a:rPr lang="en-US" sz="3200" b="1" dirty="0"/>
              <a:t>Discussion with the players: 	</a:t>
            </a:r>
            <a:r>
              <a:rPr lang="en-US" sz="3200" dirty="0"/>
              <a:t>Give </a:t>
            </a:r>
            <a:r>
              <a:rPr lang="en-US" sz="3200" i="1" dirty="0"/>
              <a:t>positive</a:t>
            </a:r>
            <a:r>
              <a:rPr lang="en-US" sz="3200" dirty="0"/>
              <a:t> comments and constructive feedback to as many players after the training session (but keep it short)</a:t>
            </a:r>
          </a:p>
          <a:p>
            <a:r>
              <a:rPr lang="en-US" sz="3200" b="1" dirty="0"/>
              <a:t>Review your training plan: 	</a:t>
            </a:r>
            <a:r>
              <a:rPr lang="en-US" sz="3200" dirty="0"/>
              <a:t>Note what worked well and what needs to improve</a:t>
            </a:r>
          </a:p>
          <a:p>
            <a:r>
              <a:rPr lang="en-US" sz="3200" b="1" dirty="0"/>
              <a:t>Reflection: </a:t>
            </a:r>
            <a:r>
              <a:rPr lang="en-US" sz="3200" dirty="0"/>
              <a:t>Evaluate yourself.  Encourage constructive feedback from others about your coaching management and session structure</a:t>
            </a:r>
            <a:endParaRPr lang="en-US" dirty="0"/>
          </a:p>
        </p:txBody>
      </p:sp>
      <p:sp>
        <p:nvSpPr>
          <p:cNvPr id="4" name="Date Placeholder 3">
            <a:extLst>
              <a:ext uri="{FF2B5EF4-FFF2-40B4-BE49-F238E27FC236}">
                <a16:creationId xmlns:a16="http://schemas.microsoft.com/office/drawing/2014/main" id="{C55315AC-6250-1769-A12D-FEDE62981040}"/>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6B74F5D5-86BE-437C-B4AD-90BC2CBBACF6}"/>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300F228E-A8A1-1F32-1B24-7F5BE385CE45}"/>
              </a:ext>
            </a:extLst>
          </p:cNvPr>
          <p:cNvSpPr>
            <a:spLocks noGrp="1"/>
          </p:cNvSpPr>
          <p:nvPr>
            <p:ph type="sldNum" sz="quarter" idx="12"/>
          </p:nvPr>
        </p:nvSpPr>
        <p:spPr/>
        <p:txBody>
          <a:bodyPr/>
          <a:lstStyle/>
          <a:p>
            <a:pPr>
              <a:defRPr/>
            </a:pPr>
            <a:fld id="{3A38B2C9-F2C0-4513-B79E-6F20CD3C521F}" type="slidenum">
              <a:rPr lang="en-US" smtClean="0"/>
              <a:pPr>
                <a:defRPr/>
              </a:pPr>
              <a:t>31</a:t>
            </a:fld>
            <a:endParaRPr lang="en-US"/>
          </a:p>
        </p:txBody>
      </p:sp>
    </p:spTree>
    <p:extLst>
      <p:ext uri="{BB962C8B-B14F-4D97-AF65-F5344CB8AC3E}">
        <p14:creationId xmlns:p14="http://schemas.microsoft.com/office/powerpoint/2010/main" val="15759718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Game Day Management</a:t>
            </a:r>
          </a:p>
        </p:txBody>
      </p:sp>
      <p:sp>
        <p:nvSpPr>
          <p:cNvPr id="3" name="Content Placeholder 2"/>
          <p:cNvSpPr>
            <a:spLocks noGrp="1"/>
          </p:cNvSpPr>
          <p:nvPr>
            <p:ph idx="1"/>
          </p:nvPr>
        </p:nvSpPr>
        <p:spPr>
          <a:xfrm>
            <a:off x="457200" y="914400"/>
            <a:ext cx="8458200" cy="5211763"/>
          </a:xfrm>
        </p:spPr>
        <p:txBody>
          <a:bodyPr/>
          <a:lstStyle/>
          <a:p>
            <a:r>
              <a:rPr lang="en-US" dirty="0"/>
              <a:t>Punctuality and Warm-Up</a:t>
            </a:r>
          </a:p>
          <a:p>
            <a:r>
              <a:rPr lang="en-US" dirty="0"/>
              <a:t>Line-up</a:t>
            </a:r>
          </a:p>
          <a:p>
            <a:pPr lvl="1"/>
            <a:r>
              <a:rPr lang="en-US" dirty="0"/>
              <a:t>Line-up cards (use the web application; uniform order)</a:t>
            </a:r>
          </a:p>
          <a:p>
            <a:pPr lvl="1"/>
            <a:r>
              <a:rPr lang="en-US" dirty="0"/>
              <a:t>Plan your substitutions – three-quarter rule until playoffs</a:t>
            </a:r>
          </a:p>
          <a:p>
            <a:pPr lvl="1"/>
            <a:r>
              <a:rPr lang="en-US" dirty="0"/>
              <a:t>Rotate players into different positions</a:t>
            </a:r>
          </a:p>
          <a:p>
            <a:r>
              <a:rPr lang="en-US" dirty="0"/>
              <a:t>First aid supplies</a:t>
            </a:r>
          </a:p>
          <a:p>
            <a:pPr lvl="1"/>
            <a:r>
              <a:rPr lang="en-US" dirty="0"/>
              <a:t>Ice and ice packs</a:t>
            </a:r>
          </a:p>
          <a:p>
            <a:pPr lvl="1"/>
            <a:r>
              <a:rPr lang="en-US" dirty="0"/>
              <a:t>Bandages and disinfectant</a:t>
            </a:r>
          </a:p>
          <a:p>
            <a:pPr lvl="1"/>
            <a:r>
              <a:rPr lang="en-US" dirty="0"/>
              <a:t>Advil, </a:t>
            </a:r>
            <a:r>
              <a:rPr lang="en-US" dirty="0" err="1"/>
              <a:t>Alleve</a:t>
            </a:r>
            <a:r>
              <a:rPr lang="en-US" dirty="0"/>
              <a:t>: Don’t give it to players – leave this to parents</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32</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extLst>
      <p:ext uri="{BB962C8B-B14F-4D97-AF65-F5344CB8AC3E}">
        <p14:creationId xmlns:p14="http://schemas.microsoft.com/office/powerpoint/2010/main" val="72517804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Game Day Management</a:t>
            </a:r>
          </a:p>
        </p:txBody>
      </p:sp>
      <p:sp>
        <p:nvSpPr>
          <p:cNvPr id="3" name="Content Placeholder 2"/>
          <p:cNvSpPr>
            <a:spLocks noGrp="1"/>
          </p:cNvSpPr>
          <p:nvPr>
            <p:ph idx="1"/>
          </p:nvPr>
        </p:nvSpPr>
        <p:spPr>
          <a:xfrm>
            <a:off x="457200" y="762000"/>
            <a:ext cx="8229600" cy="4267200"/>
          </a:xfrm>
        </p:spPr>
        <p:txBody>
          <a:bodyPr/>
          <a:lstStyle/>
          <a:p>
            <a:r>
              <a:rPr lang="en-US" dirty="0"/>
              <a:t>Bring a chair and SIT DOWN</a:t>
            </a:r>
          </a:p>
          <a:p>
            <a:r>
              <a:rPr lang="en-US" dirty="0">
                <a:solidFill>
                  <a:srgbClr val="FF0000"/>
                </a:solidFill>
              </a:rPr>
              <a:t>KEEP QUIET DURING THE PLAY</a:t>
            </a:r>
          </a:p>
          <a:p>
            <a:pPr lvl="1"/>
            <a:r>
              <a:rPr lang="en-US" dirty="0"/>
              <a:t>Players learn best from their own mistakes</a:t>
            </a:r>
          </a:p>
          <a:p>
            <a:pPr lvl="1"/>
            <a:r>
              <a:rPr lang="en-US" dirty="0"/>
              <a:t>“If you're not making mistakes, then you're not doing anything.” – John Wooden</a:t>
            </a:r>
          </a:p>
          <a:p>
            <a:pPr lvl="1"/>
            <a:r>
              <a:rPr lang="en-US" dirty="0"/>
              <a:t>Error prevention hurts your players</a:t>
            </a:r>
          </a:p>
          <a:p>
            <a:r>
              <a:rPr lang="en-US" dirty="0"/>
              <a:t>COACH, DON’T CRITICIZE</a:t>
            </a:r>
          </a:p>
          <a:p>
            <a:r>
              <a:rPr lang="en-US" dirty="0"/>
              <a:t>Treat your own child like any other and have realistic expectations of them and everyone else </a:t>
            </a:r>
          </a:p>
          <a:p>
            <a:r>
              <a:rPr lang="en-US" dirty="0"/>
              <a:t>Coach before the game and at the breaks</a:t>
            </a:r>
          </a:p>
          <a:p>
            <a:r>
              <a:rPr lang="en-US" dirty="0"/>
              <a:t>Coach the substitutes</a:t>
            </a:r>
          </a:p>
          <a:p>
            <a:r>
              <a:rPr lang="en-US" dirty="0"/>
              <a:t>After the game, cool down and review</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33</a:t>
            </a:fld>
            <a:endParaRPr lang="en-US"/>
          </a:p>
        </p:txBody>
      </p:sp>
      <p:sp>
        <p:nvSpPr>
          <p:cNvPr id="7" name="TextBox 6"/>
          <p:cNvSpPr txBox="1"/>
          <p:nvPr/>
        </p:nvSpPr>
        <p:spPr>
          <a:xfrm>
            <a:off x="609600" y="5722203"/>
            <a:ext cx="7899920" cy="830997"/>
          </a:xfrm>
          <a:prstGeom prst="rect">
            <a:avLst/>
          </a:prstGeom>
          <a:noFill/>
        </p:spPr>
        <p:txBody>
          <a:bodyPr wrap="none" rtlCol="0">
            <a:spAutoFit/>
          </a:bodyPr>
          <a:lstStyle/>
          <a:p>
            <a:r>
              <a:rPr lang="en-US" sz="4800" dirty="0">
                <a:solidFill>
                  <a:srgbClr val="FF0000"/>
                </a:solidFill>
              </a:rPr>
              <a:t>Let the game be the teacher</a:t>
            </a:r>
          </a:p>
        </p:txBody>
      </p:sp>
    </p:spTree>
    <p:extLst>
      <p:ext uri="{BB962C8B-B14F-4D97-AF65-F5344CB8AC3E}">
        <p14:creationId xmlns:p14="http://schemas.microsoft.com/office/powerpoint/2010/main" val="5163276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animEffect transition="in" filter="diamond(in)">
                                      <p:cBhvr>
                                        <p:cTn id="7" dur="20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6764ED2C-8E4B-233D-FBDA-FB8013C0AC3C}"/>
              </a:ext>
            </a:extLst>
          </p:cNvPr>
          <p:cNvSpPr>
            <a:spLocks noGrp="1"/>
          </p:cNvSpPr>
          <p:nvPr>
            <p:ph type="title"/>
          </p:nvPr>
        </p:nvSpPr>
        <p:spPr/>
        <p:txBody>
          <a:bodyPr/>
          <a:lstStyle/>
          <a:p>
            <a:r>
              <a:rPr lang="en-US" dirty="0"/>
              <a:t>Half-time Talk</a:t>
            </a:r>
          </a:p>
        </p:txBody>
      </p:sp>
      <p:sp>
        <p:nvSpPr>
          <p:cNvPr id="3" name="Content Placeholder 2"/>
          <p:cNvSpPr>
            <a:spLocks noGrp="1"/>
          </p:cNvSpPr>
          <p:nvPr>
            <p:ph idx="1"/>
          </p:nvPr>
        </p:nvSpPr>
        <p:spPr>
          <a:xfrm>
            <a:off x="457200" y="914400"/>
            <a:ext cx="8229600" cy="5441950"/>
          </a:xfrm>
        </p:spPr>
        <p:txBody>
          <a:bodyPr>
            <a:normAutofit/>
          </a:bodyPr>
          <a:lstStyle/>
          <a:p>
            <a:pPr>
              <a:lnSpc>
                <a:spcPct val="150000"/>
              </a:lnSpc>
            </a:pPr>
            <a:r>
              <a:rPr lang="en-US" sz="2600" dirty="0">
                <a:latin typeface="Calibri" panose="020F0502020204030204" pitchFamily="34" charset="0"/>
                <a:ea typeface="ＭＳ Ｐゴシック" charset="0"/>
                <a:cs typeface="Calibri" panose="020F0502020204030204" pitchFamily="34" charset="0"/>
              </a:rPr>
              <a:t>Keep it positive and concise.  Stick to ~3 points. Guide!</a:t>
            </a:r>
          </a:p>
          <a:p>
            <a:pPr>
              <a:lnSpc>
                <a:spcPct val="150000"/>
              </a:lnSpc>
            </a:pPr>
            <a:r>
              <a:rPr lang="en-US" sz="2600" dirty="0">
                <a:latin typeface="Calibri" panose="020F0502020204030204" pitchFamily="34" charset="0"/>
                <a:ea typeface="ＭＳ Ｐゴシック" charset="0"/>
                <a:cs typeface="Calibri" panose="020F0502020204030204" pitchFamily="34" charset="0"/>
              </a:rPr>
              <a:t>Positive observation from 1</a:t>
            </a:r>
            <a:r>
              <a:rPr lang="en-US" sz="2600" baseline="30000" dirty="0">
                <a:latin typeface="Calibri" panose="020F0502020204030204" pitchFamily="34" charset="0"/>
                <a:ea typeface="ＭＳ Ｐゴシック" charset="0"/>
                <a:cs typeface="Calibri" panose="020F0502020204030204" pitchFamily="34" charset="0"/>
              </a:rPr>
              <a:t>st</a:t>
            </a:r>
            <a:r>
              <a:rPr lang="en-US" sz="2600" dirty="0">
                <a:latin typeface="Calibri" panose="020F0502020204030204" pitchFamily="34" charset="0"/>
                <a:ea typeface="ＭＳ Ｐゴシック" charset="0"/>
                <a:cs typeface="Calibri" panose="020F0502020204030204" pitchFamily="34" charset="0"/>
              </a:rPr>
              <a:t> half: </a:t>
            </a:r>
            <a:r>
              <a:rPr lang="en-US" sz="2600" dirty="0">
                <a:solidFill>
                  <a:srgbClr val="FF0000"/>
                </a:solidFill>
                <a:latin typeface="Calibri" panose="020F0502020204030204" pitchFamily="34" charset="0"/>
                <a:ea typeface="ＭＳ Ｐゴシック" charset="0"/>
                <a:cs typeface="Calibri" panose="020F0502020204030204" pitchFamily="34" charset="0"/>
              </a:rPr>
              <a:t>“I liked how we got additional players in their defending third, like we worked on in training.”</a:t>
            </a:r>
          </a:p>
          <a:p>
            <a:pPr>
              <a:lnSpc>
                <a:spcPct val="150000"/>
              </a:lnSpc>
            </a:pPr>
            <a:r>
              <a:rPr lang="en-US" sz="2600" dirty="0">
                <a:latin typeface="Calibri" panose="020F0502020204030204" pitchFamily="34" charset="0"/>
                <a:ea typeface="ＭＳ Ｐゴシック" charset="0"/>
                <a:cs typeface="Calibri" panose="020F0502020204030204" pitchFamily="34" charset="0"/>
              </a:rPr>
              <a:t>Guided Question:</a:t>
            </a:r>
            <a:r>
              <a:rPr lang="en-US" sz="2600" dirty="0">
                <a:solidFill>
                  <a:srgbClr val="FF0000"/>
                </a:solidFill>
                <a:latin typeface="Calibri" panose="020F0502020204030204" pitchFamily="34" charset="0"/>
                <a:ea typeface="ＭＳ Ｐゴシック" charset="0"/>
                <a:cs typeface="Calibri" panose="020F0502020204030204" pitchFamily="34" charset="0"/>
              </a:rPr>
              <a:t>  ”What can we do to better protect our central area when we are defending?”</a:t>
            </a:r>
          </a:p>
          <a:p>
            <a:pPr>
              <a:lnSpc>
                <a:spcPct val="150000"/>
              </a:lnSpc>
            </a:pPr>
            <a:r>
              <a:rPr lang="en-US" sz="2600" dirty="0">
                <a:latin typeface="Calibri" panose="020F0502020204030204" pitchFamily="34" charset="0"/>
                <a:ea typeface="ＭＳ Ｐゴシック" charset="0"/>
                <a:cs typeface="Calibri" panose="020F0502020204030204" pitchFamily="34" charset="0"/>
              </a:rPr>
              <a:t>Encouragement:  </a:t>
            </a:r>
            <a:r>
              <a:rPr lang="en-US" sz="2600" dirty="0">
                <a:solidFill>
                  <a:srgbClr val="FF0000"/>
                </a:solidFill>
                <a:latin typeface="Calibri" panose="020F0502020204030204" pitchFamily="34" charset="0"/>
                <a:ea typeface="ＭＳ Ｐゴシック" charset="0"/>
                <a:cs typeface="Calibri" panose="020F0502020204030204" pitchFamily="34" charset="0"/>
              </a:rPr>
              <a:t>“The effort is awesome today, keep working and have a great second half!”</a:t>
            </a:r>
            <a:endParaRPr lang="en-US" sz="2600" dirty="0">
              <a:latin typeface="Calibri" panose="020F0502020204030204" pitchFamily="34" charset="0"/>
              <a:ea typeface="ＭＳ Ｐゴシック" charset="0"/>
              <a:cs typeface="Calibri" panose="020F0502020204030204" pitchFamily="34" charset="0"/>
            </a:endParaRPr>
          </a:p>
          <a:p>
            <a:pPr lvl="1">
              <a:lnSpc>
                <a:spcPct val="150000"/>
              </a:lnSpc>
            </a:pPr>
            <a:endParaRPr lang="en-US" sz="1875" dirty="0">
              <a:latin typeface="Gill Sans" charset="0"/>
              <a:ea typeface="ＭＳ Ｐゴシック" charset="0"/>
              <a:cs typeface="ＭＳ Ｐゴシック" charset="0"/>
            </a:endParaRPr>
          </a:p>
          <a:p>
            <a:pPr>
              <a:lnSpc>
                <a:spcPct val="150000"/>
              </a:lnSpc>
            </a:pPr>
            <a:endParaRPr lang="en-US" sz="2100" dirty="0">
              <a:latin typeface="Gill Sans" charset="0"/>
              <a:ea typeface="ＭＳ Ｐゴシック" charset="0"/>
              <a:cs typeface="ＭＳ Ｐゴシック" charset="0"/>
            </a:endParaRPr>
          </a:p>
          <a:p>
            <a:pPr>
              <a:buFontTx/>
              <a:buNone/>
            </a:pPr>
            <a:endParaRPr lang="en-US" dirty="0">
              <a:latin typeface="Gill Sans" charset="0"/>
              <a:ea typeface="ＭＳ Ｐゴシック" charset="0"/>
              <a:cs typeface="ＭＳ Ｐゴシック" charset="0"/>
            </a:endParaRPr>
          </a:p>
          <a:p>
            <a:pPr>
              <a:buFontTx/>
              <a:buNone/>
            </a:pPr>
            <a:endParaRPr lang="en-US" dirty="0">
              <a:latin typeface="Gill Sans" charset="0"/>
              <a:ea typeface="ＭＳ Ｐゴシック" charset="0"/>
              <a:cs typeface="ＭＳ Ｐゴシック" charset="0"/>
            </a:endParaRPr>
          </a:p>
        </p:txBody>
      </p:sp>
      <p:sp>
        <p:nvSpPr>
          <p:cNvPr id="5" name="Date Placeholder 4">
            <a:extLst>
              <a:ext uri="{FF2B5EF4-FFF2-40B4-BE49-F238E27FC236}">
                <a16:creationId xmlns:a16="http://schemas.microsoft.com/office/drawing/2014/main" id="{A08DA81B-CC04-0A2F-8227-CFD52F41326D}"/>
              </a:ext>
            </a:extLst>
          </p:cNvPr>
          <p:cNvSpPr>
            <a:spLocks noGrp="1"/>
          </p:cNvSpPr>
          <p:nvPr>
            <p:ph type="dt" sz="half" idx="10"/>
          </p:nvPr>
        </p:nvSpPr>
        <p:spPr/>
        <p:txBody>
          <a:bodyPr/>
          <a:lstStyle/>
          <a:p>
            <a:pPr>
              <a:defRPr/>
            </a:pPr>
            <a:r>
              <a:rPr lang="en-US"/>
              <a:t>August 6 and 14, 2022</a:t>
            </a:r>
          </a:p>
        </p:txBody>
      </p:sp>
      <p:sp>
        <p:nvSpPr>
          <p:cNvPr id="6" name="Footer Placeholder 5">
            <a:extLst>
              <a:ext uri="{FF2B5EF4-FFF2-40B4-BE49-F238E27FC236}">
                <a16:creationId xmlns:a16="http://schemas.microsoft.com/office/drawing/2014/main" id="{95F6C67A-6C04-294D-E37C-370E7CD4F73F}"/>
              </a:ext>
            </a:extLst>
          </p:cNvPr>
          <p:cNvSpPr>
            <a:spLocks noGrp="1"/>
          </p:cNvSpPr>
          <p:nvPr>
            <p:ph type="ftr" sz="quarter" idx="11"/>
          </p:nvPr>
        </p:nvSpPr>
        <p:spPr/>
        <p:txBody>
          <a:bodyPr/>
          <a:lstStyle/>
          <a:p>
            <a:pPr>
              <a:defRPr/>
            </a:pPr>
            <a:r>
              <a:rPr lang="en-US"/>
              <a:t>12U Coaching Course</a:t>
            </a:r>
          </a:p>
        </p:txBody>
      </p:sp>
      <p:sp>
        <p:nvSpPr>
          <p:cNvPr id="7" name="Slide Number Placeholder 6">
            <a:extLst>
              <a:ext uri="{FF2B5EF4-FFF2-40B4-BE49-F238E27FC236}">
                <a16:creationId xmlns:a16="http://schemas.microsoft.com/office/drawing/2014/main" id="{6272CB0B-AB9B-2926-B1F3-46976619529C}"/>
              </a:ext>
            </a:extLst>
          </p:cNvPr>
          <p:cNvSpPr>
            <a:spLocks noGrp="1"/>
          </p:cNvSpPr>
          <p:nvPr>
            <p:ph type="sldNum" sz="quarter" idx="12"/>
          </p:nvPr>
        </p:nvSpPr>
        <p:spPr/>
        <p:txBody>
          <a:bodyPr/>
          <a:lstStyle/>
          <a:p>
            <a:pPr>
              <a:defRPr/>
            </a:pPr>
            <a:fld id="{3A38B2C9-F2C0-4513-B79E-6F20CD3C521F}" type="slidenum">
              <a:rPr lang="en-US" smtClean="0"/>
              <a:pPr>
                <a:defRPr/>
              </a:pPr>
              <a:t>34</a:t>
            </a:fld>
            <a:endParaRPr lang="en-US"/>
          </a:p>
        </p:txBody>
      </p:sp>
    </p:spTree>
    <p:extLst>
      <p:ext uri="{BB962C8B-B14F-4D97-AF65-F5344CB8AC3E}">
        <p14:creationId xmlns:p14="http://schemas.microsoft.com/office/powerpoint/2010/main" val="21839210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xit" presetSubtype="4" fill="hold" grpId="0" nodeType="clickEffect">
                                  <p:stCondLst>
                                    <p:cond delay="0"/>
                                  </p:stCondLst>
                                  <p:childTnLst>
                                    <p:anim calcmode="lin" valueType="num">
                                      <p:cBhvr additive="base">
                                        <p:cTn id="6" dur="500"/>
                                        <p:tgtEl>
                                          <p:spTgt spid="3"/>
                                        </p:tgtEl>
                                        <p:attrNameLst>
                                          <p:attrName>ppt_x</p:attrName>
                                        </p:attrNameLst>
                                      </p:cBhvr>
                                      <p:tavLst>
                                        <p:tav tm="0">
                                          <p:val>
                                            <p:strVal val="ppt_x"/>
                                          </p:val>
                                        </p:tav>
                                        <p:tav tm="100000">
                                          <p:val>
                                            <p:strVal val="ppt_x"/>
                                          </p:val>
                                        </p:tav>
                                      </p:tavLst>
                                    </p:anim>
                                    <p:anim calcmode="lin" valueType="num">
                                      <p:cBhvr additive="base">
                                        <p:cTn id="7" dur="500"/>
                                        <p:tgtEl>
                                          <p:spTgt spid="3"/>
                                        </p:tgtEl>
                                        <p:attrNameLst>
                                          <p:attrName>ppt_y</p:attrName>
                                        </p:attrNameLst>
                                      </p:cBhvr>
                                      <p:tavLst>
                                        <p:tav tm="0">
                                          <p:val>
                                            <p:strVal val="ppt_y"/>
                                          </p:val>
                                        </p:tav>
                                        <p:tav tm="100000">
                                          <p:val>
                                            <p:strVal val="1+ppt_h/2"/>
                                          </p:val>
                                        </p:tav>
                                      </p:tavLst>
                                    </p:anim>
                                    <p:set>
                                      <p:cBhvr>
                                        <p:cTn id="8" dur="1" fill="hold">
                                          <p:stCondLst>
                                            <p:cond delay="499"/>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Systems of Play</a:t>
            </a:r>
          </a:p>
        </p:txBody>
      </p:sp>
      <p:sp>
        <p:nvSpPr>
          <p:cNvPr id="3" name="Content Placeholder 2"/>
          <p:cNvSpPr>
            <a:spLocks noGrp="1"/>
          </p:cNvSpPr>
          <p:nvPr>
            <p:ph idx="1"/>
          </p:nvPr>
        </p:nvSpPr>
        <p:spPr/>
        <p:txBody>
          <a:bodyPr/>
          <a:lstStyle/>
          <a:p>
            <a:r>
              <a:rPr lang="en-US" b="1" dirty="0"/>
              <a:t>Systems of Play</a:t>
            </a:r>
          </a:p>
          <a:p>
            <a:pPr lvl="1"/>
            <a:r>
              <a:rPr lang="en-US" dirty="0"/>
              <a:t>1-3-3-2, 1-3-2-3, 1-4-3-1 (9 v 9, starting with the goalkeeper and going on to defenders, midfielders and attackers) OR</a:t>
            </a:r>
          </a:p>
          <a:p>
            <a:pPr lvl="1"/>
            <a:r>
              <a:rPr lang="en-US" dirty="0"/>
              <a:t>Everyone defends, everyone attacks and everyone helps teammates nearby</a:t>
            </a:r>
          </a:p>
          <a:p>
            <a:pPr lvl="1"/>
            <a:r>
              <a:rPr lang="en-US" dirty="0"/>
              <a:t>Mobility and numbers matter more than systems</a:t>
            </a:r>
          </a:p>
          <a:p>
            <a:pPr lvl="1"/>
            <a:r>
              <a:rPr lang="en-US" dirty="0"/>
              <a:t>Whatever else you do, don’t have defenders standing back while the forwards attack</a:t>
            </a:r>
          </a:p>
          <a:p>
            <a:pPr lvl="2"/>
            <a:r>
              <a:rPr lang="en-US" dirty="0"/>
              <a:t>In a practice, do you ask 2-3 forwards to score against 8 players?</a:t>
            </a:r>
          </a:p>
          <a:p>
            <a:pPr lvl="2"/>
            <a:r>
              <a:rPr lang="en-US" dirty="0"/>
              <a:t>Risk breakaways – they rarely score</a:t>
            </a:r>
          </a:p>
          <a:p>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35</a:t>
            </a:fld>
            <a:endParaRPr lang="en-US"/>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Appendix 1 – Laws of the Game</a:t>
            </a:r>
          </a:p>
        </p:txBody>
      </p:sp>
      <p:sp>
        <p:nvSpPr>
          <p:cNvPr id="3" name="Content Placeholder 2"/>
          <p:cNvSpPr>
            <a:spLocks noGrp="1"/>
          </p:cNvSpPr>
          <p:nvPr>
            <p:ph idx="1"/>
          </p:nvPr>
        </p:nvSpPr>
        <p:spPr/>
        <p:txBody>
          <a:bodyPr/>
          <a:lstStyle/>
          <a:p>
            <a:r>
              <a:rPr lang="en-US" b="1" dirty="0"/>
              <a:t>What players (and coaches) need to know</a:t>
            </a:r>
          </a:p>
          <a:p>
            <a:pPr lvl="1">
              <a:spcBef>
                <a:spcPts val="0"/>
              </a:spcBef>
            </a:pPr>
            <a:r>
              <a:rPr lang="en-US" dirty="0"/>
              <a:t>Ball in and out of play – if part of ball is on the line, it is in play; a ball that hasn’t fully crossed the line is not out</a:t>
            </a:r>
          </a:p>
          <a:p>
            <a:pPr lvl="1">
              <a:spcBef>
                <a:spcPts val="0"/>
              </a:spcBef>
            </a:pPr>
            <a:r>
              <a:rPr lang="en-US" dirty="0"/>
              <a:t>Throw-in technique – arms straight, ball over head</a:t>
            </a:r>
          </a:p>
          <a:p>
            <a:pPr lvl="1">
              <a:spcBef>
                <a:spcPts val="0"/>
              </a:spcBef>
            </a:pPr>
            <a:r>
              <a:rPr lang="en-US" dirty="0"/>
              <a:t>Direct v. indirect kick – 2nd touch before goal can be scored; if IFK, referee will raise hand high</a:t>
            </a:r>
          </a:p>
          <a:p>
            <a:pPr lvl="1">
              <a:spcBef>
                <a:spcPts val="0"/>
              </a:spcBef>
            </a:pPr>
            <a:r>
              <a:rPr lang="en-US" dirty="0"/>
              <a:t>Handling must be </a:t>
            </a:r>
            <a:r>
              <a:rPr lang="en-US" u="sng" dirty="0"/>
              <a:t>deliberate</a:t>
            </a:r>
            <a:endParaRPr lang="en-US" dirty="0"/>
          </a:p>
          <a:p>
            <a:pPr lvl="1">
              <a:spcBef>
                <a:spcPts val="0"/>
              </a:spcBef>
            </a:pPr>
            <a:r>
              <a:rPr lang="en-US" dirty="0"/>
              <a:t>Basics of offside</a:t>
            </a:r>
          </a:p>
          <a:p>
            <a:pPr lvl="2">
              <a:spcBef>
                <a:spcPts val="0"/>
              </a:spcBef>
            </a:pPr>
            <a:r>
              <a:rPr lang="en-US" dirty="0"/>
              <a:t>Offside position v offside</a:t>
            </a:r>
          </a:p>
          <a:p>
            <a:pPr lvl="2">
              <a:spcBef>
                <a:spcPts val="0"/>
              </a:spcBef>
            </a:pPr>
            <a:r>
              <a:rPr lang="en-US" dirty="0"/>
              <a:t>Cannot be offside when receiving ball directly from goal kick, throw-in or corner</a:t>
            </a:r>
          </a:p>
          <a:p>
            <a:pPr lvl="2">
              <a:spcBef>
                <a:spcPts val="0"/>
              </a:spcBef>
            </a:pPr>
            <a:r>
              <a:rPr lang="en-US" dirty="0"/>
              <a:t>Stay level with last defender (not including keeper)</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36</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Laws of the Game</a:t>
            </a:r>
          </a:p>
        </p:txBody>
      </p:sp>
      <p:sp>
        <p:nvSpPr>
          <p:cNvPr id="3" name="Content Placeholder 2"/>
          <p:cNvSpPr>
            <a:spLocks noGrp="1"/>
          </p:cNvSpPr>
          <p:nvPr>
            <p:ph idx="1"/>
          </p:nvPr>
        </p:nvSpPr>
        <p:spPr/>
        <p:txBody>
          <a:bodyPr/>
          <a:lstStyle/>
          <a:p>
            <a:r>
              <a:rPr lang="en-US" dirty="0"/>
              <a:t>Goalkeeper infractions</a:t>
            </a:r>
          </a:p>
          <a:p>
            <a:pPr lvl="1">
              <a:spcBef>
                <a:spcPts val="0"/>
              </a:spcBef>
            </a:pPr>
            <a:r>
              <a:rPr lang="en-US" dirty="0"/>
              <a:t>Don’t pick ball up on</a:t>
            </a:r>
          </a:p>
          <a:p>
            <a:pPr lvl="2">
              <a:spcBef>
                <a:spcPts val="0"/>
              </a:spcBef>
            </a:pPr>
            <a:r>
              <a:rPr lang="en-US" u="sng" dirty="0"/>
              <a:t>Deliberate</a:t>
            </a:r>
            <a:r>
              <a:rPr lang="en-US" dirty="0"/>
              <a:t> pass back by </a:t>
            </a:r>
            <a:r>
              <a:rPr lang="en-US" u="sng" dirty="0"/>
              <a:t>foot</a:t>
            </a:r>
            <a:r>
              <a:rPr lang="en-US" dirty="0"/>
              <a:t> by teammate</a:t>
            </a:r>
            <a:endParaRPr lang="en-US" u="sng" dirty="0"/>
          </a:p>
          <a:p>
            <a:pPr lvl="2">
              <a:spcBef>
                <a:spcPts val="0"/>
              </a:spcBef>
            </a:pPr>
            <a:r>
              <a:rPr lang="en-US" dirty="0"/>
              <a:t>Throw-in</a:t>
            </a:r>
          </a:p>
          <a:p>
            <a:pPr lvl="1">
              <a:spcBef>
                <a:spcPts val="0"/>
              </a:spcBef>
            </a:pPr>
            <a:r>
              <a:rPr lang="en-US" dirty="0"/>
              <a:t>More than 6 seconds before releasing ball from hands (but this is an anti-time wasting rule and should be enforced with a very light touch for 12U players)</a:t>
            </a:r>
          </a:p>
          <a:p>
            <a:pPr lvl="1">
              <a:spcBef>
                <a:spcPts val="0"/>
              </a:spcBef>
            </a:pPr>
            <a:r>
              <a:rPr lang="en-US" dirty="0"/>
              <a:t>Handling ball up outside penalty area (but can dribble ball (not received from deliberate pass back by foot) into penalty area and then pick up)</a:t>
            </a:r>
          </a:p>
          <a:p>
            <a:r>
              <a:rPr lang="en-US" dirty="0"/>
              <a:t>When the other side commits the offence</a:t>
            </a:r>
          </a:p>
          <a:p>
            <a:pPr lvl="1"/>
            <a:r>
              <a:rPr lang="en-US" dirty="0"/>
              <a:t>Play the whistle</a:t>
            </a:r>
          </a:p>
          <a:p>
            <a:pPr lvl="1"/>
            <a:r>
              <a:rPr lang="en-US" dirty="0"/>
              <a:t>Leave it to the referee</a:t>
            </a:r>
          </a:p>
          <a:p>
            <a:pPr lvl="1"/>
            <a:r>
              <a:rPr lang="en-US" dirty="0"/>
              <a:t>Don’t let your players blame the referee</a:t>
            </a:r>
          </a:p>
          <a:p>
            <a:pPr lvl="1"/>
            <a:r>
              <a:rPr lang="en-US" dirty="0"/>
              <a:t>Keep quiet</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37</a:t>
            </a:fld>
            <a:endParaRPr lang="en-US"/>
          </a:p>
        </p:txBody>
      </p:sp>
    </p:spTree>
    <p:extLst>
      <p:ext uri="{BB962C8B-B14F-4D97-AF65-F5344CB8AC3E}">
        <p14:creationId xmlns:p14="http://schemas.microsoft.com/office/powerpoint/2010/main" val="246329614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Laws of the Game – 1</a:t>
            </a:r>
          </a:p>
        </p:txBody>
      </p:sp>
      <p:sp>
        <p:nvSpPr>
          <p:cNvPr id="3" name="Content Placeholder 2"/>
          <p:cNvSpPr>
            <a:spLocks noGrp="1"/>
          </p:cNvSpPr>
          <p:nvPr>
            <p:ph idx="1"/>
          </p:nvPr>
        </p:nvSpPr>
        <p:spPr>
          <a:xfrm>
            <a:off x="457200" y="914400"/>
            <a:ext cx="8534400" cy="5441950"/>
          </a:xfrm>
        </p:spPr>
        <p:txBody>
          <a:bodyPr/>
          <a:lstStyle/>
          <a:p>
            <a:r>
              <a:rPr lang="en-US" dirty="0"/>
              <a:t>The Laws were substantially revised in 2016 and 2019</a:t>
            </a:r>
          </a:p>
          <a:p>
            <a:pPr lvl="1">
              <a:spcBef>
                <a:spcPts val="0"/>
              </a:spcBef>
            </a:pPr>
            <a:r>
              <a:rPr lang="en-US" sz="2000" dirty="0"/>
              <a:t>Kickoff – ball can go backward</a:t>
            </a:r>
          </a:p>
          <a:p>
            <a:pPr lvl="1">
              <a:spcBef>
                <a:spcPts val="0"/>
              </a:spcBef>
            </a:pPr>
            <a:r>
              <a:rPr lang="en-US" sz="2000" dirty="0"/>
              <a:t>Offside restarts from where player was when he/she became offside. (Restart used to be where he/she was originally in offside position.)</a:t>
            </a:r>
          </a:p>
          <a:p>
            <a:pPr lvl="1">
              <a:spcBef>
                <a:spcPts val="0"/>
              </a:spcBef>
            </a:pPr>
            <a:r>
              <a:rPr lang="en-US" sz="2000" dirty="0"/>
              <a:t>Denial of “obvious goal-scoring opportunity” – no red card if penalty is given (i.e., offence inside penalty area) and defender made legitimate attempt to play the ball (since further clarified)</a:t>
            </a:r>
          </a:p>
          <a:p>
            <a:pPr lvl="1">
              <a:spcBef>
                <a:spcPts val="0"/>
              </a:spcBef>
            </a:pPr>
            <a:r>
              <a:rPr lang="en-US" sz="2000" dirty="0"/>
              <a:t>No re-take of PK if the kicker committed an offence</a:t>
            </a:r>
          </a:p>
          <a:p>
            <a:pPr lvl="1">
              <a:spcBef>
                <a:spcPts val="0"/>
              </a:spcBef>
            </a:pPr>
            <a:r>
              <a:rPr lang="en-US" sz="2000" dirty="0"/>
              <a:t>Fake corners are disallowed</a:t>
            </a:r>
          </a:p>
          <a:p>
            <a:pPr lvl="1">
              <a:spcBef>
                <a:spcPts val="0"/>
              </a:spcBef>
            </a:pPr>
            <a:r>
              <a:rPr lang="en-US" sz="2000" dirty="0"/>
              <a:t>Laws cut nearly in half, but interpretations now folded into the laws</a:t>
            </a:r>
          </a:p>
          <a:p>
            <a:r>
              <a:rPr lang="en-US" sz="2400" dirty="0"/>
              <a:t>Authoritative sources:</a:t>
            </a:r>
          </a:p>
          <a:p>
            <a:pPr lvl="1"/>
            <a:r>
              <a:rPr lang="en-US" sz="2000" dirty="0">
                <a:hlinkClick r:id="rId2"/>
              </a:rPr>
              <a:t>https://downloads.theifab.com/downloads/laws-of-the-game-2021-22?l=en</a:t>
            </a:r>
            <a:r>
              <a:rPr lang="en-US" sz="2000" dirty="0"/>
              <a:t>  (LOTG)</a:t>
            </a:r>
          </a:p>
          <a:p>
            <a:pPr lvl="1"/>
            <a:r>
              <a:rPr lang="en-US" sz="2000" dirty="0">
                <a:hlinkClick r:id="rId3"/>
              </a:rPr>
              <a:t>http://theifab.com/document/for-football-bodies</a:t>
            </a:r>
            <a:r>
              <a:rPr lang="en-US" sz="2000" dirty="0"/>
              <a:t> (links to resources)</a:t>
            </a:r>
          </a:p>
          <a:p>
            <a:pPr lvl="1"/>
            <a:r>
              <a:rPr lang="en-US" sz="2000" dirty="0"/>
              <a:t>2019 to 2021 changes, summarized on next slide</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38</a:t>
            </a:fld>
            <a:endParaRPr lang="en-US"/>
          </a:p>
        </p:txBody>
      </p:sp>
    </p:spTree>
    <p:extLst>
      <p:ext uri="{BB962C8B-B14F-4D97-AF65-F5344CB8AC3E}">
        <p14:creationId xmlns:p14="http://schemas.microsoft.com/office/powerpoint/2010/main" val="207210845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780040-C186-4998-B094-F3A6F67567ED}"/>
              </a:ext>
            </a:extLst>
          </p:cNvPr>
          <p:cNvSpPr>
            <a:spLocks noGrp="1"/>
          </p:cNvSpPr>
          <p:nvPr>
            <p:ph type="title"/>
          </p:nvPr>
        </p:nvSpPr>
        <p:spPr/>
        <p:txBody>
          <a:bodyPr/>
          <a:lstStyle/>
          <a:p>
            <a:r>
              <a:rPr lang="en-US" dirty="0"/>
              <a:t>Laws of the Game – 2</a:t>
            </a:r>
          </a:p>
        </p:txBody>
      </p:sp>
      <p:sp>
        <p:nvSpPr>
          <p:cNvPr id="3" name="Content Placeholder 2">
            <a:extLst>
              <a:ext uri="{FF2B5EF4-FFF2-40B4-BE49-F238E27FC236}">
                <a16:creationId xmlns:a16="http://schemas.microsoft.com/office/drawing/2014/main" id="{E2349DEE-1489-46C4-86E6-EED2AD279910}"/>
              </a:ext>
            </a:extLst>
          </p:cNvPr>
          <p:cNvSpPr>
            <a:spLocks noGrp="1"/>
          </p:cNvSpPr>
          <p:nvPr>
            <p:ph idx="1"/>
          </p:nvPr>
        </p:nvSpPr>
        <p:spPr>
          <a:xfrm>
            <a:off x="457200" y="762000"/>
            <a:ext cx="8382000" cy="5486400"/>
          </a:xfrm>
        </p:spPr>
        <p:txBody>
          <a:bodyPr/>
          <a:lstStyle/>
          <a:p>
            <a:r>
              <a:rPr lang="en-US" dirty="0"/>
              <a:t>More in 2019 – highlights relevant to children</a:t>
            </a:r>
          </a:p>
          <a:p>
            <a:pPr lvl="1">
              <a:spcBef>
                <a:spcPts val="0"/>
              </a:spcBef>
            </a:pPr>
            <a:r>
              <a:rPr lang="en-US" dirty="0"/>
              <a:t>Coin toss winner can choose sides or to kickoff</a:t>
            </a:r>
          </a:p>
          <a:p>
            <a:pPr lvl="1">
              <a:spcBef>
                <a:spcPts val="0"/>
              </a:spcBef>
            </a:pPr>
            <a:r>
              <a:rPr lang="en-US" dirty="0"/>
              <a:t>Many technical changes to handball rules</a:t>
            </a:r>
          </a:p>
          <a:p>
            <a:pPr lvl="2">
              <a:spcBef>
                <a:spcPts val="0"/>
              </a:spcBef>
            </a:pPr>
            <a:r>
              <a:rPr lang="en-US" sz="1800" dirty="0"/>
              <a:t>Goal disallowed if ball came off attacker’s hand or arm or off referee</a:t>
            </a:r>
          </a:p>
          <a:p>
            <a:pPr lvl="3">
              <a:spcBef>
                <a:spcPts val="0"/>
              </a:spcBef>
            </a:pPr>
            <a:r>
              <a:rPr lang="en-US" sz="1400" dirty="0"/>
              <a:t>But (2020-21 change) only if it occurs immediately before a goal or obvious goal-scoring opportunity)</a:t>
            </a:r>
          </a:p>
          <a:p>
            <a:pPr lvl="2">
              <a:spcBef>
                <a:spcPts val="0"/>
              </a:spcBef>
            </a:pPr>
            <a:r>
              <a:rPr lang="en-US" sz="1800" dirty="0"/>
              <a:t>No handball if ball knocked onto hand by player or nearby opponent or if player handles while trying to break fall; or hand/arm close to body and player has not made their body “unnaturally bigger” (judgment call)</a:t>
            </a:r>
          </a:p>
          <a:p>
            <a:pPr lvl="2">
              <a:spcBef>
                <a:spcPts val="0"/>
              </a:spcBef>
            </a:pPr>
            <a:r>
              <a:rPr lang="en-US" sz="1800" dirty="0"/>
              <a:t>Handball if hand or arm </a:t>
            </a:r>
            <a:r>
              <a:rPr lang="en-US" sz="1800" i="1" dirty="0"/>
              <a:t>above bottom of armpit </a:t>
            </a:r>
            <a:r>
              <a:rPr lang="en-US" sz="1800" dirty="0"/>
              <a:t>(except if bounces off own body)</a:t>
            </a:r>
          </a:p>
          <a:p>
            <a:pPr lvl="2">
              <a:spcBef>
                <a:spcPts val="0"/>
              </a:spcBef>
            </a:pPr>
            <a:r>
              <a:rPr lang="en-US" sz="1800" dirty="0"/>
              <a:t>GK may handle ball to retrieve failed release of ball into play (klutz rule)</a:t>
            </a:r>
          </a:p>
          <a:p>
            <a:pPr lvl="1">
              <a:spcBef>
                <a:spcPts val="0"/>
              </a:spcBef>
            </a:pPr>
            <a:r>
              <a:rPr lang="en-US" dirty="0"/>
              <a:t>No contested drop ball; team last touching the ball gets it; if in penalty area, goalkeeper gets it</a:t>
            </a:r>
          </a:p>
          <a:p>
            <a:pPr lvl="1">
              <a:spcBef>
                <a:spcPts val="0"/>
              </a:spcBef>
            </a:pPr>
            <a:r>
              <a:rPr lang="en-US" dirty="0"/>
              <a:t>No attackers in a defensive wall of 3 or more</a:t>
            </a:r>
          </a:p>
          <a:p>
            <a:pPr lvl="1">
              <a:spcBef>
                <a:spcPts val="0"/>
              </a:spcBef>
            </a:pPr>
            <a:r>
              <a:rPr lang="en-US" dirty="0"/>
              <a:t>GK or FK in penalty area in play as soon as kicked (i.e., ball does not need to leave the penalty area)</a:t>
            </a:r>
          </a:p>
          <a:p>
            <a:pPr lvl="1">
              <a:spcBef>
                <a:spcPts val="0"/>
              </a:spcBef>
            </a:pPr>
            <a:r>
              <a:rPr lang="en-US" dirty="0"/>
              <a:t>Yellow and Red Cards for coaches!</a:t>
            </a:r>
          </a:p>
          <a:p>
            <a:endParaRPr lang="en-US" sz="3200" dirty="0"/>
          </a:p>
        </p:txBody>
      </p:sp>
      <p:sp>
        <p:nvSpPr>
          <p:cNvPr id="4" name="Date Placeholder 3">
            <a:extLst>
              <a:ext uri="{FF2B5EF4-FFF2-40B4-BE49-F238E27FC236}">
                <a16:creationId xmlns:a16="http://schemas.microsoft.com/office/drawing/2014/main" id="{C4139E68-C73B-4784-9BFE-1ED67FBF4E98}"/>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16F002A7-DA74-4C18-9544-9571C6405CB2}"/>
              </a:ext>
            </a:extLst>
          </p:cNvPr>
          <p:cNvSpPr>
            <a:spLocks noGrp="1"/>
          </p:cNvSpPr>
          <p:nvPr>
            <p:ph type="ftr" sz="quarter" idx="11"/>
          </p:nvPr>
        </p:nvSpPr>
        <p:spPr/>
        <p:txBody>
          <a:bodyPr/>
          <a:lstStyle/>
          <a:p>
            <a:pPr>
              <a:defRPr/>
            </a:pPr>
            <a:r>
              <a:rPr lang="en-US" dirty="0"/>
              <a:t>12U Coaching Course</a:t>
            </a:r>
          </a:p>
        </p:txBody>
      </p:sp>
      <p:sp>
        <p:nvSpPr>
          <p:cNvPr id="6" name="Slide Number Placeholder 5">
            <a:extLst>
              <a:ext uri="{FF2B5EF4-FFF2-40B4-BE49-F238E27FC236}">
                <a16:creationId xmlns:a16="http://schemas.microsoft.com/office/drawing/2014/main" id="{F9397DEB-BAB9-479B-B932-5DDC56D432BC}"/>
              </a:ext>
            </a:extLst>
          </p:cNvPr>
          <p:cNvSpPr>
            <a:spLocks noGrp="1"/>
          </p:cNvSpPr>
          <p:nvPr>
            <p:ph type="sldNum" sz="quarter" idx="12"/>
          </p:nvPr>
        </p:nvSpPr>
        <p:spPr/>
        <p:txBody>
          <a:bodyPr/>
          <a:lstStyle/>
          <a:p>
            <a:pPr>
              <a:defRPr/>
            </a:pPr>
            <a:fld id="{3A38B2C9-F2C0-4513-B79E-6F20CD3C521F}" type="slidenum">
              <a:rPr lang="en-US" smtClean="0"/>
              <a:pPr>
                <a:defRPr/>
              </a:pPr>
              <a:t>39</a:t>
            </a:fld>
            <a:endParaRPr lang="en-US"/>
          </a:p>
        </p:txBody>
      </p:sp>
    </p:spTree>
    <p:extLst>
      <p:ext uri="{BB962C8B-B14F-4D97-AF65-F5344CB8AC3E}">
        <p14:creationId xmlns:p14="http://schemas.microsoft.com/office/powerpoint/2010/main" val="3234623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23E905-5004-49EF-993A-EC2C79F4D0FE}"/>
              </a:ext>
            </a:extLst>
          </p:cNvPr>
          <p:cNvSpPr>
            <a:spLocks noGrp="1"/>
          </p:cNvSpPr>
          <p:nvPr>
            <p:ph type="title"/>
          </p:nvPr>
        </p:nvSpPr>
        <p:spPr/>
        <p:txBody>
          <a:bodyPr/>
          <a:lstStyle/>
          <a:p>
            <a:r>
              <a:rPr lang="en-US" dirty="0"/>
              <a:t>Classroom Agenda</a:t>
            </a:r>
          </a:p>
        </p:txBody>
      </p:sp>
      <p:sp>
        <p:nvSpPr>
          <p:cNvPr id="3" name="Content Placeholder 2">
            <a:extLst>
              <a:ext uri="{FF2B5EF4-FFF2-40B4-BE49-F238E27FC236}">
                <a16:creationId xmlns:a16="http://schemas.microsoft.com/office/drawing/2014/main" id="{F4AB7E43-758D-41D4-889B-8C7A6306351E}"/>
              </a:ext>
            </a:extLst>
          </p:cNvPr>
          <p:cNvSpPr>
            <a:spLocks noGrp="1"/>
          </p:cNvSpPr>
          <p:nvPr>
            <p:ph idx="1"/>
          </p:nvPr>
        </p:nvSpPr>
        <p:spPr/>
        <p:txBody>
          <a:bodyPr/>
          <a:lstStyle/>
          <a:p>
            <a:pPr marL="0" indent="0">
              <a:buNone/>
            </a:pPr>
            <a:r>
              <a:rPr lang="en-US" dirty="0"/>
              <a:t>Pre-Course Review, Quiz 1				</a:t>
            </a:r>
          </a:p>
          <a:p>
            <a:pPr marL="0" indent="0">
              <a:buNone/>
            </a:pPr>
            <a:r>
              <a:rPr lang="en-US" dirty="0"/>
              <a:t>Development Over Winning</a:t>
            </a:r>
          </a:p>
          <a:p>
            <a:pPr marL="0" indent="0">
              <a:buNone/>
            </a:pPr>
            <a:r>
              <a:rPr lang="en-US" dirty="0"/>
              <a:t>Coaching Methodology						 	Age Characteristics and Environment</a:t>
            </a:r>
          </a:p>
          <a:p>
            <a:pPr marL="0" indent="0">
              <a:buNone/>
            </a:pPr>
            <a:r>
              <a:rPr lang="en-US" dirty="0"/>
              <a:t>	Coaching Moments					</a:t>
            </a:r>
          </a:p>
          <a:p>
            <a:pPr marL="0" indent="0">
              <a:buNone/>
            </a:pPr>
            <a:r>
              <a:rPr lang="en-US" dirty="0"/>
              <a:t>Quality Training</a:t>
            </a:r>
          </a:p>
          <a:p>
            <a:pPr marL="0" indent="0">
              <a:buNone/>
            </a:pPr>
            <a:r>
              <a:rPr lang="en-US" dirty="0"/>
              <a:t>	Coaching Cycle</a:t>
            </a:r>
          </a:p>
          <a:p>
            <a:pPr marL="0" indent="0">
              <a:buNone/>
            </a:pPr>
            <a:r>
              <a:rPr lang="en-US" dirty="0"/>
              <a:t>	12U Training Session</a:t>
            </a:r>
          </a:p>
          <a:p>
            <a:pPr marL="0" indent="0">
              <a:buNone/>
            </a:pPr>
            <a:r>
              <a:rPr lang="en-US" dirty="0"/>
              <a:t>Introduction to Periodization</a:t>
            </a:r>
          </a:p>
          <a:p>
            <a:pPr marL="0" indent="0">
              <a:buNone/>
            </a:pPr>
            <a:r>
              <a:rPr lang="en-US" dirty="0"/>
              <a:t>Quiz 2</a:t>
            </a:r>
          </a:p>
          <a:p>
            <a:endParaRPr lang="en-US" dirty="0"/>
          </a:p>
        </p:txBody>
      </p:sp>
      <p:sp>
        <p:nvSpPr>
          <p:cNvPr id="4" name="Date Placeholder 3">
            <a:extLst>
              <a:ext uri="{FF2B5EF4-FFF2-40B4-BE49-F238E27FC236}">
                <a16:creationId xmlns:a16="http://schemas.microsoft.com/office/drawing/2014/main" id="{290A3113-CA5D-4A25-A801-D4F9138DEC7C}"/>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AF9EB6BC-43DD-4F7B-997E-3E7D8DBA17AC}"/>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ED5C081D-4F62-4246-8C50-2A780069B165}"/>
              </a:ext>
            </a:extLst>
          </p:cNvPr>
          <p:cNvSpPr>
            <a:spLocks noGrp="1"/>
          </p:cNvSpPr>
          <p:nvPr>
            <p:ph type="sldNum" sz="quarter" idx="12"/>
          </p:nvPr>
        </p:nvSpPr>
        <p:spPr/>
        <p:txBody>
          <a:bodyPr/>
          <a:lstStyle/>
          <a:p>
            <a:pPr>
              <a:defRPr/>
            </a:pPr>
            <a:fld id="{3A38B2C9-F2C0-4513-B79E-6F20CD3C521F}" type="slidenum">
              <a:rPr lang="en-US" smtClean="0"/>
              <a:pPr>
                <a:defRPr/>
              </a:pPr>
              <a:t>4</a:t>
            </a:fld>
            <a:endParaRPr lang="en-US"/>
          </a:p>
        </p:txBody>
      </p:sp>
    </p:spTree>
    <p:extLst>
      <p:ext uri="{BB962C8B-B14F-4D97-AF65-F5344CB8AC3E}">
        <p14:creationId xmlns:p14="http://schemas.microsoft.com/office/powerpoint/2010/main" val="9191152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94DD3A-2882-4D10-84DA-EF1BDB76324E}"/>
              </a:ext>
            </a:extLst>
          </p:cNvPr>
          <p:cNvSpPr>
            <a:spLocks noGrp="1"/>
          </p:cNvSpPr>
          <p:nvPr>
            <p:ph type="title"/>
          </p:nvPr>
        </p:nvSpPr>
        <p:spPr/>
        <p:txBody>
          <a:bodyPr/>
          <a:lstStyle/>
          <a:p>
            <a:r>
              <a:rPr lang="en-US" dirty="0"/>
              <a:t>Laws of the Game – 3</a:t>
            </a:r>
          </a:p>
        </p:txBody>
      </p:sp>
      <p:sp>
        <p:nvSpPr>
          <p:cNvPr id="3" name="Content Placeholder 2">
            <a:extLst>
              <a:ext uri="{FF2B5EF4-FFF2-40B4-BE49-F238E27FC236}">
                <a16:creationId xmlns:a16="http://schemas.microsoft.com/office/drawing/2014/main" id="{73EBBCA0-8081-435B-860D-1A5ABDD6F72E}"/>
              </a:ext>
            </a:extLst>
          </p:cNvPr>
          <p:cNvSpPr>
            <a:spLocks noGrp="1"/>
          </p:cNvSpPr>
          <p:nvPr>
            <p:ph idx="1"/>
          </p:nvPr>
        </p:nvSpPr>
        <p:spPr/>
        <p:txBody>
          <a:bodyPr/>
          <a:lstStyle/>
          <a:p>
            <a:r>
              <a:rPr lang="en-US" sz="2400" dirty="0"/>
              <a:t>2021-22 clarifications” regarding handball – some of this is a little subtle.  It is an offence if a player:</a:t>
            </a:r>
          </a:p>
          <a:p>
            <a:pPr lvl="1"/>
            <a:r>
              <a:rPr lang="en-US" sz="2000" dirty="0"/>
              <a:t>deliberately touches the ball with their hand/arm, for example moving the hand/arm towards the ball</a:t>
            </a:r>
          </a:p>
          <a:p>
            <a:pPr lvl="1"/>
            <a:r>
              <a:rPr lang="en-US" sz="2000" dirty="0"/>
              <a:t>touches the ball with their hand/arm when it has made their body unnaturally bigger. Body is unnaturally bigger when the position of player’s hand/arm is not a consequence of, or justifiable by, the player’s body movement for that specific situation. By having their hand/arm in such a position, the player takes a risk of their hand/arm being hit by the ball and being penalized</a:t>
            </a:r>
          </a:p>
          <a:p>
            <a:pPr lvl="1"/>
            <a:r>
              <a:rPr lang="en-US" sz="2000" dirty="0"/>
              <a:t>scores in the opponents’ goal:</a:t>
            </a:r>
          </a:p>
          <a:p>
            <a:pPr lvl="2"/>
            <a:r>
              <a:rPr lang="en-US" sz="1800" dirty="0"/>
              <a:t>directly from their hand/arm, even if accidental, including by the goalkeeper</a:t>
            </a:r>
          </a:p>
          <a:p>
            <a:pPr lvl="2"/>
            <a:r>
              <a:rPr lang="en-US" sz="1800" dirty="0"/>
              <a:t>immediately after the ball has touched their hand/arm, even if accidental</a:t>
            </a:r>
          </a:p>
          <a:p>
            <a:pPr lvl="1"/>
            <a:endParaRPr lang="en-US" sz="2000" dirty="0"/>
          </a:p>
        </p:txBody>
      </p:sp>
      <p:sp>
        <p:nvSpPr>
          <p:cNvPr id="4" name="Date Placeholder 3">
            <a:extLst>
              <a:ext uri="{FF2B5EF4-FFF2-40B4-BE49-F238E27FC236}">
                <a16:creationId xmlns:a16="http://schemas.microsoft.com/office/drawing/2014/main" id="{E49488F0-BFFE-411D-AC11-2FF5696F69F2}"/>
              </a:ext>
            </a:extLst>
          </p:cNvPr>
          <p:cNvSpPr>
            <a:spLocks noGrp="1"/>
          </p:cNvSpPr>
          <p:nvPr>
            <p:ph type="dt" sz="half" idx="10"/>
          </p:nvPr>
        </p:nvSpPr>
        <p:spPr/>
        <p:txBody>
          <a:bodyPr/>
          <a:lstStyle/>
          <a:p>
            <a:pPr>
              <a:defRPr/>
            </a:pPr>
            <a:r>
              <a:rPr lang="en-US"/>
              <a:t>August 6 and 14, 2022</a:t>
            </a:r>
          </a:p>
        </p:txBody>
      </p:sp>
      <p:sp>
        <p:nvSpPr>
          <p:cNvPr id="5" name="Footer Placeholder 4">
            <a:extLst>
              <a:ext uri="{FF2B5EF4-FFF2-40B4-BE49-F238E27FC236}">
                <a16:creationId xmlns:a16="http://schemas.microsoft.com/office/drawing/2014/main" id="{7416656F-B0C6-4CA1-AF72-AD5AD83ECBA7}"/>
              </a:ext>
            </a:extLst>
          </p:cNvPr>
          <p:cNvSpPr>
            <a:spLocks noGrp="1"/>
          </p:cNvSpPr>
          <p:nvPr>
            <p:ph type="ftr" sz="quarter" idx="11"/>
          </p:nvPr>
        </p:nvSpPr>
        <p:spPr/>
        <p:txBody>
          <a:bodyPr/>
          <a:lstStyle/>
          <a:p>
            <a:pPr>
              <a:defRPr/>
            </a:pPr>
            <a:r>
              <a:rPr lang="en-US"/>
              <a:t>12U Coaching Course</a:t>
            </a:r>
          </a:p>
        </p:txBody>
      </p:sp>
      <p:sp>
        <p:nvSpPr>
          <p:cNvPr id="6" name="Slide Number Placeholder 5">
            <a:extLst>
              <a:ext uri="{FF2B5EF4-FFF2-40B4-BE49-F238E27FC236}">
                <a16:creationId xmlns:a16="http://schemas.microsoft.com/office/drawing/2014/main" id="{F16071E4-A700-459E-9C00-201F0A9C73A1}"/>
              </a:ext>
            </a:extLst>
          </p:cNvPr>
          <p:cNvSpPr>
            <a:spLocks noGrp="1"/>
          </p:cNvSpPr>
          <p:nvPr>
            <p:ph type="sldNum" sz="quarter" idx="12"/>
          </p:nvPr>
        </p:nvSpPr>
        <p:spPr/>
        <p:txBody>
          <a:bodyPr/>
          <a:lstStyle/>
          <a:p>
            <a:pPr>
              <a:defRPr/>
            </a:pPr>
            <a:fld id="{3A38B2C9-F2C0-4513-B79E-6F20CD3C521F}" type="slidenum">
              <a:rPr lang="en-US" smtClean="0"/>
              <a:pPr>
                <a:defRPr/>
              </a:pPr>
              <a:t>40</a:t>
            </a:fld>
            <a:endParaRPr lang="en-US"/>
          </a:p>
        </p:txBody>
      </p:sp>
    </p:spTree>
    <p:extLst>
      <p:ext uri="{BB962C8B-B14F-4D97-AF65-F5344CB8AC3E}">
        <p14:creationId xmlns:p14="http://schemas.microsoft.com/office/powerpoint/2010/main" val="5715947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Field Sessions</a:t>
            </a:r>
            <a:endParaRPr lang="en-US" dirty="0"/>
          </a:p>
        </p:txBody>
      </p:sp>
      <p:sp>
        <p:nvSpPr>
          <p:cNvPr id="3" name="Content Placeholder 2"/>
          <p:cNvSpPr>
            <a:spLocks noGrp="1"/>
          </p:cNvSpPr>
          <p:nvPr>
            <p:ph idx="1"/>
          </p:nvPr>
        </p:nvSpPr>
        <p:spPr/>
        <p:txBody>
          <a:bodyPr/>
          <a:lstStyle/>
          <a:p>
            <a:r>
              <a:rPr lang="en-US" b="1" dirty="0"/>
              <a:t>Required elements</a:t>
            </a:r>
          </a:p>
          <a:p>
            <a:pPr lvl="1"/>
            <a:r>
              <a:rPr lang="en-US" b="1" dirty="0"/>
              <a:t>Techniques</a:t>
            </a:r>
          </a:p>
          <a:p>
            <a:pPr lvl="2"/>
            <a:r>
              <a:rPr lang="en-US" dirty="0"/>
              <a:t>Dribbling</a:t>
            </a:r>
          </a:p>
          <a:p>
            <a:pPr lvl="2"/>
            <a:r>
              <a:rPr lang="en-US" dirty="0"/>
              <a:t>Inside of the Foot – Ball Control</a:t>
            </a:r>
          </a:p>
          <a:p>
            <a:pPr lvl="2"/>
            <a:r>
              <a:rPr lang="en-US" dirty="0"/>
              <a:t>Sole of the Foot – Ball Control</a:t>
            </a:r>
          </a:p>
          <a:p>
            <a:pPr lvl="2"/>
            <a:r>
              <a:rPr lang="en-US" dirty="0"/>
              <a:t>Top of the Thigh – Ball Control</a:t>
            </a:r>
          </a:p>
          <a:p>
            <a:pPr lvl="2"/>
            <a:r>
              <a:rPr lang="en-US" dirty="0"/>
              <a:t>Instep Kick</a:t>
            </a:r>
          </a:p>
          <a:p>
            <a:pPr lvl="2"/>
            <a:r>
              <a:rPr lang="en-US" dirty="0"/>
              <a:t>Inside of the Foot – Push Pass</a:t>
            </a:r>
          </a:p>
          <a:p>
            <a:pPr lvl="2"/>
            <a:r>
              <a:rPr lang="en-US" dirty="0"/>
              <a:t>Throw-In</a:t>
            </a:r>
          </a:p>
          <a:p>
            <a:pPr lvl="2"/>
            <a:r>
              <a:rPr lang="en-US" dirty="0"/>
              <a:t>Tackling – Front Block</a:t>
            </a:r>
          </a:p>
          <a:p>
            <a:pPr lvl="2"/>
            <a:r>
              <a:rPr lang="en-US" dirty="0"/>
              <a:t>Goalkeeping – try to put everyone in goal for at least a quarter</a:t>
            </a:r>
          </a:p>
          <a:p>
            <a:pPr lvl="1"/>
            <a:r>
              <a:rPr lang="en-US" b="1" dirty="0"/>
              <a:t>Build up the techniques</a:t>
            </a:r>
          </a:p>
          <a:p>
            <a:pPr lvl="1"/>
            <a:r>
              <a:rPr lang="en-US" b="1" dirty="0"/>
              <a:t>Training games</a:t>
            </a:r>
            <a:endParaRPr lang="en-US" dirty="0"/>
          </a:p>
          <a:p>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41</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Passing Warm-Ups</a:t>
            </a:r>
          </a:p>
        </p:txBody>
      </p:sp>
      <p:sp>
        <p:nvSpPr>
          <p:cNvPr id="8" name="Content Placeholder 7"/>
          <p:cNvSpPr>
            <a:spLocks noGrp="1"/>
          </p:cNvSpPr>
          <p:nvPr>
            <p:ph idx="1"/>
          </p:nvPr>
        </p:nvSpPr>
        <p:spPr>
          <a:xfrm>
            <a:off x="457200" y="838200"/>
            <a:ext cx="8458200" cy="1981200"/>
          </a:xfrm>
        </p:spPr>
        <p:txBody>
          <a:bodyPr/>
          <a:lstStyle/>
          <a:p>
            <a:r>
              <a:rPr lang="en-US" dirty="0"/>
              <a:t>Three players – standard configuration (see below)</a:t>
            </a:r>
          </a:p>
          <a:p>
            <a:r>
              <a:rPr lang="en-US" dirty="0"/>
              <a:t>Multiple players in small space</a:t>
            </a:r>
          </a:p>
          <a:p>
            <a:r>
              <a:rPr lang="en-US" dirty="0"/>
              <a:t>The weave</a:t>
            </a:r>
          </a:p>
          <a:p>
            <a:r>
              <a:rPr lang="en-US" dirty="0"/>
              <a:t>Short-sided keep away game 5 v 1 </a:t>
            </a:r>
            <a:r>
              <a:rPr lang="en-US" dirty="0">
                <a:sym typeface="Wingdings" panose="05000000000000000000" pitchFamily="2" charset="2"/>
              </a:rPr>
              <a:t> 5 v 2</a:t>
            </a:r>
            <a:endParaRPr lang="en-US" dirty="0"/>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42</a:t>
            </a:fld>
            <a:endParaRPr lang="en-US" dirty="0"/>
          </a:p>
        </p:txBody>
      </p:sp>
      <p:sp>
        <p:nvSpPr>
          <p:cNvPr id="12" name="Flowchart: Connector 11"/>
          <p:cNvSpPr/>
          <p:nvPr/>
        </p:nvSpPr>
        <p:spPr>
          <a:xfrm>
            <a:off x="1496568" y="276936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3</a:t>
            </a:r>
          </a:p>
        </p:txBody>
      </p:sp>
      <p:sp>
        <p:nvSpPr>
          <p:cNvPr id="13" name="Flowchart: Connector 12"/>
          <p:cNvSpPr/>
          <p:nvPr/>
        </p:nvSpPr>
        <p:spPr>
          <a:xfrm>
            <a:off x="1496568" y="326923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1</a:t>
            </a:r>
          </a:p>
        </p:txBody>
      </p:sp>
      <p:sp>
        <p:nvSpPr>
          <p:cNvPr id="14" name="Flowchart: Connector 13"/>
          <p:cNvSpPr/>
          <p:nvPr/>
        </p:nvSpPr>
        <p:spPr>
          <a:xfrm>
            <a:off x="1496568" y="564311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2</a:t>
            </a:r>
          </a:p>
        </p:txBody>
      </p:sp>
      <p:sp>
        <p:nvSpPr>
          <p:cNvPr id="15" name="Flowchart: Connector 14"/>
          <p:cNvSpPr/>
          <p:nvPr/>
        </p:nvSpPr>
        <p:spPr>
          <a:xfrm>
            <a:off x="1542288" y="3663839"/>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6" name="Flowchart: Connector 15"/>
          <p:cNvSpPr/>
          <p:nvPr/>
        </p:nvSpPr>
        <p:spPr>
          <a:xfrm>
            <a:off x="2819400" y="276936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3</a:t>
            </a:r>
          </a:p>
        </p:txBody>
      </p:sp>
      <p:sp>
        <p:nvSpPr>
          <p:cNvPr id="17" name="Flowchart: Connector 16"/>
          <p:cNvSpPr/>
          <p:nvPr/>
        </p:nvSpPr>
        <p:spPr>
          <a:xfrm>
            <a:off x="2819400" y="326923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1</a:t>
            </a:r>
          </a:p>
        </p:txBody>
      </p:sp>
      <p:sp>
        <p:nvSpPr>
          <p:cNvPr id="18" name="Flowchart: Connector 17"/>
          <p:cNvSpPr/>
          <p:nvPr/>
        </p:nvSpPr>
        <p:spPr>
          <a:xfrm>
            <a:off x="2819400" y="564311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2</a:t>
            </a:r>
          </a:p>
        </p:txBody>
      </p:sp>
      <p:sp>
        <p:nvSpPr>
          <p:cNvPr id="19" name="Flowchart: Connector 18"/>
          <p:cNvSpPr/>
          <p:nvPr/>
        </p:nvSpPr>
        <p:spPr>
          <a:xfrm>
            <a:off x="2865120" y="5345430"/>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1" name="Straight Arrow Connector 20"/>
          <p:cNvCxnSpPr/>
          <p:nvPr/>
        </p:nvCxnSpPr>
        <p:spPr>
          <a:xfrm>
            <a:off x="1633728" y="3836162"/>
            <a:ext cx="0" cy="1806956"/>
          </a:xfrm>
          <a:prstGeom prst="straightConnector1">
            <a:avLst/>
          </a:prstGeom>
          <a:ln w="22225">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sp>
        <p:nvSpPr>
          <p:cNvPr id="25" name="Arc 24"/>
          <p:cNvSpPr/>
          <p:nvPr/>
        </p:nvSpPr>
        <p:spPr>
          <a:xfrm flipH="1">
            <a:off x="2417063" y="3409252"/>
            <a:ext cx="804671" cy="2642298"/>
          </a:xfrm>
          <a:prstGeom prst="arc">
            <a:avLst>
              <a:gd name="adj1" fmla="val 16748519"/>
              <a:gd name="adj2" fmla="val 5214145"/>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6" name="Flowchart: Connector 25"/>
          <p:cNvSpPr/>
          <p:nvPr/>
        </p:nvSpPr>
        <p:spPr>
          <a:xfrm>
            <a:off x="4081272" y="6035675"/>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1</a:t>
            </a:r>
          </a:p>
        </p:txBody>
      </p:sp>
      <p:sp>
        <p:nvSpPr>
          <p:cNvPr id="27" name="Flowchart: Connector 26"/>
          <p:cNvSpPr/>
          <p:nvPr/>
        </p:nvSpPr>
        <p:spPr>
          <a:xfrm>
            <a:off x="4069080" y="326923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3</a:t>
            </a:r>
          </a:p>
        </p:txBody>
      </p:sp>
      <p:sp>
        <p:nvSpPr>
          <p:cNvPr id="28" name="Flowchart: Connector 27"/>
          <p:cNvSpPr/>
          <p:nvPr/>
        </p:nvSpPr>
        <p:spPr>
          <a:xfrm>
            <a:off x="4069080" y="564311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2</a:t>
            </a:r>
          </a:p>
        </p:txBody>
      </p:sp>
      <p:sp>
        <p:nvSpPr>
          <p:cNvPr id="29" name="Flowchart: Connector 28"/>
          <p:cNvSpPr/>
          <p:nvPr/>
        </p:nvSpPr>
        <p:spPr>
          <a:xfrm>
            <a:off x="4114800" y="5345430"/>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1" name="Flowchart: Connector 30"/>
          <p:cNvSpPr/>
          <p:nvPr/>
        </p:nvSpPr>
        <p:spPr>
          <a:xfrm>
            <a:off x="6934200" y="276936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2</a:t>
            </a:r>
          </a:p>
        </p:txBody>
      </p:sp>
      <p:sp>
        <p:nvSpPr>
          <p:cNvPr id="32" name="Flowchart: Connector 31"/>
          <p:cNvSpPr/>
          <p:nvPr/>
        </p:nvSpPr>
        <p:spPr>
          <a:xfrm>
            <a:off x="6934200" y="326923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3</a:t>
            </a:r>
          </a:p>
        </p:txBody>
      </p:sp>
      <p:sp>
        <p:nvSpPr>
          <p:cNvPr id="33" name="Flowchart: Connector 32"/>
          <p:cNvSpPr/>
          <p:nvPr/>
        </p:nvSpPr>
        <p:spPr>
          <a:xfrm>
            <a:off x="6934200" y="564311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1</a:t>
            </a:r>
          </a:p>
        </p:txBody>
      </p:sp>
      <p:sp>
        <p:nvSpPr>
          <p:cNvPr id="34" name="Flowchart: Connector 33"/>
          <p:cNvSpPr/>
          <p:nvPr/>
        </p:nvSpPr>
        <p:spPr>
          <a:xfrm>
            <a:off x="6979920" y="3663839"/>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5" name="Arc 34"/>
          <p:cNvSpPr/>
          <p:nvPr/>
        </p:nvSpPr>
        <p:spPr>
          <a:xfrm>
            <a:off x="5014720" y="2950782"/>
            <a:ext cx="1252729" cy="2642298"/>
          </a:xfrm>
          <a:prstGeom prst="arc">
            <a:avLst>
              <a:gd name="adj1" fmla="val 16085450"/>
              <a:gd name="adj2" fmla="val 5214145"/>
            </a:avLst>
          </a:prstGeom>
          <a:ln w="22225">
            <a:solidFill>
              <a:schemeClr val="tx1"/>
            </a:solidFill>
            <a:headEnd type="triangle" w="lg" len="med"/>
            <a:tailEnd type="non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lowchart: Connector 35"/>
          <p:cNvSpPr/>
          <p:nvPr/>
        </p:nvSpPr>
        <p:spPr>
          <a:xfrm>
            <a:off x="5288280" y="6035675"/>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1</a:t>
            </a:r>
          </a:p>
        </p:txBody>
      </p:sp>
      <p:sp>
        <p:nvSpPr>
          <p:cNvPr id="37" name="Flowchart: Connector 36"/>
          <p:cNvSpPr/>
          <p:nvPr/>
        </p:nvSpPr>
        <p:spPr>
          <a:xfrm>
            <a:off x="5276088" y="326923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3</a:t>
            </a:r>
          </a:p>
        </p:txBody>
      </p:sp>
      <p:sp>
        <p:nvSpPr>
          <p:cNvPr id="38" name="Flowchart: Connector 37"/>
          <p:cNvSpPr/>
          <p:nvPr/>
        </p:nvSpPr>
        <p:spPr>
          <a:xfrm>
            <a:off x="5276087" y="564311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2</a:t>
            </a:r>
          </a:p>
        </p:txBody>
      </p:sp>
      <p:sp>
        <p:nvSpPr>
          <p:cNvPr id="39" name="Flowchart: Connector 38"/>
          <p:cNvSpPr/>
          <p:nvPr/>
        </p:nvSpPr>
        <p:spPr>
          <a:xfrm>
            <a:off x="5355335" y="3663839"/>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40" name="Straight Arrow Connector 39"/>
          <p:cNvCxnSpPr>
            <a:endCxn id="27" idx="4"/>
          </p:cNvCxnSpPr>
          <p:nvPr/>
        </p:nvCxnSpPr>
        <p:spPr>
          <a:xfrm flipH="1" flipV="1">
            <a:off x="4206240" y="3543554"/>
            <a:ext cx="12192" cy="1638046"/>
          </a:xfrm>
          <a:prstGeom prst="straightConnector1">
            <a:avLst/>
          </a:prstGeom>
          <a:ln w="22225">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7071360" y="3888486"/>
            <a:ext cx="0" cy="1780794"/>
          </a:xfrm>
          <a:prstGeom prst="straightConnector1">
            <a:avLst/>
          </a:prstGeom>
          <a:ln w="22225">
            <a:solidFill>
              <a:schemeClr val="tx1"/>
            </a:solidFill>
            <a:prstDash val="dash"/>
            <a:tailEnd type="triangle" w="med" len="lg"/>
          </a:ln>
        </p:spPr>
        <p:style>
          <a:lnRef idx="1">
            <a:schemeClr val="accent1"/>
          </a:lnRef>
          <a:fillRef idx="0">
            <a:schemeClr val="accent1"/>
          </a:fillRef>
          <a:effectRef idx="0">
            <a:schemeClr val="accent1"/>
          </a:effectRef>
          <a:fontRef idx="minor">
            <a:schemeClr val="tx1"/>
          </a:fontRef>
        </p:style>
      </p:cxnSp>
      <p:sp>
        <p:nvSpPr>
          <p:cNvPr id="44" name="TextBox 43"/>
          <p:cNvSpPr txBox="1"/>
          <p:nvPr/>
        </p:nvSpPr>
        <p:spPr>
          <a:xfrm>
            <a:off x="8035751" y="4271931"/>
            <a:ext cx="556563" cy="369332"/>
          </a:xfrm>
          <a:prstGeom prst="rect">
            <a:avLst/>
          </a:prstGeom>
          <a:noFill/>
        </p:spPr>
        <p:txBody>
          <a:bodyPr wrap="none" rtlCol="0">
            <a:spAutoFit/>
          </a:bodyPr>
          <a:lstStyle/>
          <a:p>
            <a:r>
              <a:rPr lang="en-US" dirty="0"/>
              <a:t>etc.</a:t>
            </a:r>
          </a:p>
        </p:txBody>
      </p:sp>
    </p:spTree>
    <p:extLst>
      <p:ext uri="{BB962C8B-B14F-4D97-AF65-F5344CB8AC3E}">
        <p14:creationId xmlns:p14="http://schemas.microsoft.com/office/powerpoint/2010/main" val="200444148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Coaching Pace – A Simple Drill</a:t>
            </a:r>
          </a:p>
        </p:txBody>
      </p:sp>
      <p:sp>
        <p:nvSpPr>
          <p:cNvPr id="3" name="Content Placeholder 2"/>
          <p:cNvSpPr>
            <a:spLocks noGrp="1"/>
          </p:cNvSpPr>
          <p:nvPr>
            <p:ph idx="1"/>
          </p:nvPr>
        </p:nvSpPr>
        <p:spPr>
          <a:xfrm>
            <a:off x="457200" y="838200"/>
            <a:ext cx="8458200" cy="1837554"/>
          </a:xfrm>
        </p:spPr>
        <p:txBody>
          <a:bodyPr/>
          <a:lstStyle/>
          <a:p>
            <a:r>
              <a:rPr lang="en-US" dirty="0"/>
              <a:t>Basic idea:  Make short, medium and longer square passes into the path of receiver in motion</a:t>
            </a:r>
          </a:p>
          <a:p>
            <a:r>
              <a:rPr lang="en-US" dirty="0"/>
              <a:t>Key:  Receiver collects ball without slowing down</a:t>
            </a:r>
          </a:p>
          <a:p>
            <a:r>
              <a:rPr lang="en-US" dirty="0"/>
              <a:t>Multiple variations possible</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43</a:t>
            </a:fld>
            <a:endParaRPr lang="en-US"/>
          </a:p>
        </p:txBody>
      </p:sp>
      <p:sp>
        <p:nvSpPr>
          <p:cNvPr id="8" name="Flowchart: Connector 7"/>
          <p:cNvSpPr/>
          <p:nvPr/>
        </p:nvSpPr>
        <p:spPr>
          <a:xfrm>
            <a:off x="658368" y="343780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9" name="Flowchart: Connector 8"/>
          <p:cNvSpPr/>
          <p:nvPr/>
        </p:nvSpPr>
        <p:spPr>
          <a:xfrm>
            <a:off x="1219200" y="3346362"/>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10" name="Straight Arrow Connector 9"/>
          <p:cNvCxnSpPr/>
          <p:nvPr/>
        </p:nvCxnSpPr>
        <p:spPr>
          <a:xfrm flipV="1">
            <a:off x="2189226" y="5022667"/>
            <a:ext cx="28194" cy="97275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1" name="Flowchart: Connector 10"/>
          <p:cNvSpPr/>
          <p:nvPr/>
        </p:nvSpPr>
        <p:spPr>
          <a:xfrm>
            <a:off x="1219200" y="288906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2" name="Flowchart: Connector 11"/>
          <p:cNvSpPr/>
          <p:nvPr/>
        </p:nvSpPr>
        <p:spPr>
          <a:xfrm>
            <a:off x="1219200" y="377298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3" name="Flowchart: Connector 12"/>
          <p:cNvSpPr/>
          <p:nvPr/>
        </p:nvSpPr>
        <p:spPr>
          <a:xfrm>
            <a:off x="2080260" y="6050280"/>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4" name="Flowchart: Connector 13"/>
          <p:cNvSpPr/>
          <p:nvPr/>
        </p:nvSpPr>
        <p:spPr>
          <a:xfrm>
            <a:off x="2514600" y="605028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5" name="Flowchart: Connector 14"/>
          <p:cNvSpPr/>
          <p:nvPr/>
        </p:nvSpPr>
        <p:spPr>
          <a:xfrm>
            <a:off x="1737360" y="605898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17" name="Straight Arrow Connector 16"/>
          <p:cNvCxnSpPr/>
          <p:nvPr/>
        </p:nvCxnSpPr>
        <p:spPr>
          <a:xfrm flipV="1">
            <a:off x="4292346" y="5022667"/>
            <a:ext cx="28194" cy="97275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18" name="Flowchart: Connector 17"/>
          <p:cNvSpPr/>
          <p:nvPr/>
        </p:nvSpPr>
        <p:spPr>
          <a:xfrm>
            <a:off x="4183380" y="6050280"/>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9" name="Flowchart: Connector 18"/>
          <p:cNvSpPr/>
          <p:nvPr/>
        </p:nvSpPr>
        <p:spPr>
          <a:xfrm>
            <a:off x="4617720" y="605028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0" name="Flowchart: Connector 19"/>
          <p:cNvSpPr/>
          <p:nvPr/>
        </p:nvSpPr>
        <p:spPr>
          <a:xfrm>
            <a:off x="3840480" y="605898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1" name="Straight Arrow Connector 20"/>
          <p:cNvCxnSpPr/>
          <p:nvPr/>
        </p:nvCxnSpPr>
        <p:spPr>
          <a:xfrm flipV="1">
            <a:off x="6243066" y="5022667"/>
            <a:ext cx="28194" cy="97275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22" name="Flowchart: Connector 21"/>
          <p:cNvSpPr/>
          <p:nvPr/>
        </p:nvSpPr>
        <p:spPr>
          <a:xfrm>
            <a:off x="6134100" y="6050280"/>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3" name="Flowchart: Connector 22"/>
          <p:cNvSpPr/>
          <p:nvPr/>
        </p:nvSpPr>
        <p:spPr>
          <a:xfrm>
            <a:off x="6568440" y="605028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4" name="Flowchart: Connector 23"/>
          <p:cNvSpPr/>
          <p:nvPr/>
        </p:nvSpPr>
        <p:spPr>
          <a:xfrm>
            <a:off x="5791200" y="605898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5" name="Flowchart: Connector 24"/>
          <p:cNvSpPr/>
          <p:nvPr/>
        </p:nvSpPr>
        <p:spPr>
          <a:xfrm>
            <a:off x="1219200" y="3544387"/>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6" name="Flowchart: Connector 25"/>
          <p:cNvSpPr/>
          <p:nvPr/>
        </p:nvSpPr>
        <p:spPr>
          <a:xfrm>
            <a:off x="1219200" y="3117714"/>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7" name="Straight Arrow Connector 26"/>
          <p:cNvCxnSpPr/>
          <p:nvPr/>
        </p:nvCxnSpPr>
        <p:spPr>
          <a:xfrm>
            <a:off x="1612011" y="3635827"/>
            <a:ext cx="308229" cy="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1596771" y="3422467"/>
            <a:ext cx="2586609" cy="15335"/>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p:nvPr/>
        </p:nvCxnSpPr>
        <p:spPr>
          <a:xfrm>
            <a:off x="1596771" y="3193867"/>
            <a:ext cx="4537329" cy="15287"/>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863462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dirty="0"/>
              <a:t>Handball Game</a:t>
            </a:r>
          </a:p>
        </p:txBody>
      </p:sp>
      <p:sp>
        <p:nvSpPr>
          <p:cNvPr id="22533" name="Rectangle 3"/>
          <p:cNvSpPr>
            <a:spLocks noGrp="1" noChangeArrowheads="1"/>
          </p:cNvSpPr>
          <p:nvPr>
            <p:ph type="body" sz="half" idx="1"/>
          </p:nvPr>
        </p:nvSpPr>
        <p:spPr>
          <a:xfrm>
            <a:off x="457200" y="3886200"/>
            <a:ext cx="8458200" cy="2667000"/>
          </a:xfrm>
        </p:spPr>
        <p:txBody>
          <a:bodyPr/>
          <a:lstStyle/>
          <a:p>
            <a:pPr eaLnBrk="1" hangingPunct="1"/>
            <a:r>
              <a:rPr lang="en-US" sz="2000" dirty="0"/>
              <a:t>Keep field quite small (30 x 25 yards)</a:t>
            </a:r>
          </a:p>
          <a:p>
            <a:pPr eaLnBrk="1" hangingPunct="1"/>
            <a:r>
              <a:rPr lang="en-US" sz="2000" dirty="0"/>
              <a:t>Object is to find open space near (but not too close to) teammates</a:t>
            </a:r>
          </a:p>
          <a:p>
            <a:pPr eaLnBrk="1" hangingPunct="1"/>
            <a:r>
              <a:rPr lang="en-US" sz="2000" dirty="0"/>
              <a:t>To score, all players must catch ball, then throw to their “goal catcher”</a:t>
            </a:r>
          </a:p>
          <a:p>
            <a:pPr eaLnBrk="1" hangingPunct="1"/>
            <a:r>
              <a:rPr lang="en-US" sz="2000" dirty="0"/>
              <a:t>Stop play to stress need to spread out and OK to pass back</a:t>
            </a:r>
          </a:p>
          <a:p>
            <a:pPr eaLnBrk="1" hangingPunct="1"/>
            <a:r>
              <a:rPr lang="en-US" sz="2000" dirty="0"/>
              <a:t>No offside (so red forward is available for quick pass)</a:t>
            </a:r>
          </a:p>
          <a:p>
            <a:pPr eaLnBrk="1" hangingPunct="1"/>
            <a:r>
              <a:rPr lang="en-US" sz="2000" dirty="0"/>
              <a:t>Variation/progression:  Maximum of 3 steps before passing</a:t>
            </a:r>
          </a:p>
          <a:p>
            <a:pPr eaLnBrk="1" hangingPunct="1"/>
            <a:r>
              <a:rPr lang="en-US" sz="2000" dirty="0"/>
              <a:t>Progression:  Alternate throw in air, then roll on ground</a:t>
            </a:r>
          </a:p>
        </p:txBody>
      </p:sp>
      <p:grpSp>
        <p:nvGrpSpPr>
          <p:cNvPr id="2" name="Group 163"/>
          <p:cNvGrpSpPr>
            <a:grpSpLocks/>
          </p:cNvGrpSpPr>
          <p:nvPr/>
        </p:nvGrpSpPr>
        <p:grpSpPr bwMode="auto">
          <a:xfrm>
            <a:off x="2362200" y="990600"/>
            <a:ext cx="4572000" cy="2819400"/>
            <a:chOff x="240" y="480"/>
            <a:chExt cx="2880" cy="1776"/>
          </a:xfrm>
        </p:grpSpPr>
        <p:grpSp>
          <p:nvGrpSpPr>
            <p:cNvPr id="3" name="Group 156"/>
            <p:cNvGrpSpPr>
              <a:grpSpLocks/>
            </p:cNvGrpSpPr>
            <p:nvPr/>
          </p:nvGrpSpPr>
          <p:grpSpPr bwMode="auto">
            <a:xfrm>
              <a:off x="240" y="480"/>
              <a:ext cx="2880" cy="1776"/>
              <a:chOff x="240" y="480"/>
              <a:chExt cx="2880" cy="1776"/>
            </a:xfrm>
          </p:grpSpPr>
          <p:sp>
            <p:nvSpPr>
              <p:cNvPr id="22551" name="Rectangle 59"/>
              <p:cNvSpPr>
                <a:spLocks noChangeArrowheads="1"/>
              </p:cNvSpPr>
              <p:nvPr/>
            </p:nvSpPr>
            <p:spPr bwMode="auto">
              <a:xfrm>
                <a:off x="240" y="480"/>
                <a:ext cx="2880" cy="1764"/>
              </a:xfrm>
              <a:prstGeom prst="rect">
                <a:avLst/>
              </a:prstGeom>
              <a:solidFill>
                <a:srgbClr val="99FF33"/>
              </a:solidFill>
              <a:ln w="76200">
                <a:solidFill>
                  <a:srgbClr val="FFFF99"/>
                </a:solidFill>
                <a:miter lim="800000"/>
                <a:headEnd/>
                <a:tailEnd/>
              </a:ln>
            </p:spPr>
            <p:txBody>
              <a:bodyPr wrap="none" anchor="ctr"/>
              <a:lstStyle/>
              <a:p>
                <a:endParaRPr lang="en-US"/>
              </a:p>
            </p:txBody>
          </p:sp>
          <p:sp>
            <p:nvSpPr>
              <p:cNvPr id="22552" name="Line 60"/>
              <p:cNvSpPr>
                <a:spLocks noChangeShapeType="1"/>
              </p:cNvSpPr>
              <p:nvPr/>
            </p:nvSpPr>
            <p:spPr bwMode="auto">
              <a:xfrm>
                <a:off x="1680" y="480"/>
                <a:ext cx="0" cy="1776"/>
              </a:xfrm>
              <a:prstGeom prst="line">
                <a:avLst/>
              </a:prstGeom>
              <a:noFill/>
              <a:ln w="76200">
                <a:solidFill>
                  <a:srgbClr val="FFFF99"/>
                </a:solidFill>
                <a:round/>
                <a:headEnd/>
                <a:tailEnd/>
              </a:ln>
            </p:spPr>
            <p:txBody>
              <a:bodyPr/>
              <a:lstStyle/>
              <a:p>
                <a:endParaRPr lang="en-US"/>
              </a:p>
            </p:txBody>
          </p:sp>
        </p:grpSp>
        <p:pic>
          <p:nvPicPr>
            <p:cNvPr id="22536" name="Picture 66" descr="player_red"/>
            <p:cNvPicPr>
              <a:picLocks noChangeAspect="1" noChangeArrowheads="1"/>
            </p:cNvPicPr>
            <p:nvPr/>
          </p:nvPicPr>
          <p:blipFill>
            <a:blip r:embed="rId2" cstate="print"/>
            <a:srcRect/>
            <a:stretch>
              <a:fillRect/>
            </a:stretch>
          </p:blipFill>
          <p:spPr bwMode="auto">
            <a:xfrm>
              <a:off x="864" y="1002"/>
              <a:ext cx="242" cy="272"/>
            </a:xfrm>
            <a:prstGeom prst="rect">
              <a:avLst/>
            </a:prstGeom>
            <a:noFill/>
            <a:ln w="9525">
              <a:noFill/>
              <a:miter lim="800000"/>
              <a:headEnd/>
              <a:tailEnd/>
            </a:ln>
          </p:spPr>
        </p:pic>
        <p:pic>
          <p:nvPicPr>
            <p:cNvPr id="22537" name="Picture 67" descr="player_red"/>
            <p:cNvPicPr>
              <a:picLocks noChangeAspect="1" noChangeArrowheads="1"/>
            </p:cNvPicPr>
            <p:nvPr/>
          </p:nvPicPr>
          <p:blipFill>
            <a:blip r:embed="rId2" cstate="print"/>
            <a:srcRect/>
            <a:stretch>
              <a:fillRect/>
            </a:stretch>
          </p:blipFill>
          <p:spPr bwMode="auto">
            <a:xfrm>
              <a:off x="816" y="1530"/>
              <a:ext cx="242" cy="271"/>
            </a:xfrm>
            <a:prstGeom prst="rect">
              <a:avLst/>
            </a:prstGeom>
            <a:noFill/>
            <a:ln w="9525">
              <a:noFill/>
              <a:miter lim="800000"/>
              <a:headEnd/>
              <a:tailEnd/>
            </a:ln>
          </p:spPr>
        </p:pic>
        <p:pic>
          <p:nvPicPr>
            <p:cNvPr id="22538" name="Picture 68" descr="player_blue"/>
            <p:cNvPicPr>
              <a:picLocks noChangeAspect="1" noChangeArrowheads="1"/>
            </p:cNvPicPr>
            <p:nvPr/>
          </p:nvPicPr>
          <p:blipFill>
            <a:blip r:embed="rId3" cstate="print"/>
            <a:srcRect/>
            <a:stretch>
              <a:fillRect/>
            </a:stretch>
          </p:blipFill>
          <p:spPr bwMode="auto">
            <a:xfrm>
              <a:off x="1248" y="762"/>
              <a:ext cx="242" cy="271"/>
            </a:xfrm>
            <a:prstGeom prst="rect">
              <a:avLst/>
            </a:prstGeom>
            <a:noFill/>
            <a:ln w="9525">
              <a:noFill/>
              <a:miter lim="800000"/>
              <a:headEnd/>
              <a:tailEnd/>
            </a:ln>
          </p:spPr>
        </p:pic>
        <p:pic>
          <p:nvPicPr>
            <p:cNvPr id="22539" name="Picture 104" descr="player_red"/>
            <p:cNvPicPr>
              <a:picLocks noChangeAspect="1" noChangeArrowheads="1"/>
            </p:cNvPicPr>
            <p:nvPr/>
          </p:nvPicPr>
          <p:blipFill>
            <a:blip r:embed="rId2" cstate="print"/>
            <a:srcRect/>
            <a:stretch>
              <a:fillRect/>
            </a:stretch>
          </p:blipFill>
          <p:spPr bwMode="auto">
            <a:xfrm>
              <a:off x="1728" y="1146"/>
              <a:ext cx="242" cy="271"/>
            </a:xfrm>
            <a:prstGeom prst="rect">
              <a:avLst/>
            </a:prstGeom>
            <a:noFill/>
            <a:ln w="9525">
              <a:noFill/>
              <a:miter lim="800000"/>
              <a:headEnd/>
              <a:tailEnd/>
            </a:ln>
          </p:spPr>
        </p:pic>
        <p:pic>
          <p:nvPicPr>
            <p:cNvPr id="22540" name="Picture 70" descr="player_blue"/>
            <p:cNvPicPr>
              <a:picLocks noChangeAspect="1" noChangeArrowheads="1"/>
            </p:cNvPicPr>
            <p:nvPr/>
          </p:nvPicPr>
          <p:blipFill>
            <a:blip r:embed="rId3" cstate="print"/>
            <a:srcRect/>
            <a:stretch>
              <a:fillRect/>
            </a:stretch>
          </p:blipFill>
          <p:spPr bwMode="auto">
            <a:xfrm>
              <a:off x="624" y="714"/>
              <a:ext cx="242" cy="272"/>
            </a:xfrm>
            <a:prstGeom prst="rect">
              <a:avLst/>
            </a:prstGeom>
            <a:noFill/>
            <a:ln w="9525">
              <a:noFill/>
              <a:miter lim="800000"/>
              <a:headEnd/>
              <a:tailEnd/>
            </a:ln>
          </p:spPr>
        </p:pic>
        <p:pic>
          <p:nvPicPr>
            <p:cNvPr id="22541" name="Picture 106" descr="player_blue"/>
            <p:cNvPicPr>
              <a:picLocks noChangeAspect="1" noChangeArrowheads="1"/>
            </p:cNvPicPr>
            <p:nvPr/>
          </p:nvPicPr>
          <p:blipFill>
            <a:blip r:embed="rId3" cstate="print"/>
            <a:srcRect/>
            <a:stretch>
              <a:fillRect/>
            </a:stretch>
          </p:blipFill>
          <p:spPr bwMode="auto">
            <a:xfrm>
              <a:off x="1200" y="1290"/>
              <a:ext cx="242" cy="271"/>
            </a:xfrm>
            <a:prstGeom prst="rect">
              <a:avLst/>
            </a:prstGeom>
            <a:noFill/>
            <a:ln w="9525">
              <a:noFill/>
              <a:miter lim="800000"/>
              <a:headEnd/>
              <a:tailEnd/>
            </a:ln>
          </p:spPr>
        </p:pic>
        <p:pic>
          <p:nvPicPr>
            <p:cNvPr id="22542" name="Picture 107" descr="player_red_white_bg_20895"/>
            <p:cNvPicPr>
              <a:picLocks noChangeAspect="1" noChangeArrowheads="1"/>
            </p:cNvPicPr>
            <p:nvPr/>
          </p:nvPicPr>
          <p:blipFill>
            <a:blip r:embed="rId4" cstate="print"/>
            <a:srcRect/>
            <a:stretch>
              <a:fillRect/>
            </a:stretch>
          </p:blipFill>
          <p:spPr bwMode="auto">
            <a:xfrm>
              <a:off x="432" y="810"/>
              <a:ext cx="230" cy="273"/>
            </a:xfrm>
            <a:prstGeom prst="rect">
              <a:avLst/>
            </a:prstGeom>
            <a:noFill/>
            <a:ln w="9525">
              <a:noFill/>
              <a:miter lim="800000"/>
              <a:headEnd/>
              <a:tailEnd/>
            </a:ln>
          </p:spPr>
        </p:pic>
        <p:pic>
          <p:nvPicPr>
            <p:cNvPr id="22543" name="Picture 125"/>
            <p:cNvPicPr>
              <a:picLocks noChangeAspect="1" noChangeArrowheads="1"/>
            </p:cNvPicPr>
            <p:nvPr/>
          </p:nvPicPr>
          <p:blipFill>
            <a:blip r:embed="rId5" cstate="print"/>
            <a:srcRect/>
            <a:stretch>
              <a:fillRect/>
            </a:stretch>
          </p:blipFill>
          <p:spPr bwMode="auto">
            <a:xfrm>
              <a:off x="2496" y="1176"/>
              <a:ext cx="336" cy="372"/>
            </a:xfrm>
            <a:prstGeom prst="rect">
              <a:avLst/>
            </a:prstGeom>
            <a:noFill/>
            <a:ln w="9525">
              <a:noFill/>
              <a:miter lim="800000"/>
              <a:headEnd/>
              <a:tailEnd/>
            </a:ln>
          </p:spPr>
        </p:pic>
        <p:pic>
          <p:nvPicPr>
            <p:cNvPr id="22544" name="Picture 127"/>
            <p:cNvPicPr>
              <a:picLocks noChangeAspect="1" noChangeArrowheads="1"/>
            </p:cNvPicPr>
            <p:nvPr/>
          </p:nvPicPr>
          <p:blipFill>
            <a:blip r:embed="rId6" cstate="print"/>
            <a:srcRect/>
            <a:stretch>
              <a:fillRect/>
            </a:stretch>
          </p:blipFill>
          <p:spPr bwMode="auto">
            <a:xfrm>
              <a:off x="288" y="1338"/>
              <a:ext cx="240" cy="270"/>
            </a:xfrm>
            <a:prstGeom prst="rect">
              <a:avLst/>
            </a:prstGeom>
            <a:noFill/>
            <a:ln w="9525">
              <a:noFill/>
              <a:miter lim="800000"/>
              <a:headEnd/>
              <a:tailEnd/>
            </a:ln>
          </p:spPr>
        </p:pic>
        <p:pic>
          <p:nvPicPr>
            <p:cNvPr id="22545" name="Picture 63" descr="ball_sml_ph"/>
            <p:cNvPicPr>
              <a:picLocks noChangeAspect="1" noChangeArrowheads="1"/>
            </p:cNvPicPr>
            <p:nvPr/>
          </p:nvPicPr>
          <p:blipFill>
            <a:blip r:embed="rId7" cstate="print"/>
            <a:srcRect/>
            <a:stretch>
              <a:fillRect/>
            </a:stretch>
          </p:blipFill>
          <p:spPr bwMode="auto">
            <a:xfrm>
              <a:off x="1200" y="906"/>
              <a:ext cx="96" cy="88"/>
            </a:xfrm>
            <a:prstGeom prst="rect">
              <a:avLst/>
            </a:prstGeom>
            <a:noFill/>
            <a:ln w="9525">
              <a:noFill/>
              <a:miter lim="800000"/>
              <a:headEnd/>
              <a:tailEnd/>
            </a:ln>
          </p:spPr>
        </p:pic>
        <p:sp>
          <p:nvSpPr>
            <p:cNvPr id="22546" name="Rectangle 128"/>
            <p:cNvSpPr>
              <a:spLocks noChangeArrowheads="1"/>
            </p:cNvSpPr>
            <p:nvPr/>
          </p:nvSpPr>
          <p:spPr bwMode="auto">
            <a:xfrm>
              <a:off x="384" y="2037"/>
              <a:ext cx="521" cy="115"/>
            </a:xfrm>
            <a:prstGeom prst="rect">
              <a:avLst/>
            </a:prstGeom>
            <a:noFill/>
            <a:ln w="9525">
              <a:noFill/>
              <a:miter lim="800000"/>
              <a:headEnd/>
              <a:tailEnd/>
            </a:ln>
          </p:spPr>
          <p:txBody>
            <a:bodyPr wrap="none" lIns="0" tIns="0" rIns="0" bIns="0">
              <a:spAutoFit/>
            </a:bodyPr>
            <a:lstStyle/>
            <a:p>
              <a:r>
                <a:rPr lang="en-US" sz="1200"/>
                <a:t>goal catcher</a:t>
              </a:r>
            </a:p>
          </p:txBody>
        </p:sp>
        <p:sp>
          <p:nvSpPr>
            <p:cNvPr id="22547" name="Rectangle 129"/>
            <p:cNvSpPr>
              <a:spLocks noChangeArrowheads="1"/>
            </p:cNvSpPr>
            <p:nvPr/>
          </p:nvSpPr>
          <p:spPr bwMode="auto">
            <a:xfrm>
              <a:off x="2407" y="2039"/>
              <a:ext cx="521" cy="115"/>
            </a:xfrm>
            <a:prstGeom prst="rect">
              <a:avLst/>
            </a:prstGeom>
            <a:noFill/>
            <a:ln w="9525">
              <a:noFill/>
              <a:miter lim="800000"/>
              <a:headEnd/>
              <a:tailEnd/>
            </a:ln>
          </p:spPr>
          <p:txBody>
            <a:bodyPr wrap="none" lIns="0" tIns="0" rIns="0" bIns="0">
              <a:spAutoFit/>
            </a:bodyPr>
            <a:lstStyle/>
            <a:p>
              <a:r>
                <a:rPr lang="en-US" sz="1200"/>
                <a:t>goal catcher</a:t>
              </a:r>
            </a:p>
          </p:txBody>
        </p:sp>
        <p:cxnSp>
          <p:nvCxnSpPr>
            <p:cNvPr id="22548" name="AutoShape 130"/>
            <p:cNvCxnSpPr>
              <a:cxnSpLocks noChangeShapeType="1"/>
              <a:stCxn id="22547" idx="0"/>
            </p:cNvCxnSpPr>
            <p:nvPr/>
          </p:nvCxnSpPr>
          <p:spPr bwMode="auto">
            <a:xfrm flipH="1" flipV="1">
              <a:off x="2664" y="1548"/>
              <a:ext cx="4" cy="491"/>
            </a:xfrm>
            <a:prstGeom prst="straightConnector1">
              <a:avLst/>
            </a:prstGeom>
            <a:noFill/>
            <a:ln w="15875">
              <a:solidFill>
                <a:schemeClr val="tx1"/>
              </a:solidFill>
              <a:round/>
              <a:headEnd/>
              <a:tailEnd type="triangle" w="lg" len="med"/>
            </a:ln>
          </p:spPr>
        </p:cxnSp>
        <p:cxnSp>
          <p:nvCxnSpPr>
            <p:cNvPr id="22549" name="AutoShape 131"/>
            <p:cNvCxnSpPr>
              <a:cxnSpLocks noChangeShapeType="1"/>
              <a:stCxn id="22546" idx="0"/>
            </p:cNvCxnSpPr>
            <p:nvPr/>
          </p:nvCxnSpPr>
          <p:spPr bwMode="auto">
            <a:xfrm flipV="1">
              <a:off x="645" y="1572"/>
              <a:ext cx="3" cy="465"/>
            </a:xfrm>
            <a:prstGeom prst="straightConnector1">
              <a:avLst/>
            </a:prstGeom>
            <a:noFill/>
            <a:ln w="15875">
              <a:solidFill>
                <a:schemeClr val="tx1"/>
              </a:solidFill>
              <a:round/>
              <a:headEnd/>
              <a:tailEnd type="triangle" w="lg" len="med"/>
            </a:ln>
          </p:spPr>
        </p:cxnSp>
        <p:pic>
          <p:nvPicPr>
            <p:cNvPr id="22550" name="Picture 126"/>
            <p:cNvPicPr>
              <a:picLocks noChangeAspect="1" noChangeArrowheads="1"/>
            </p:cNvPicPr>
            <p:nvPr/>
          </p:nvPicPr>
          <p:blipFill>
            <a:blip r:embed="rId8" cstate="print"/>
            <a:srcRect/>
            <a:stretch>
              <a:fillRect/>
            </a:stretch>
          </p:blipFill>
          <p:spPr bwMode="auto">
            <a:xfrm>
              <a:off x="480" y="1200"/>
              <a:ext cx="336" cy="372"/>
            </a:xfrm>
            <a:prstGeom prst="rect">
              <a:avLst/>
            </a:prstGeom>
            <a:noFill/>
            <a:ln w="9525">
              <a:noFill/>
              <a:miter lim="800000"/>
              <a:headEnd/>
              <a:tailEnd/>
            </a:ln>
          </p:spPr>
        </p:pic>
      </p:grpSp>
      <p:sp>
        <p:nvSpPr>
          <p:cNvPr id="24" name="Date Placeholder 23"/>
          <p:cNvSpPr>
            <a:spLocks noGrp="1"/>
          </p:cNvSpPr>
          <p:nvPr>
            <p:ph type="dt" sz="half" idx="10"/>
          </p:nvPr>
        </p:nvSpPr>
        <p:spPr/>
        <p:txBody>
          <a:bodyPr/>
          <a:lstStyle/>
          <a:p>
            <a:pPr>
              <a:defRPr/>
            </a:pPr>
            <a:r>
              <a:rPr lang="en-US"/>
              <a:t>August 6 and 14, 2022</a:t>
            </a:r>
          </a:p>
        </p:txBody>
      </p:sp>
      <p:sp>
        <p:nvSpPr>
          <p:cNvPr id="25" name="Footer Placeholder 24"/>
          <p:cNvSpPr>
            <a:spLocks noGrp="1"/>
          </p:cNvSpPr>
          <p:nvPr>
            <p:ph type="ftr" sz="quarter" idx="11"/>
          </p:nvPr>
        </p:nvSpPr>
        <p:spPr/>
        <p:txBody>
          <a:bodyPr/>
          <a:lstStyle/>
          <a:p>
            <a:pPr>
              <a:defRPr/>
            </a:pPr>
            <a:r>
              <a:rPr lang="en-US"/>
              <a:t>12U Coaching Course</a:t>
            </a:r>
            <a:endParaRPr lang="en-US" dirty="0"/>
          </a:p>
        </p:txBody>
      </p:sp>
      <p:sp>
        <p:nvSpPr>
          <p:cNvPr id="26" name="Slide Number Placeholder 25"/>
          <p:cNvSpPr>
            <a:spLocks noGrp="1"/>
          </p:cNvSpPr>
          <p:nvPr>
            <p:ph type="sldNum" sz="quarter" idx="12"/>
          </p:nvPr>
        </p:nvSpPr>
        <p:spPr/>
        <p:txBody>
          <a:bodyPr/>
          <a:lstStyle/>
          <a:p>
            <a:pPr>
              <a:defRPr/>
            </a:pPr>
            <a:fld id="{AA39B881-FAF9-4AC0-94F6-3F6956755071}" type="slidenum">
              <a:rPr lang="en-US" smtClean="0"/>
              <a:pPr>
                <a:defRPr/>
              </a:pPr>
              <a:t>44</a:t>
            </a:fld>
            <a:endParaRPr lang="en-US"/>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80"/>
          <p:cNvGrpSpPr>
            <a:grpSpLocks/>
          </p:cNvGrpSpPr>
          <p:nvPr/>
        </p:nvGrpSpPr>
        <p:grpSpPr bwMode="auto">
          <a:xfrm>
            <a:off x="1295400" y="609600"/>
            <a:ext cx="6553200" cy="3581400"/>
            <a:chOff x="816" y="384"/>
            <a:chExt cx="4128" cy="2256"/>
          </a:xfrm>
        </p:grpSpPr>
        <p:sp>
          <p:nvSpPr>
            <p:cNvPr id="47153" name="Rectangle 5"/>
            <p:cNvSpPr>
              <a:spLocks noChangeArrowheads="1"/>
            </p:cNvSpPr>
            <p:nvPr/>
          </p:nvSpPr>
          <p:spPr bwMode="auto">
            <a:xfrm>
              <a:off x="864" y="470"/>
              <a:ext cx="4032" cy="2170"/>
            </a:xfrm>
            <a:prstGeom prst="rect">
              <a:avLst/>
            </a:prstGeom>
            <a:solidFill>
              <a:srgbClr val="99FF33"/>
            </a:solidFill>
            <a:ln w="76200">
              <a:solidFill>
                <a:srgbClr val="FFFF99"/>
              </a:solidFill>
              <a:miter lim="800000"/>
              <a:headEnd/>
              <a:tailEnd/>
            </a:ln>
          </p:spPr>
          <p:txBody>
            <a:bodyPr wrap="none" anchor="ctr"/>
            <a:lstStyle/>
            <a:p>
              <a:endParaRPr lang="en-US"/>
            </a:p>
          </p:txBody>
        </p:sp>
        <p:sp>
          <p:nvSpPr>
            <p:cNvPr id="47154" name="Rectangle 23"/>
            <p:cNvSpPr>
              <a:spLocks noChangeArrowheads="1"/>
            </p:cNvSpPr>
            <p:nvPr/>
          </p:nvSpPr>
          <p:spPr bwMode="auto">
            <a:xfrm>
              <a:off x="816"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5" name="Rectangle 27"/>
            <p:cNvSpPr>
              <a:spLocks noChangeArrowheads="1"/>
            </p:cNvSpPr>
            <p:nvPr/>
          </p:nvSpPr>
          <p:spPr bwMode="auto">
            <a:xfrm>
              <a:off x="1480"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6" name="Rectangle 29"/>
            <p:cNvSpPr>
              <a:spLocks noChangeArrowheads="1"/>
            </p:cNvSpPr>
            <p:nvPr/>
          </p:nvSpPr>
          <p:spPr bwMode="auto">
            <a:xfrm>
              <a:off x="2144"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7" name="Rectangle 32"/>
            <p:cNvSpPr>
              <a:spLocks noChangeArrowheads="1"/>
            </p:cNvSpPr>
            <p:nvPr/>
          </p:nvSpPr>
          <p:spPr bwMode="auto">
            <a:xfrm>
              <a:off x="2808"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8" name="Rectangle 33"/>
            <p:cNvSpPr>
              <a:spLocks noChangeArrowheads="1"/>
            </p:cNvSpPr>
            <p:nvPr/>
          </p:nvSpPr>
          <p:spPr bwMode="auto">
            <a:xfrm>
              <a:off x="4136"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9" name="Rectangle 34"/>
            <p:cNvSpPr>
              <a:spLocks noChangeArrowheads="1"/>
            </p:cNvSpPr>
            <p:nvPr/>
          </p:nvSpPr>
          <p:spPr bwMode="auto">
            <a:xfrm>
              <a:off x="3472"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60" name="Rectangle 35"/>
            <p:cNvSpPr>
              <a:spLocks noChangeArrowheads="1"/>
            </p:cNvSpPr>
            <p:nvPr/>
          </p:nvSpPr>
          <p:spPr bwMode="auto">
            <a:xfrm>
              <a:off x="4800" y="384"/>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grpSp>
      <p:sp>
        <p:nvSpPr>
          <p:cNvPr id="47109" name="Rectangle 2"/>
          <p:cNvSpPr>
            <a:spLocks noGrp="1" noChangeArrowheads="1"/>
          </p:cNvSpPr>
          <p:nvPr>
            <p:ph type="title"/>
          </p:nvPr>
        </p:nvSpPr>
        <p:spPr/>
        <p:txBody>
          <a:bodyPr/>
          <a:lstStyle/>
          <a:p>
            <a:pPr eaLnBrk="1" hangingPunct="1"/>
            <a:r>
              <a:rPr lang="en-US" dirty="0"/>
              <a:t>Alley Game</a:t>
            </a:r>
          </a:p>
        </p:txBody>
      </p:sp>
      <p:sp>
        <p:nvSpPr>
          <p:cNvPr id="47110" name="Rectangle 3"/>
          <p:cNvSpPr>
            <a:spLocks noGrp="1" noChangeArrowheads="1"/>
          </p:cNvSpPr>
          <p:nvPr>
            <p:ph type="body" idx="1"/>
          </p:nvPr>
        </p:nvSpPr>
        <p:spPr>
          <a:xfrm>
            <a:off x="457200" y="4267200"/>
            <a:ext cx="8382000" cy="2362200"/>
          </a:xfrm>
          <a:noFill/>
        </p:spPr>
        <p:txBody>
          <a:bodyPr tIns="0" bIns="0"/>
          <a:lstStyle/>
          <a:p>
            <a:pPr eaLnBrk="1" hangingPunct="1"/>
            <a:r>
              <a:rPr lang="en-US" sz="2000" dirty="0"/>
              <a:t>Variations:</a:t>
            </a:r>
          </a:p>
          <a:p>
            <a:pPr lvl="1" eaLnBrk="1" hangingPunct="1">
              <a:spcBef>
                <a:spcPts val="0"/>
              </a:spcBef>
            </a:pPr>
            <a:r>
              <a:rPr lang="en-US" sz="1800" dirty="0"/>
              <a:t>Basic:  1 red in one lane, 1 blue in the other</a:t>
            </a:r>
          </a:p>
          <a:p>
            <a:pPr lvl="1" eaLnBrk="1" hangingPunct="1">
              <a:spcBef>
                <a:spcPts val="0"/>
              </a:spcBef>
            </a:pPr>
            <a:r>
              <a:rPr lang="en-US" sz="1800" dirty="0"/>
              <a:t>1 red and 1 blue in each lane</a:t>
            </a:r>
          </a:p>
          <a:p>
            <a:pPr lvl="1" eaLnBrk="1" hangingPunct="1">
              <a:spcBef>
                <a:spcPts val="0"/>
              </a:spcBef>
            </a:pPr>
            <a:r>
              <a:rPr lang="en-US" sz="1800" dirty="0"/>
              <a:t>Anyone can go into lane with ball; while there, player is “safe”</a:t>
            </a:r>
          </a:p>
          <a:p>
            <a:pPr eaLnBrk="1" hangingPunct="1"/>
            <a:r>
              <a:rPr lang="en-US" sz="2000" dirty="0"/>
              <a:t>Coaching points</a:t>
            </a:r>
          </a:p>
          <a:p>
            <a:pPr lvl="1" eaLnBrk="1" hangingPunct="1">
              <a:spcBef>
                <a:spcPts val="0"/>
              </a:spcBef>
            </a:pPr>
            <a:r>
              <a:rPr lang="en-US" sz="1800" dirty="0"/>
              <a:t>Player in safe zone should pass back, not at goalkeeper</a:t>
            </a:r>
          </a:p>
          <a:p>
            <a:pPr lvl="1" eaLnBrk="1" hangingPunct="1">
              <a:spcBef>
                <a:spcPts val="0"/>
              </a:spcBef>
            </a:pPr>
            <a:r>
              <a:rPr lang="en-US" sz="1800" dirty="0"/>
              <a:t>Midfield player should trail safe zone player (option for pass back)</a:t>
            </a:r>
          </a:p>
        </p:txBody>
      </p:sp>
      <p:sp>
        <p:nvSpPr>
          <p:cNvPr id="47111" name="Line 7"/>
          <p:cNvSpPr>
            <a:spLocks noChangeShapeType="1"/>
          </p:cNvSpPr>
          <p:nvPr/>
        </p:nvSpPr>
        <p:spPr bwMode="auto">
          <a:xfrm>
            <a:off x="4572000" y="752475"/>
            <a:ext cx="0" cy="3446463"/>
          </a:xfrm>
          <a:prstGeom prst="line">
            <a:avLst/>
          </a:prstGeom>
          <a:noFill/>
          <a:ln w="76200">
            <a:solidFill>
              <a:srgbClr val="FFFF99"/>
            </a:solidFill>
            <a:round/>
            <a:headEnd/>
            <a:tailEnd/>
          </a:ln>
        </p:spPr>
        <p:txBody>
          <a:bodyPr/>
          <a:lstStyle/>
          <a:p>
            <a:endParaRPr lang="en-US"/>
          </a:p>
        </p:txBody>
      </p:sp>
      <p:sp>
        <p:nvSpPr>
          <p:cNvPr id="47112" name="Text Box 56"/>
          <p:cNvSpPr txBox="1">
            <a:spLocks noChangeArrowheads="1"/>
          </p:cNvSpPr>
          <p:nvPr/>
        </p:nvSpPr>
        <p:spPr bwMode="auto">
          <a:xfrm>
            <a:off x="2078038" y="3825875"/>
            <a:ext cx="798512" cy="212725"/>
          </a:xfrm>
          <a:prstGeom prst="rect">
            <a:avLst/>
          </a:prstGeom>
          <a:noFill/>
          <a:ln w="9525">
            <a:noFill/>
            <a:miter lim="800000"/>
            <a:headEnd/>
            <a:tailEnd/>
          </a:ln>
        </p:spPr>
        <p:txBody>
          <a:bodyPr wrap="none" lIns="0" tIns="0" rIns="0" bIns="0">
            <a:spAutoFit/>
          </a:bodyPr>
          <a:lstStyle/>
          <a:p>
            <a:pPr algn="ctr"/>
            <a:r>
              <a:rPr lang="en-US" sz="1400"/>
              <a:t>Safe zone</a:t>
            </a:r>
            <a:endParaRPr lang="en-US"/>
          </a:p>
        </p:txBody>
      </p:sp>
      <p:sp>
        <p:nvSpPr>
          <p:cNvPr id="47113" name="Text Box 59"/>
          <p:cNvSpPr txBox="1">
            <a:spLocks noChangeArrowheads="1"/>
          </p:cNvSpPr>
          <p:nvPr/>
        </p:nvSpPr>
        <p:spPr bwMode="auto">
          <a:xfrm>
            <a:off x="6288088" y="3825875"/>
            <a:ext cx="798512" cy="212725"/>
          </a:xfrm>
          <a:prstGeom prst="rect">
            <a:avLst/>
          </a:prstGeom>
          <a:noFill/>
          <a:ln w="9525">
            <a:noFill/>
            <a:miter lim="800000"/>
            <a:headEnd/>
            <a:tailEnd/>
          </a:ln>
        </p:spPr>
        <p:txBody>
          <a:bodyPr wrap="none" lIns="0" tIns="0" rIns="0" bIns="0">
            <a:spAutoFit/>
          </a:bodyPr>
          <a:lstStyle/>
          <a:p>
            <a:pPr algn="ctr"/>
            <a:r>
              <a:rPr lang="en-US" sz="1400"/>
              <a:t>Safe zone</a:t>
            </a:r>
            <a:endParaRPr lang="en-US"/>
          </a:p>
        </p:txBody>
      </p:sp>
      <p:sp>
        <p:nvSpPr>
          <p:cNvPr id="47114" name="Text Box 8"/>
          <p:cNvSpPr txBox="1">
            <a:spLocks noChangeArrowheads="1"/>
          </p:cNvSpPr>
          <p:nvPr/>
        </p:nvSpPr>
        <p:spPr bwMode="auto">
          <a:xfrm>
            <a:off x="2076450" y="892175"/>
            <a:ext cx="798513" cy="212725"/>
          </a:xfrm>
          <a:prstGeom prst="rect">
            <a:avLst/>
          </a:prstGeom>
          <a:noFill/>
          <a:ln w="9525">
            <a:noFill/>
            <a:miter lim="800000"/>
            <a:headEnd/>
            <a:tailEnd/>
          </a:ln>
        </p:spPr>
        <p:txBody>
          <a:bodyPr wrap="none" lIns="0" tIns="0" rIns="0" bIns="0">
            <a:spAutoFit/>
          </a:bodyPr>
          <a:lstStyle/>
          <a:p>
            <a:pPr algn="ctr"/>
            <a:r>
              <a:rPr lang="en-US" sz="1400"/>
              <a:t>Safe zone</a:t>
            </a:r>
            <a:endParaRPr lang="en-US"/>
          </a:p>
        </p:txBody>
      </p:sp>
      <p:pic>
        <p:nvPicPr>
          <p:cNvPr id="47115" name="Picture 14" descr="player_red"/>
          <p:cNvPicPr>
            <a:picLocks noChangeAspect="1" noChangeArrowheads="1"/>
          </p:cNvPicPr>
          <p:nvPr/>
        </p:nvPicPr>
        <p:blipFill>
          <a:blip r:embed="rId2" cstate="print"/>
          <a:srcRect/>
          <a:stretch>
            <a:fillRect/>
          </a:stretch>
        </p:blipFill>
        <p:spPr bwMode="auto">
          <a:xfrm>
            <a:off x="2209800" y="2044700"/>
            <a:ext cx="384175" cy="431800"/>
          </a:xfrm>
          <a:prstGeom prst="rect">
            <a:avLst/>
          </a:prstGeom>
          <a:noFill/>
          <a:ln w="9525">
            <a:noFill/>
            <a:miter lim="800000"/>
            <a:headEnd/>
            <a:tailEnd/>
          </a:ln>
        </p:spPr>
      </p:pic>
      <p:pic>
        <p:nvPicPr>
          <p:cNvPr id="47116" name="Picture 15" descr="player_red"/>
          <p:cNvPicPr>
            <a:picLocks noChangeAspect="1" noChangeArrowheads="1"/>
          </p:cNvPicPr>
          <p:nvPr/>
        </p:nvPicPr>
        <p:blipFill>
          <a:blip r:embed="rId2" cstate="print"/>
          <a:srcRect/>
          <a:stretch>
            <a:fillRect/>
          </a:stretch>
        </p:blipFill>
        <p:spPr bwMode="auto">
          <a:xfrm>
            <a:off x="3657600" y="2763838"/>
            <a:ext cx="384175" cy="430212"/>
          </a:xfrm>
          <a:prstGeom prst="rect">
            <a:avLst/>
          </a:prstGeom>
          <a:noFill/>
          <a:ln w="9525">
            <a:noFill/>
            <a:miter lim="800000"/>
            <a:headEnd/>
            <a:tailEnd/>
          </a:ln>
        </p:spPr>
      </p:pic>
      <p:pic>
        <p:nvPicPr>
          <p:cNvPr id="47117" name="Picture 17" descr="player_blue"/>
          <p:cNvPicPr>
            <a:picLocks noChangeAspect="1" noChangeArrowheads="1"/>
          </p:cNvPicPr>
          <p:nvPr/>
        </p:nvPicPr>
        <p:blipFill>
          <a:blip r:embed="rId3" cstate="print"/>
          <a:srcRect/>
          <a:stretch>
            <a:fillRect/>
          </a:stretch>
        </p:blipFill>
        <p:spPr bwMode="auto">
          <a:xfrm>
            <a:off x="3124200" y="1901825"/>
            <a:ext cx="384175" cy="430213"/>
          </a:xfrm>
          <a:prstGeom prst="rect">
            <a:avLst/>
          </a:prstGeom>
          <a:noFill/>
          <a:ln w="9525">
            <a:noFill/>
            <a:miter lim="800000"/>
            <a:headEnd/>
            <a:tailEnd/>
          </a:ln>
        </p:spPr>
      </p:pic>
      <p:pic>
        <p:nvPicPr>
          <p:cNvPr id="47118" name="Picture 18" descr="player_blue"/>
          <p:cNvPicPr>
            <a:picLocks noChangeAspect="1" noChangeArrowheads="1"/>
          </p:cNvPicPr>
          <p:nvPr/>
        </p:nvPicPr>
        <p:blipFill>
          <a:blip r:embed="rId3" cstate="print"/>
          <a:srcRect/>
          <a:stretch>
            <a:fillRect/>
          </a:stretch>
        </p:blipFill>
        <p:spPr bwMode="auto">
          <a:xfrm>
            <a:off x="6858000" y="2209800"/>
            <a:ext cx="384175" cy="430213"/>
          </a:xfrm>
          <a:prstGeom prst="rect">
            <a:avLst/>
          </a:prstGeom>
          <a:noFill/>
          <a:ln w="9525">
            <a:noFill/>
            <a:miter lim="800000"/>
            <a:headEnd/>
            <a:tailEnd/>
          </a:ln>
        </p:spPr>
      </p:pic>
      <p:pic>
        <p:nvPicPr>
          <p:cNvPr id="47119" name="Picture 19" descr="player_blue"/>
          <p:cNvPicPr>
            <a:picLocks noChangeAspect="1" noChangeArrowheads="1"/>
          </p:cNvPicPr>
          <p:nvPr/>
        </p:nvPicPr>
        <p:blipFill>
          <a:blip r:embed="rId3" cstate="print"/>
          <a:srcRect/>
          <a:stretch>
            <a:fillRect/>
          </a:stretch>
        </p:blipFill>
        <p:spPr bwMode="auto">
          <a:xfrm>
            <a:off x="5029200" y="2690813"/>
            <a:ext cx="384175" cy="431800"/>
          </a:xfrm>
          <a:prstGeom prst="rect">
            <a:avLst/>
          </a:prstGeom>
          <a:noFill/>
          <a:ln w="9525">
            <a:noFill/>
            <a:miter lim="800000"/>
            <a:headEnd/>
            <a:tailEnd/>
          </a:ln>
        </p:spPr>
      </p:pic>
      <p:sp>
        <p:nvSpPr>
          <p:cNvPr id="47120" name="Rectangle 21" descr="Dotted grid"/>
          <p:cNvSpPr>
            <a:spLocks noChangeArrowheads="1"/>
          </p:cNvSpPr>
          <p:nvPr/>
        </p:nvSpPr>
        <p:spPr bwMode="auto">
          <a:xfrm>
            <a:off x="7772400" y="2174875"/>
            <a:ext cx="168275" cy="6016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p>
            <a:endParaRPr lang="en-US"/>
          </a:p>
        </p:txBody>
      </p:sp>
      <p:sp>
        <p:nvSpPr>
          <p:cNvPr id="47121" name="Rectangle 22" descr="Dotted grid"/>
          <p:cNvSpPr>
            <a:spLocks noChangeArrowheads="1"/>
          </p:cNvSpPr>
          <p:nvPr/>
        </p:nvSpPr>
        <p:spPr bwMode="auto">
          <a:xfrm>
            <a:off x="1219200" y="2174875"/>
            <a:ext cx="168275" cy="601663"/>
          </a:xfrm>
          <a:prstGeom prst="rect">
            <a:avLst/>
          </a:prstGeom>
          <a:pattFill prst="dotGrid">
            <a:fgClr>
              <a:schemeClr val="tx1"/>
            </a:fgClr>
            <a:bgClr>
              <a:schemeClr val="bg1"/>
            </a:bgClr>
          </a:pattFill>
          <a:ln w="9525">
            <a:solidFill>
              <a:schemeClr val="tx1"/>
            </a:solidFill>
            <a:miter lim="800000"/>
            <a:headEnd/>
            <a:tailEnd/>
          </a:ln>
        </p:spPr>
        <p:txBody>
          <a:bodyPr wrap="none" anchor="ctr"/>
          <a:lstStyle/>
          <a:p>
            <a:endParaRPr lang="en-US"/>
          </a:p>
        </p:txBody>
      </p:sp>
      <p:sp>
        <p:nvSpPr>
          <p:cNvPr id="47122" name="Rectangle 24"/>
          <p:cNvSpPr>
            <a:spLocks noChangeArrowheads="1"/>
          </p:cNvSpPr>
          <p:nvPr/>
        </p:nvSpPr>
        <p:spPr bwMode="auto">
          <a:xfrm>
            <a:off x="12954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3" name="Rectangle 25"/>
          <p:cNvSpPr>
            <a:spLocks noChangeArrowheads="1"/>
          </p:cNvSpPr>
          <p:nvPr/>
        </p:nvSpPr>
        <p:spPr bwMode="auto">
          <a:xfrm>
            <a:off x="34036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4" name="Rectangle 26"/>
          <p:cNvSpPr>
            <a:spLocks noChangeArrowheads="1"/>
          </p:cNvSpPr>
          <p:nvPr/>
        </p:nvSpPr>
        <p:spPr bwMode="auto">
          <a:xfrm>
            <a:off x="44577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5" name="Rectangle 28"/>
          <p:cNvSpPr>
            <a:spLocks noChangeArrowheads="1"/>
          </p:cNvSpPr>
          <p:nvPr/>
        </p:nvSpPr>
        <p:spPr bwMode="auto">
          <a:xfrm>
            <a:off x="23495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6" name="Rectangle 30"/>
          <p:cNvSpPr>
            <a:spLocks noChangeArrowheads="1"/>
          </p:cNvSpPr>
          <p:nvPr/>
        </p:nvSpPr>
        <p:spPr bwMode="auto">
          <a:xfrm>
            <a:off x="55118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7" name="Rectangle 31"/>
          <p:cNvSpPr>
            <a:spLocks noChangeArrowheads="1"/>
          </p:cNvSpPr>
          <p:nvPr/>
        </p:nvSpPr>
        <p:spPr bwMode="auto">
          <a:xfrm>
            <a:off x="6565900" y="40846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8" name="Rectangle 38"/>
          <p:cNvSpPr>
            <a:spLocks noChangeArrowheads="1"/>
          </p:cNvSpPr>
          <p:nvPr/>
        </p:nvSpPr>
        <p:spPr bwMode="auto">
          <a:xfrm>
            <a:off x="12954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29" name="Rectangle 39"/>
          <p:cNvSpPr>
            <a:spLocks noChangeArrowheads="1"/>
          </p:cNvSpPr>
          <p:nvPr/>
        </p:nvSpPr>
        <p:spPr bwMode="auto">
          <a:xfrm>
            <a:off x="23495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0" name="Rectangle 40"/>
          <p:cNvSpPr>
            <a:spLocks noChangeArrowheads="1"/>
          </p:cNvSpPr>
          <p:nvPr/>
        </p:nvSpPr>
        <p:spPr bwMode="auto">
          <a:xfrm>
            <a:off x="34036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1" name="Rectangle 41"/>
          <p:cNvSpPr>
            <a:spLocks noChangeArrowheads="1"/>
          </p:cNvSpPr>
          <p:nvPr/>
        </p:nvSpPr>
        <p:spPr bwMode="auto">
          <a:xfrm>
            <a:off x="44577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2" name="Rectangle 42"/>
          <p:cNvSpPr>
            <a:spLocks noChangeArrowheads="1"/>
          </p:cNvSpPr>
          <p:nvPr/>
        </p:nvSpPr>
        <p:spPr bwMode="auto">
          <a:xfrm>
            <a:off x="65659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3" name="Rectangle 43"/>
          <p:cNvSpPr>
            <a:spLocks noChangeArrowheads="1"/>
          </p:cNvSpPr>
          <p:nvPr/>
        </p:nvSpPr>
        <p:spPr bwMode="auto">
          <a:xfrm>
            <a:off x="55118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4" name="Rectangle 44"/>
          <p:cNvSpPr>
            <a:spLocks noChangeArrowheads="1"/>
          </p:cNvSpPr>
          <p:nvPr/>
        </p:nvSpPr>
        <p:spPr bwMode="auto">
          <a:xfrm>
            <a:off x="7620000" y="1112838"/>
            <a:ext cx="228600" cy="274637"/>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5" name="Rectangle 45"/>
          <p:cNvSpPr>
            <a:spLocks noChangeArrowheads="1"/>
          </p:cNvSpPr>
          <p:nvPr/>
        </p:nvSpPr>
        <p:spPr bwMode="auto">
          <a:xfrm>
            <a:off x="12954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6" name="Rectangle 46"/>
          <p:cNvSpPr>
            <a:spLocks noChangeArrowheads="1"/>
          </p:cNvSpPr>
          <p:nvPr/>
        </p:nvSpPr>
        <p:spPr bwMode="auto">
          <a:xfrm>
            <a:off x="23495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7" name="Rectangle 47"/>
          <p:cNvSpPr>
            <a:spLocks noChangeArrowheads="1"/>
          </p:cNvSpPr>
          <p:nvPr/>
        </p:nvSpPr>
        <p:spPr bwMode="auto">
          <a:xfrm>
            <a:off x="34036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8" name="Rectangle 48"/>
          <p:cNvSpPr>
            <a:spLocks noChangeArrowheads="1"/>
          </p:cNvSpPr>
          <p:nvPr/>
        </p:nvSpPr>
        <p:spPr bwMode="auto">
          <a:xfrm>
            <a:off x="44577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39" name="Rectangle 49"/>
          <p:cNvSpPr>
            <a:spLocks noChangeArrowheads="1"/>
          </p:cNvSpPr>
          <p:nvPr/>
        </p:nvSpPr>
        <p:spPr bwMode="auto">
          <a:xfrm>
            <a:off x="65659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40" name="Rectangle 50"/>
          <p:cNvSpPr>
            <a:spLocks noChangeArrowheads="1"/>
          </p:cNvSpPr>
          <p:nvPr/>
        </p:nvSpPr>
        <p:spPr bwMode="auto">
          <a:xfrm>
            <a:off x="5511800" y="3582988"/>
            <a:ext cx="228600" cy="276225"/>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grpSp>
        <p:nvGrpSpPr>
          <p:cNvPr id="3" name="Group 70"/>
          <p:cNvGrpSpPr>
            <a:grpSpLocks/>
          </p:cNvGrpSpPr>
          <p:nvPr/>
        </p:nvGrpSpPr>
        <p:grpSpPr bwMode="auto">
          <a:xfrm>
            <a:off x="7620000" y="3582988"/>
            <a:ext cx="228600" cy="776287"/>
            <a:chOff x="4800" y="2257"/>
            <a:chExt cx="144" cy="489"/>
          </a:xfrm>
        </p:grpSpPr>
        <p:sp>
          <p:nvSpPr>
            <p:cNvPr id="47151" name="Rectangle 36"/>
            <p:cNvSpPr>
              <a:spLocks noChangeArrowheads="1"/>
            </p:cNvSpPr>
            <p:nvPr/>
          </p:nvSpPr>
          <p:spPr bwMode="auto">
            <a:xfrm>
              <a:off x="4800" y="2573"/>
              <a:ext cx="144" cy="173"/>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sp>
          <p:nvSpPr>
            <p:cNvPr id="47152" name="Rectangle 51"/>
            <p:cNvSpPr>
              <a:spLocks noChangeArrowheads="1"/>
            </p:cNvSpPr>
            <p:nvPr/>
          </p:nvSpPr>
          <p:spPr bwMode="auto">
            <a:xfrm>
              <a:off x="4800" y="2257"/>
              <a:ext cx="144" cy="174"/>
            </a:xfrm>
            <a:prstGeom prst="rect">
              <a:avLst/>
            </a:prstGeom>
            <a:noFill/>
            <a:ln w="9525">
              <a:noFill/>
              <a:miter lim="800000"/>
              <a:headEnd/>
              <a:tailEnd/>
            </a:ln>
          </p:spPr>
          <p:txBody>
            <a:bodyPr lIns="0" tIns="0" rIns="0" bIns="0">
              <a:spAutoFit/>
            </a:bodyPr>
            <a:lstStyle/>
            <a:p>
              <a:pPr algn="ctr"/>
              <a:r>
                <a:rPr lang="en-US">
                  <a:sym typeface="Wingdings" pitchFamily="2" charset="2"/>
                </a:rPr>
                <a:t></a:t>
              </a:r>
            </a:p>
          </p:txBody>
        </p:sp>
      </p:grpSp>
      <p:pic>
        <p:nvPicPr>
          <p:cNvPr id="47142" name="Picture 53" descr="player_red_gk"/>
          <p:cNvPicPr>
            <a:picLocks noChangeAspect="1" noChangeArrowheads="1"/>
          </p:cNvPicPr>
          <p:nvPr/>
        </p:nvPicPr>
        <p:blipFill>
          <a:blip r:embed="rId4" cstate="print"/>
          <a:srcRect/>
          <a:stretch>
            <a:fillRect/>
          </a:stretch>
        </p:blipFill>
        <p:spPr bwMode="auto">
          <a:xfrm>
            <a:off x="1524000" y="2260600"/>
            <a:ext cx="384175" cy="430213"/>
          </a:xfrm>
          <a:prstGeom prst="rect">
            <a:avLst/>
          </a:prstGeom>
          <a:noFill/>
          <a:ln w="9525">
            <a:noFill/>
            <a:miter lim="800000"/>
            <a:headEnd/>
            <a:tailEnd/>
          </a:ln>
        </p:spPr>
      </p:pic>
      <p:pic>
        <p:nvPicPr>
          <p:cNvPr id="47143" name="Picture 54" descr="player_blue_GK"/>
          <p:cNvPicPr>
            <a:picLocks noChangeAspect="1" noChangeArrowheads="1"/>
          </p:cNvPicPr>
          <p:nvPr/>
        </p:nvPicPr>
        <p:blipFill>
          <a:blip r:embed="rId5" cstate="print"/>
          <a:srcRect/>
          <a:stretch>
            <a:fillRect/>
          </a:stretch>
        </p:blipFill>
        <p:spPr bwMode="auto">
          <a:xfrm>
            <a:off x="7312025" y="2362200"/>
            <a:ext cx="384175" cy="430213"/>
          </a:xfrm>
          <a:prstGeom prst="rect">
            <a:avLst/>
          </a:prstGeom>
          <a:noFill/>
          <a:ln w="9525">
            <a:noFill/>
            <a:miter lim="800000"/>
            <a:headEnd/>
            <a:tailEnd/>
          </a:ln>
        </p:spPr>
      </p:pic>
      <p:pic>
        <p:nvPicPr>
          <p:cNvPr id="47144" name="Picture 57" descr="player_red"/>
          <p:cNvPicPr>
            <a:picLocks noChangeAspect="1" noChangeArrowheads="1"/>
          </p:cNvPicPr>
          <p:nvPr/>
        </p:nvPicPr>
        <p:blipFill>
          <a:blip r:embed="rId2" cstate="print"/>
          <a:srcRect/>
          <a:stretch>
            <a:fillRect/>
          </a:stretch>
        </p:blipFill>
        <p:spPr bwMode="auto">
          <a:xfrm>
            <a:off x="6096000" y="2362200"/>
            <a:ext cx="384175" cy="430213"/>
          </a:xfrm>
          <a:prstGeom prst="rect">
            <a:avLst/>
          </a:prstGeom>
          <a:noFill/>
          <a:ln w="9525">
            <a:noFill/>
            <a:miter lim="800000"/>
            <a:headEnd/>
            <a:tailEnd/>
          </a:ln>
        </p:spPr>
      </p:pic>
      <p:sp>
        <p:nvSpPr>
          <p:cNvPr id="47145" name="Text Box 58"/>
          <p:cNvSpPr txBox="1">
            <a:spLocks noChangeArrowheads="1"/>
          </p:cNvSpPr>
          <p:nvPr/>
        </p:nvSpPr>
        <p:spPr bwMode="auto">
          <a:xfrm>
            <a:off x="6286500" y="892175"/>
            <a:ext cx="798513" cy="212725"/>
          </a:xfrm>
          <a:prstGeom prst="rect">
            <a:avLst/>
          </a:prstGeom>
          <a:noFill/>
          <a:ln w="9525">
            <a:noFill/>
            <a:miter lim="800000"/>
            <a:headEnd/>
            <a:tailEnd/>
          </a:ln>
        </p:spPr>
        <p:txBody>
          <a:bodyPr wrap="none" lIns="0" tIns="0" rIns="0" bIns="0">
            <a:spAutoFit/>
          </a:bodyPr>
          <a:lstStyle/>
          <a:p>
            <a:pPr algn="ctr"/>
            <a:r>
              <a:rPr lang="en-US" sz="1400"/>
              <a:t>Safe zone</a:t>
            </a:r>
            <a:endParaRPr lang="en-US"/>
          </a:p>
        </p:txBody>
      </p:sp>
      <p:pic>
        <p:nvPicPr>
          <p:cNvPr id="47146" name="Picture 63" descr="player_blue"/>
          <p:cNvPicPr>
            <a:picLocks noChangeAspect="1" noChangeArrowheads="1"/>
          </p:cNvPicPr>
          <p:nvPr/>
        </p:nvPicPr>
        <p:blipFill>
          <a:blip r:embed="rId3" cstate="print"/>
          <a:srcRect/>
          <a:stretch>
            <a:fillRect/>
          </a:stretch>
        </p:blipFill>
        <p:spPr bwMode="auto">
          <a:xfrm>
            <a:off x="3886200" y="838200"/>
            <a:ext cx="384175" cy="430213"/>
          </a:xfrm>
          <a:prstGeom prst="rect">
            <a:avLst/>
          </a:prstGeom>
          <a:noFill/>
          <a:ln w="9525">
            <a:noFill/>
            <a:miter lim="800000"/>
            <a:headEnd/>
            <a:tailEnd/>
          </a:ln>
        </p:spPr>
      </p:pic>
      <p:sp>
        <p:nvSpPr>
          <p:cNvPr id="47147" name="Line 68"/>
          <p:cNvSpPr>
            <a:spLocks noChangeShapeType="1"/>
          </p:cNvSpPr>
          <p:nvPr/>
        </p:nvSpPr>
        <p:spPr bwMode="auto">
          <a:xfrm>
            <a:off x="8001000" y="3741738"/>
            <a:ext cx="0" cy="457200"/>
          </a:xfrm>
          <a:prstGeom prst="line">
            <a:avLst/>
          </a:prstGeom>
          <a:noFill/>
          <a:ln w="15875">
            <a:solidFill>
              <a:schemeClr val="tx1"/>
            </a:solidFill>
            <a:round/>
            <a:headEnd type="triangle" w="lg" len="med"/>
            <a:tailEnd type="triangle" w="lg" len="med"/>
          </a:ln>
        </p:spPr>
        <p:txBody>
          <a:bodyPr/>
          <a:lstStyle/>
          <a:p>
            <a:endParaRPr lang="en-US"/>
          </a:p>
        </p:txBody>
      </p:sp>
      <p:sp>
        <p:nvSpPr>
          <p:cNvPr id="47148" name="Text Box 69"/>
          <p:cNvSpPr txBox="1">
            <a:spLocks noChangeArrowheads="1"/>
          </p:cNvSpPr>
          <p:nvPr/>
        </p:nvSpPr>
        <p:spPr bwMode="auto">
          <a:xfrm>
            <a:off x="8001000" y="3810000"/>
            <a:ext cx="381000" cy="244475"/>
          </a:xfrm>
          <a:prstGeom prst="rect">
            <a:avLst/>
          </a:prstGeom>
          <a:noFill/>
          <a:ln w="9525">
            <a:noFill/>
            <a:miter lim="800000"/>
            <a:headEnd/>
            <a:tailEnd/>
          </a:ln>
        </p:spPr>
        <p:txBody>
          <a:bodyPr lIns="0" tIns="0" rIns="0" bIns="0">
            <a:spAutoFit/>
          </a:bodyPr>
          <a:lstStyle/>
          <a:p>
            <a:pPr algn="ctr">
              <a:lnSpc>
                <a:spcPct val="90000"/>
              </a:lnSpc>
            </a:pPr>
            <a:r>
              <a:rPr lang="en-US" sz="900"/>
              <a:t>4-6 yards</a:t>
            </a:r>
          </a:p>
        </p:txBody>
      </p:sp>
      <p:pic>
        <p:nvPicPr>
          <p:cNvPr id="102437" name="Picture 37" descr="ball_sml_ph"/>
          <p:cNvPicPr>
            <a:picLocks noChangeAspect="1" noChangeArrowheads="1"/>
          </p:cNvPicPr>
          <p:nvPr/>
        </p:nvPicPr>
        <p:blipFill>
          <a:blip r:embed="rId6" cstate="print"/>
          <a:srcRect/>
          <a:stretch>
            <a:fillRect/>
          </a:stretch>
        </p:blipFill>
        <p:spPr bwMode="auto">
          <a:xfrm>
            <a:off x="3352800" y="4038600"/>
            <a:ext cx="152400" cy="139700"/>
          </a:xfrm>
          <a:prstGeom prst="rect">
            <a:avLst/>
          </a:prstGeom>
          <a:noFill/>
          <a:ln w="9525">
            <a:noFill/>
            <a:miter lim="800000"/>
            <a:headEnd/>
            <a:tailEnd/>
          </a:ln>
        </p:spPr>
      </p:pic>
      <p:pic>
        <p:nvPicPr>
          <p:cNvPr id="102465" name="Picture 65" descr="player_red_white_bg_20895"/>
          <p:cNvPicPr>
            <a:picLocks noChangeAspect="1" noChangeArrowheads="1"/>
          </p:cNvPicPr>
          <p:nvPr/>
        </p:nvPicPr>
        <p:blipFill>
          <a:blip r:embed="rId7" cstate="print"/>
          <a:srcRect/>
          <a:stretch>
            <a:fillRect/>
          </a:stretch>
        </p:blipFill>
        <p:spPr bwMode="auto">
          <a:xfrm>
            <a:off x="3048000" y="3810000"/>
            <a:ext cx="365125" cy="433388"/>
          </a:xfrm>
          <a:prstGeom prst="rect">
            <a:avLst/>
          </a:prstGeom>
          <a:noFill/>
          <a:ln w="9525">
            <a:noFill/>
            <a:miter lim="800000"/>
            <a:headEnd/>
            <a:tailEnd/>
          </a:ln>
        </p:spPr>
      </p:pic>
      <p:sp>
        <p:nvSpPr>
          <p:cNvPr id="57" name="Date Placeholder 56"/>
          <p:cNvSpPr>
            <a:spLocks noGrp="1"/>
          </p:cNvSpPr>
          <p:nvPr>
            <p:ph type="dt" sz="half" idx="10"/>
          </p:nvPr>
        </p:nvSpPr>
        <p:spPr/>
        <p:txBody>
          <a:bodyPr/>
          <a:lstStyle/>
          <a:p>
            <a:pPr>
              <a:defRPr/>
            </a:pPr>
            <a:r>
              <a:rPr lang="en-US"/>
              <a:t>August 6 and 14, 2022</a:t>
            </a:r>
          </a:p>
        </p:txBody>
      </p:sp>
      <p:sp>
        <p:nvSpPr>
          <p:cNvPr id="58" name="Footer Placeholder 57"/>
          <p:cNvSpPr>
            <a:spLocks noGrp="1"/>
          </p:cNvSpPr>
          <p:nvPr>
            <p:ph type="ftr" sz="quarter" idx="11"/>
          </p:nvPr>
        </p:nvSpPr>
        <p:spPr/>
        <p:txBody>
          <a:bodyPr/>
          <a:lstStyle/>
          <a:p>
            <a:pPr>
              <a:defRPr/>
            </a:pPr>
            <a:r>
              <a:rPr lang="en-US"/>
              <a:t>12U Coaching Course</a:t>
            </a:r>
            <a:endParaRPr lang="en-US" dirty="0"/>
          </a:p>
        </p:txBody>
      </p:sp>
      <p:sp>
        <p:nvSpPr>
          <p:cNvPr id="59" name="Slide Number Placeholder 58"/>
          <p:cNvSpPr>
            <a:spLocks noGrp="1"/>
          </p:cNvSpPr>
          <p:nvPr>
            <p:ph type="sldNum" sz="quarter" idx="12"/>
          </p:nvPr>
        </p:nvSpPr>
        <p:spPr/>
        <p:txBody>
          <a:bodyPr/>
          <a:lstStyle/>
          <a:p>
            <a:pPr>
              <a:defRPr/>
            </a:pPr>
            <a:fld id="{3A38B2C9-F2C0-4513-B79E-6F20CD3C521F}" type="slidenum">
              <a:rPr lang="en-US" smtClean="0"/>
              <a:pPr>
                <a:defRPr/>
              </a:pPr>
              <a:t>45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3" presetClass="path" presetSubtype="0" accel="50000" decel="50000" fill="hold" nodeType="clickEffect">
                                  <p:stCondLst>
                                    <p:cond delay="0"/>
                                  </p:stCondLst>
                                  <p:childTnLst>
                                    <p:animMotion origin="layout" path="M 1.38889E-6 2.96296E-6 L 0.48003 0.00185 " pathEditMode="relative" rAng="0" ptsTypes="AA">
                                      <p:cBhvr>
                                        <p:cTn id="6" dur="2000" fill="hold"/>
                                        <p:tgtEl>
                                          <p:spTgt spid="102465"/>
                                        </p:tgtEl>
                                        <p:attrNameLst>
                                          <p:attrName>ppt_x</p:attrName>
                                          <p:attrName>ppt_y</p:attrName>
                                        </p:attrNameLst>
                                      </p:cBhvr>
                                      <p:rCtr x="24000" y="100"/>
                                    </p:animMotion>
                                  </p:childTnLst>
                                </p:cTn>
                              </p:par>
                              <p:par>
                                <p:cTn id="7" presetID="0" presetClass="path" presetSubtype="0" accel="50000" decel="50000" fill="hold" nodeType="withEffect">
                                  <p:stCondLst>
                                    <p:cond delay="0"/>
                                  </p:stCondLst>
                                  <p:childTnLst>
                                    <p:animMotion origin="layout" path="M 5.55112E-17 0.00116 C 0.01146 0.00116 0.04653 -0.00324 0.06979 -0.00463 C 0.09306 -0.00601 0.11649 -0.00648 0.13958 -0.0074 C 0.16111 -0.01041 0.18594 -0.00833 0.20833 -0.01018 C 0.21319 -0.01064 0.22292 -0.01157 0.22292 -0.01134 C 0.26076 -0.02291 0.37795 -0.01412 0.43125 -0.01527 C 0.43316 -0.01574 0.44045 -0.01759 0.44063 -0.01805 C 0.44115 -0.01921 0.44549 -0.02708 0.44479 -0.02824 C 0.4441 -0.02986 0.43403 -0.03888 0.43333 -0.04074 C 0.42969 -0.05092 0.42257 -0.05625 0.41667 -0.06713 C 0.40764 -0.08402 0.40764 -0.08842 0.40104 -0.10463 C 0.39427 -0.12129 0.39306 -0.1324 0.38333 -0.14699 C 0.37865 -0.15393 0.37326 -0.15787 0.36875 -0.16481 C 0.36667 -0.17245 0.36285 -0.17199 0.35833 -0.17754 C 0.3559 -0.18055 0.35104 -0.18657 0.35104 -0.18634 C 0.34826 -0.19652 0.33802 -0.19907 0.33021 -0.19907 " pathEditMode="relative" rAng="0" ptsTypes="faffffffffffffff">
                                      <p:cBhvr>
                                        <p:cTn id="8" dur="3000" fill="hold"/>
                                        <p:tgtEl>
                                          <p:spTgt spid="102437"/>
                                        </p:tgtEl>
                                        <p:attrNameLst>
                                          <p:attrName>ppt_x</p:attrName>
                                          <p:attrName>ppt_y</p:attrName>
                                        </p:attrNameLst>
                                      </p:cBhvr>
                                      <p:rCtr x="22300" y="-100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Coaching the Through Ball</a:t>
            </a:r>
          </a:p>
        </p:txBody>
      </p:sp>
      <p:sp>
        <p:nvSpPr>
          <p:cNvPr id="3" name="Content Placeholder 2"/>
          <p:cNvSpPr>
            <a:spLocks noGrp="1"/>
          </p:cNvSpPr>
          <p:nvPr>
            <p:ph idx="1"/>
          </p:nvPr>
        </p:nvSpPr>
        <p:spPr>
          <a:xfrm>
            <a:off x="457200" y="838199"/>
            <a:ext cx="8458200" cy="2488249"/>
          </a:xfrm>
        </p:spPr>
        <p:txBody>
          <a:bodyPr/>
          <a:lstStyle/>
          <a:p>
            <a:r>
              <a:rPr lang="en-US" sz="2400" dirty="0"/>
              <a:t>Basic set-up</a:t>
            </a:r>
          </a:p>
          <a:p>
            <a:pPr lvl="1">
              <a:spcBef>
                <a:spcPts val="0"/>
              </a:spcBef>
            </a:pPr>
            <a:r>
              <a:rPr lang="en-US" sz="2000" dirty="0"/>
              <a:t>Teach the through ball with cones  (which obviously can’t move)</a:t>
            </a:r>
          </a:p>
          <a:p>
            <a:pPr lvl="1">
              <a:spcBef>
                <a:spcPts val="0"/>
              </a:spcBef>
            </a:pPr>
            <a:r>
              <a:rPr lang="en-US" sz="2000" dirty="0"/>
              <a:t>Then with passive defenders (who can stick foot out but can’t move)</a:t>
            </a:r>
          </a:p>
          <a:p>
            <a:pPr lvl="1">
              <a:spcBef>
                <a:spcPts val="0"/>
              </a:spcBef>
            </a:pPr>
            <a:r>
              <a:rPr lang="en-US" sz="2000" dirty="0"/>
              <a:t>Then with active defenders (who can intercept or play offside trap)</a:t>
            </a:r>
          </a:p>
          <a:p>
            <a:r>
              <a:rPr lang="en-US" sz="2400" dirty="0"/>
              <a:t>The defenders face the passer.  Passing between them forces them to turn and chase the ball</a:t>
            </a:r>
          </a:p>
          <a:p>
            <a:r>
              <a:rPr lang="en-US" sz="2400" dirty="0"/>
              <a:t>Receiver needs to stay onside until pass made</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46</a:t>
            </a:fld>
            <a:endParaRPr lang="en-US"/>
          </a:p>
        </p:txBody>
      </p:sp>
      <p:sp>
        <p:nvSpPr>
          <p:cNvPr id="7" name="Flowchart: Connector 6"/>
          <p:cNvSpPr/>
          <p:nvPr/>
        </p:nvSpPr>
        <p:spPr>
          <a:xfrm>
            <a:off x="1200912" y="4477307"/>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8" name="Flowchart: Connector 7"/>
          <p:cNvSpPr/>
          <p:nvPr/>
        </p:nvSpPr>
        <p:spPr>
          <a:xfrm>
            <a:off x="2572512" y="4477307"/>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9" name="Flowchart: Connector 8"/>
          <p:cNvSpPr/>
          <p:nvPr/>
        </p:nvSpPr>
        <p:spPr>
          <a:xfrm>
            <a:off x="3029712" y="446727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0" name="Flowchart: Connector 9"/>
          <p:cNvSpPr/>
          <p:nvPr/>
        </p:nvSpPr>
        <p:spPr>
          <a:xfrm>
            <a:off x="1170432" y="594968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1" name="Flowchart: Connector 10"/>
          <p:cNvSpPr/>
          <p:nvPr/>
        </p:nvSpPr>
        <p:spPr>
          <a:xfrm>
            <a:off x="1449324" y="5748895"/>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2" name="Flowchart: Connector 11"/>
          <p:cNvSpPr/>
          <p:nvPr/>
        </p:nvSpPr>
        <p:spPr>
          <a:xfrm>
            <a:off x="3685032" y="4477307"/>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5" name="Flowchart: Connector 14"/>
          <p:cNvSpPr/>
          <p:nvPr/>
        </p:nvSpPr>
        <p:spPr>
          <a:xfrm>
            <a:off x="3822192" y="4930380"/>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6" name="Flowchart: Connector 15"/>
          <p:cNvSpPr/>
          <p:nvPr/>
        </p:nvSpPr>
        <p:spPr>
          <a:xfrm>
            <a:off x="4050793" y="4700002"/>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7" name="Flowchart: Connector 16"/>
          <p:cNvSpPr/>
          <p:nvPr/>
        </p:nvSpPr>
        <p:spPr>
          <a:xfrm>
            <a:off x="6199632" y="4477307"/>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8" name="Flowchart: Connector 17"/>
          <p:cNvSpPr/>
          <p:nvPr/>
        </p:nvSpPr>
        <p:spPr>
          <a:xfrm>
            <a:off x="7284720" y="4021186"/>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9" name="Flowchart: Connector 18"/>
          <p:cNvSpPr/>
          <p:nvPr/>
        </p:nvSpPr>
        <p:spPr>
          <a:xfrm>
            <a:off x="7421880" y="3468228"/>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0" name="Flowchart: Connector 19"/>
          <p:cNvSpPr/>
          <p:nvPr/>
        </p:nvSpPr>
        <p:spPr>
          <a:xfrm>
            <a:off x="6336792" y="5018073"/>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1" name="Flowchart: Connector 20"/>
          <p:cNvSpPr/>
          <p:nvPr/>
        </p:nvSpPr>
        <p:spPr>
          <a:xfrm>
            <a:off x="7114032" y="3429000"/>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5" name="Straight Connector 24"/>
          <p:cNvCxnSpPr/>
          <p:nvPr/>
        </p:nvCxnSpPr>
        <p:spPr>
          <a:xfrm flipH="1">
            <a:off x="3494532" y="3429000"/>
            <a:ext cx="10668" cy="2714674"/>
          </a:xfrm>
          <a:prstGeom prst="line">
            <a:avLst/>
          </a:prstGeom>
          <a:ln w="22225">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sp>
        <p:nvSpPr>
          <p:cNvPr id="29" name="Flowchart: Connector 28"/>
          <p:cNvSpPr/>
          <p:nvPr/>
        </p:nvSpPr>
        <p:spPr>
          <a:xfrm>
            <a:off x="5125212" y="4481435"/>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0" name="Flowchart: Connector 29"/>
          <p:cNvSpPr/>
          <p:nvPr/>
        </p:nvSpPr>
        <p:spPr>
          <a:xfrm>
            <a:off x="5582412" y="447140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31" name="Straight Connector 30"/>
          <p:cNvCxnSpPr/>
          <p:nvPr/>
        </p:nvCxnSpPr>
        <p:spPr>
          <a:xfrm>
            <a:off x="6019800" y="3468228"/>
            <a:ext cx="27432" cy="2679574"/>
          </a:xfrm>
          <a:prstGeom prst="line">
            <a:avLst/>
          </a:prstGeom>
          <a:ln w="22225">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1" idx="0"/>
          </p:cNvCxnSpPr>
          <p:nvPr/>
        </p:nvCxnSpPr>
        <p:spPr>
          <a:xfrm flipV="1">
            <a:off x="1540764" y="4970576"/>
            <a:ext cx="330708" cy="778319"/>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flipV="1">
            <a:off x="4268724" y="3508630"/>
            <a:ext cx="841247" cy="1115173"/>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30" idx="0"/>
          </p:cNvCxnSpPr>
          <p:nvPr/>
        </p:nvCxnSpPr>
        <p:spPr>
          <a:xfrm flipH="1" flipV="1">
            <a:off x="5316475" y="3562401"/>
            <a:ext cx="403097" cy="909001"/>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43" name="TextBox 42"/>
          <p:cNvSpPr txBox="1"/>
          <p:nvPr/>
        </p:nvSpPr>
        <p:spPr>
          <a:xfrm>
            <a:off x="457200" y="3522112"/>
            <a:ext cx="377026" cy="369332"/>
          </a:xfrm>
          <a:prstGeom prst="rect">
            <a:avLst/>
          </a:prstGeom>
          <a:noFill/>
        </p:spPr>
        <p:txBody>
          <a:bodyPr wrap="none" rtlCol="0">
            <a:spAutoFit/>
          </a:bodyPr>
          <a:lstStyle/>
          <a:p>
            <a:r>
              <a:rPr lang="en-US" dirty="0"/>
              <a:t>1.</a:t>
            </a:r>
          </a:p>
        </p:txBody>
      </p:sp>
      <p:sp>
        <p:nvSpPr>
          <p:cNvPr id="46" name="TextBox 45"/>
          <p:cNvSpPr txBox="1"/>
          <p:nvPr/>
        </p:nvSpPr>
        <p:spPr>
          <a:xfrm>
            <a:off x="6158021" y="3522112"/>
            <a:ext cx="377026" cy="369332"/>
          </a:xfrm>
          <a:prstGeom prst="rect">
            <a:avLst/>
          </a:prstGeom>
          <a:noFill/>
        </p:spPr>
        <p:txBody>
          <a:bodyPr wrap="none" rtlCol="0">
            <a:spAutoFit/>
          </a:bodyPr>
          <a:lstStyle/>
          <a:p>
            <a:r>
              <a:rPr lang="en-US" dirty="0"/>
              <a:t>3.</a:t>
            </a:r>
          </a:p>
        </p:txBody>
      </p:sp>
      <p:sp>
        <p:nvSpPr>
          <p:cNvPr id="47" name="TextBox 46"/>
          <p:cNvSpPr txBox="1"/>
          <p:nvPr/>
        </p:nvSpPr>
        <p:spPr>
          <a:xfrm>
            <a:off x="3724656" y="3522112"/>
            <a:ext cx="377026" cy="369332"/>
          </a:xfrm>
          <a:prstGeom prst="rect">
            <a:avLst/>
          </a:prstGeom>
          <a:noFill/>
        </p:spPr>
        <p:txBody>
          <a:bodyPr wrap="none" rtlCol="0">
            <a:spAutoFit/>
          </a:bodyPr>
          <a:lstStyle/>
          <a:p>
            <a:r>
              <a:rPr lang="en-US" dirty="0"/>
              <a:t>2.</a:t>
            </a:r>
          </a:p>
        </p:txBody>
      </p:sp>
    </p:spTree>
    <p:extLst>
      <p:ext uri="{BB962C8B-B14F-4D97-AF65-F5344CB8AC3E}">
        <p14:creationId xmlns:p14="http://schemas.microsoft.com/office/powerpoint/2010/main" val="15565150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Coaching the Pass and the Pull Back</a:t>
            </a:r>
          </a:p>
        </p:txBody>
      </p:sp>
      <p:sp>
        <p:nvSpPr>
          <p:cNvPr id="3" name="Content Placeholder 2"/>
          <p:cNvSpPr>
            <a:spLocks noGrp="1"/>
          </p:cNvSpPr>
          <p:nvPr>
            <p:ph idx="1"/>
          </p:nvPr>
        </p:nvSpPr>
        <p:spPr/>
        <p:txBody>
          <a:bodyPr/>
          <a:lstStyle/>
          <a:p>
            <a:r>
              <a:rPr lang="en-US" dirty="0"/>
              <a:t>Drill:  </a:t>
            </a:r>
          </a:p>
          <a:p>
            <a:pPr lvl="1">
              <a:spcBef>
                <a:spcPts val="0"/>
              </a:spcBef>
            </a:pPr>
            <a:r>
              <a:rPr lang="en-US" sz="2000" dirty="0"/>
              <a:t>Zero pressure – move up the sideline and pass the ball diagonally backward into path of forward</a:t>
            </a:r>
          </a:p>
          <a:p>
            <a:pPr lvl="1">
              <a:spcBef>
                <a:spcPts val="0"/>
              </a:spcBef>
            </a:pPr>
            <a:r>
              <a:rPr lang="en-US" sz="2000" dirty="0"/>
              <a:t>Passive pressure 1 – same, but with defender shadowing</a:t>
            </a:r>
          </a:p>
          <a:p>
            <a:pPr lvl="1">
              <a:spcBef>
                <a:spcPts val="0"/>
              </a:spcBef>
            </a:pPr>
            <a:r>
              <a:rPr lang="en-US" sz="2000" dirty="0"/>
              <a:t>Passive pressure 2 – move ball up sideline, with no defender to prevent pass; GK plus two or three defenders in goal area; two or three attackers outside goal area</a:t>
            </a:r>
          </a:p>
          <a:p>
            <a:pPr lvl="2">
              <a:spcBef>
                <a:spcPts val="0"/>
              </a:spcBef>
            </a:pPr>
            <a:r>
              <a:rPr lang="en-US" dirty="0"/>
              <a:t>Variation:  Attackers start in goal area and one or more draw back</a:t>
            </a:r>
          </a:p>
          <a:p>
            <a:pPr lvl="1">
              <a:spcBef>
                <a:spcPts val="0"/>
              </a:spcBef>
            </a:pPr>
            <a:r>
              <a:rPr lang="en-US" sz="2000" dirty="0"/>
              <a:t>Active pressure – same but with defender allowed to block the pass; give the passer a head start</a:t>
            </a:r>
          </a:p>
          <a:p>
            <a:r>
              <a:rPr lang="en-US" dirty="0"/>
              <a:t>Do this drill from the right, then from the left</a:t>
            </a:r>
          </a:p>
          <a:p>
            <a:pPr lvl="1">
              <a:spcBef>
                <a:spcPts val="0"/>
              </a:spcBef>
            </a:pPr>
            <a:r>
              <a:rPr lang="en-US" sz="2000" dirty="0"/>
              <a:t>Teach the pull back as an alternative to simply beating the defender for speed</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47</a:t>
            </a:fld>
            <a:endParaRPr lang="en-US"/>
          </a:p>
        </p:txBody>
      </p:sp>
    </p:spTree>
    <p:extLst>
      <p:ext uri="{BB962C8B-B14F-4D97-AF65-F5344CB8AC3E}">
        <p14:creationId xmlns:p14="http://schemas.microsoft.com/office/powerpoint/2010/main" val="148325200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10"/>
          <p:cNvSpPr>
            <a:spLocks noChangeShapeType="1"/>
          </p:cNvSpPr>
          <p:nvPr/>
        </p:nvSpPr>
        <p:spPr bwMode="auto">
          <a:xfrm>
            <a:off x="5062252" y="1153666"/>
            <a:ext cx="3395948" cy="12511"/>
          </a:xfrm>
          <a:prstGeom prst="line">
            <a:avLst/>
          </a:prstGeom>
          <a:noFill/>
          <a:ln w="19050">
            <a:solidFill>
              <a:srgbClr val="FFC000"/>
            </a:solidFill>
            <a:round/>
            <a:headEnd/>
            <a:tailEnd/>
          </a:ln>
          <a:effectLst/>
        </p:spPr>
        <p:txBody>
          <a:bodyPr/>
          <a:lstStyle/>
          <a:p>
            <a:endParaRPr lang="en-US"/>
          </a:p>
        </p:txBody>
      </p:sp>
      <p:sp>
        <p:nvSpPr>
          <p:cNvPr id="37" name="Line 10"/>
          <p:cNvSpPr>
            <a:spLocks noChangeShapeType="1"/>
          </p:cNvSpPr>
          <p:nvPr/>
        </p:nvSpPr>
        <p:spPr bwMode="auto">
          <a:xfrm>
            <a:off x="178212" y="1143000"/>
            <a:ext cx="3395948" cy="12511"/>
          </a:xfrm>
          <a:prstGeom prst="line">
            <a:avLst/>
          </a:prstGeom>
          <a:noFill/>
          <a:ln w="19050">
            <a:solidFill>
              <a:srgbClr val="FFC000"/>
            </a:solidFill>
            <a:round/>
            <a:headEnd/>
            <a:tailEnd/>
          </a:ln>
          <a:effectLst/>
        </p:spPr>
        <p:txBody>
          <a:bodyPr/>
          <a:lstStyle/>
          <a:p>
            <a:endParaRPr lang="en-US"/>
          </a:p>
        </p:txBody>
      </p:sp>
      <p:sp>
        <p:nvSpPr>
          <p:cNvPr id="2" name="Title 1"/>
          <p:cNvSpPr>
            <a:spLocks noGrp="1"/>
          </p:cNvSpPr>
          <p:nvPr>
            <p:ph type="title"/>
          </p:nvPr>
        </p:nvSpPr>
        <p:spPr>
          <a:xfrm>
            <a:off x="304800" y="274638"/>
            <a:ext cx="8534400" cy="487362"/>
          </a:xfrm>
        </p:spPr>
        <p:txBody>
          <a:bodyPr/>
          <a:lstStyle/>
          <a:p>
            <a:r>
              <a:rPr lang="en-US" dirty="0"/>
              <a:t>Coaching the Pull Back – Basic Diagrams 1</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48</a:t>
            </a:fld>
            <a:endParaRPr lang="en-US"/>
          </a:p>
        </p:txBody>
      </p:sp>
      <p:sp>
        <p:nvSpPr>
          <p:cNvPr id="9" name="Flowchart: Connector 8"/>
          <p:cNvSpPr/>
          <p:nvPr/>
        </p:nvSpPr>
        <p:spPr>
          <a:xfrm>
            <a:off x="2689288" y="525780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0" name="Flowchart: Connector 9"/>
          <p:cNvSpPr/>
          <p:nvPr/>
        </p:nvSpPr>
        <p:spPr>
          <a:xfrm>
            <a:off x="2496788" y="5814743"/>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2" name="Flowchart: Connector 11"/>
          <p:cNvSpPr/>
          <p:nvPr/>
        </p:nvSpPr>
        <p:spPr>
          <a:xfrm>
            <a:off x="2209800" y="568147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3" name="Flowchart: Connector 12"/>
          <p:cNvSpPr/>
          <p:nvPr/>
        </p:nvSpPr>
        <p:spPr>
          <a:xfrm>
            <a:off x="2750248" y="140208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4" name="Flowchart: Connector 13"/>
          <p:cNvSpPr/>
          <p:nvPr/>
        </p:nvSpPr>
        <p:spPr>
          <a:xfrm>
            <a:off x="3391280" y="357496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5" name="Flowchart: Connector 14"/>
          <p:cNvSpPr/>
          <p:nvPr/>
        </p:nvSpPr>
        <p:spPr>
          <a:xfrm>
            <a:off x="3110864" y="4490466"/>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6" name="Flowchart: Connector 15"/>
          <p:cNvSpPr/>
          <p:nvPr/>
        </p:nvSpPr>
        <p:spPr>
          <a:xfrm>
            <a:off x="3481768" y="2820924"/>
            <a:ext cx="182880" cy="15240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7" name="Flowchart: Connector 16"/>
          <p:cNvSpPr/>
          <p:nvPr/>
        </p:nvSpPr>
        <p:spPr>
          <a:xfrm>
            <a:off x="2750248" y="597220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8" name="Arc 17"/>
          <p:cNvSpPr/>
          <p:nvPr/>
        </p:nvSpPr>
        <p:spPr>
          <a:xfrm flipH="1">
            <a:off x="1034224" y="1789938"/>
            <a:ext cx="3108008" cy="4107053"/>
          </a:xfrm>
          <a:prstGeom prst="arc">
            <a:avLst>
              <a:gd name="adj1" fmla="val 6110740"/>
              <a:gd name="adj2" fmla="val 15131440"/>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lowchart: Connector 18"/>
          <p:cNvSpPr/>
          <p:nvPr/>
        </p:nvSpPr>
        <p:spPr>
          <a:xfrm>
            <a:off x="7823072" y="1570355"/>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0" name="Flowchart: Connector 19"/>
          <p:cNvSpPr/>
          <p:nvPr/>
        </p:nvSpPr>
        <p:spPr>
          <a:xfrm>
            <a:off x="7310056" y="522732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1" name="Flowchart: Connector 20"/>
          <p:cNvSpPr/>
          <p:nvPr/>
        </p:nvSpPr>
        <p:spPr>
          <a:xfrm>
            <a:off x="7492936" y="1752600"/>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2" name="Flowchart: Connector 21"/>
          <p:cNvSpPr/>
          <p:nvPr/>
        </p:nvSpPr>
        <p:spPr>
          <a:xfrm>
            <a:off x="6830568" y="565099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3" name="Flowchart: Connector 22"/>
          <p:cNvSpPr/>
          <p:nvPr/>
        </p:nvSpPr>
        <p:spPr>
          <a:xfrm>
            <a:off x="7371016" y="137160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4" name="Flowchart: Connector 23"/>
          <p:cNvSpPr/>
          <p:nvPr/>
        </p:nvSpPr>
        <p:spPr>
          <a:xfrm>
            <a:off x="8012048" y="354448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5" name="Flowchart: Connector 24"/>
          <p:cNvSpPr/>
          <p:nvPr/>
        </p:nvSpPr>
        <p:spPr>
          <a:xfrm>
            <a:off x="7731632" y="4459986"/>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6" name="Flowchart: Connector 25"/>
          <p:cNvSpPr/>
          <p:nvPr/>
        </p:nvSpPr>
        <p:spPr>
          <a:xfrm>
            <a:off x="8102536" y="2790444"/>
            <a:ext cx="182880" cy="15240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7" name="Flowchart: Connector 26"/>
          <p:cNvSpPr/>
          <p:nvPr/>
        </p:nvSpPr>
        <p:spPr>
          <a:xfrm>
            <a:off x="7371016" y="594172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9" name="Straight Arrow Connector 28"/>
          <p:cNvCxnSpPr/>
          <p:nvPr/>
        </p:nvCxnSpPr>
        <p:spPr>
          <a:xfrm flipH="1">
            <a:off x="6400800" y="1930785"/>
            <a:ext cx="970216" cy="479757"/>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Flowchart: Connector 32"/>
          <p:cNvSpPr/>
          <p:nvPr/>
        </p:nvSpPr>
        <p:spPr>
          <a:xfrm>
            <a:off x="6263640" y="247828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4" name="Rectangle 11" descr="Large grid"/>
          <p:cNvSpPr>
            <a:spLocks noChangeArrowheads="1"/>
          </p:cNvSpPr>
          <p:nvPr/>
        </p:nvSpPr>
        <p:spPr bwMode="auto">
          <a:xfrm rot="16200000">
            <a:off x="974725" y="644336"/>
            <a:ext cx="260350" cy="762000"/>
          </a:xfrm>
          <a:prstGeom prst="rect">
            <a:avLst/>
          </a:prstGeom>
          <a:pattFill prst="lgGrid">
            <a:fgClr>
              <a:schemeClr val="bg1"/>
            </a:fgClr>
            <a:bgClr>
              <a:srgbClr val="B2B2B2"/>
            </a:bgClr>
          </a:pattFill>
          <a:ln w="9525" algn="ctr">
            <a:solidFill>
              <a:schemeClr val="tx1"/>
            </a:solidFill>
            <a:miter lim="800000"/>
            <a:headEnd/>
            <a:tailEnd/>
          </a:ln>
          <a:effectLst/>
        </p:spPr>
        <p:txBody>
          <a:bodyPr wrap="none" anchor="ctr"/>
          <a:lstStyle/>
          <a:p>
            <a:endParaRPr lang="en-US"/>
          </a:p>
        </p:txBody>
      </p:sp>
      <p:sp>
        <p:nvSpPr>
          <p:cNvPr id="35" name="Rectangle 11" descr="Large grid"/>
          <p:cNvSpPr>
            <a:spLocks noChangeArrowheads="1"/>
          </p:cNvSpPr>
          <p:nvPr/>
        </p:nvSpPr>
        <p:spPr bwMode="auto">
          <a:xfrm rot="16200000">
            <a:off x="5726557" y="655002"/>
            <a:ext cx="260350" cy="762000"/>
          </a:xfrm>
          <a:prstGeom prst="rect">
            <a:avLst/>
          </a:prstGeom>
          <a:pattFill prst="lgGrid">
            <a:fgClr>
              <a:schemeClr val="bg1"/>
            </a:fgClr>
            <a:bgClr>
              <a:srgbClr val="B2B2B2"/>
            </a:bgClr>
          </a:pattFill>
          <a:ln w="9525" algn="ctr">
            <a:solidFill>
              <a:schemeClr val="tx1"/>
            </a:solidFill>
            <a:miter lim="800000"/>
            <a:headEnd/>
            <a:tailEnd/>
          </a:ln>
          <a:effectLst/>
        </p:spPr>
        <p:txBody>
          <a:bodyPr wrap="none" anchor="ctr"/>
          <a:lstStyle/>
          <a:p>
            <a:endParaRPr lang="en-US"/>
          </a:p>
        </p:txBody>
      </p:sp>
      <p:sp>
        <p:nvSpPr>
          <p:cNvPr id="31" name="TextBox 30">
            <a:extLst>
              <a:ext uri="{FF2B5EF4-FFF2-40B4-BE49-F238E27FC236}">
                <a16:creationId xmlns:a16="http://schemas.microsoft.com/office/drawing/2014/main" id="{792A480F-146D-4D4B-B52F-D25804B494F4}"/>
              </a:ext>
            </a:extLst>
          </p:cNvPr>
          <p:cNvSpPr txBox="1"/>
          <p:nvPr/>
        </p:nvSpPr>
        <p:spPr>
          <a:xfrm>
            <a:off x="4297680" y="3200400"/>
            <a:ext cx="2608406" cy="2092881"/>
          </a:xfrm>
          <a:prstGeom prst="rect">
            <a:avLst/>
          </a:prstGeom>
          <a:noFill/>
        </p:spPr>
        <p:txBody>
          <a:bodyPr wrap="square" rtlCol="0">
            <a:spAutoFit/>
          </a:bodyPr>
          <a:lstStyle/>
          <a:p>
            <a:pPr marL="171450" indent="-171450">
              <a:buFont typeface="Arial" panose="020B0604020202020204" pitchFamily="34" charset="0"/>
              <a:buChar char="•"/>
            </a:pPr>
            <a:r>
              <a:rPr lang="en-US" sz="1400" dirty="0"/>
              <a:t>White – winger and receiver; no defender; red = flat cones</a:t>
            </a:r>
          </a:p>
          <a:p>
            <a:pPr marL="171450" indent="-171450">
              <a:buFont typeface="Arial" panose="020B0604020202020204" pitchFamily="34" charset="0"/>
              <a:buChar char="•"/>
            </a:pPr>
            <a:r>
              <a:rPr lang="en-US" sz="1400" dirty="0"/>
              <a:t>Receiver(s) starts back, then starts forward and draws back.  Receiver needs to stay onside (level or behind winger)</a:t>
            </a:r>
          </a:p>
          <a:p>
            <a:endParaRPr lang="en-US" dirty="0"/>
          </a:p>
        </p:txBody>
      </p:sp>
      <p:sp>
        <p:nvSpPr>
          <p:cNvPr id="32" name="Flowchart: Connector 31">
            <a:extLst>
              <a:ext uri="{FF2B5EF4-FFF2-40B4-BE49-F238E27FC236}">
                <a16:creationId xmlns:a16="http://schemas.microsoft.com/office/drawing/2014/main" id="{ED60AF9D-A3CF-4036-BA4C-99DB5BD7DC57}"/>
              </a:ext>
            </a:extLst>
          </p:cNvPr>
          <p:cNvSpPr/>
          <p:nvPr/>
        </p:nvSpPr>
        <p:spPr>
          <a:xfrm>
            <a:off x="2151888" y="5997623"/>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W</a:t>
            </a:r>
          </a:p>
        </p:txBody>
      </p:sp>
      <p:sp>
        <p:nvSpPr>
          <p:cNvPr id="36" name="Flowchart: Connector 35">
            <a:extLst>
              <a:ext uri="{FF2B5EF4-FFF2-40B4-BE49-F238E27FC236}">
                <a16:creationId xmlns:a16="http://schemas.microsoft.com/office/drawing/2014/main" id="{6B82FD55-B8BE-4460-B673-B2FB642CC0E8}"/>
              </a:ext>
            </a:extLst>
          </p:cNvPr>
          <p:cNvSpPr/>
          <p:nvPr/>
        </p:nvSpPr>
        <p:spPr>
          <a:xfrm>
            <a:off x="1104900" y="551383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R</a:t>
            </a:r>
          </a:p>
        </p:txBody>
      </p:sp>
    </p:spTree>
    <p:extLst>
      <p:ext uri="{BB962C8B-B14F-4D97-AF65-F5344CB8AC3E}">
        <p14:creationId xmlns:p14="http://schemas.microsoft.com/office/powerpoint/2010/main" val="50898286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Line 10"/>
          <p:cNvSpPr>
            <a:spLocks noChangeShapeType="1"/>
          </p:cNvSpPr>
          <p:nvPr/>
        </p:nvSpPr>
        <p:spPr bwMode="auto">
          <a:xfrm>
            <a:off x="5062252" y="1153666"/>
            <a:ext cx="3395948" cy="12511"/>
          </a:xfrm>
          <a:prstGeom prst="line">
            <a:avLst/>
          </a:prstGeom>
          <a:noFill/>
          <a:ln w="19050">
            <a:solidFill>
              <a:srgbClr val="FFC000"/>
            </a:solidFill>
            <a:round/>
            <a:headEnd/>
            <a:tailEnd/>
          </a:ln>
          <a:effectLst/>
        </p:spPr>
        <p:txBody>
          <a:bodyPr/>
          <a:lstStyle/>
          <a:p>
            <a:endParaRPr lang="en-US"/>
          </a:p>
        </p:txBody>
      </p:sp>
      <p:sp>
        <p:nvSpPr>
          <p:cNvPr id="37" name="Line 10"/>
          <p:cNvSpPr>
            <a:spLocks noChangeShapeType="1"/>
          </p:cNvSpPr>
          <p:nvPr/>
        </p:nvSpPr>
        <p:spPr bwMode="auto">
          <a:xfrm>
            <a:off x="178212" y="1143000"/>
            <a:ext cx="3395948" cy="12511"/>
          </a:xfrm>
          <a:prstGeom prst="line">
            <a:avLst/>
          </a:prstGeom>
          <a:noFill/>
          <a:ln w="19050">
            <a:solidFill>
              <a:srgbClr val="FFC000"/>
            </a:solidFill>
            <a:round/>
            <a:headEnd/>
            <a:tailEnd/>
          </a:ln>
          <a:effectLst/>
        </p:spPr>
        <p:txBody>
          <a:bodyPr/>
          <a:lstStyle/>
          <a:p>
            <a:endParaRPr lang="en-US"/>
          </a:p>
        </p:txBody>
      </p:sp>
      <p:sp>
        <p:nvSpPr>
          <p:cNvPr id="2" name="Title 1"/>
          <p:cNvSpPr>
            <a:spLocks noGrp="1"/>
          </p:cNvSpPr>
          <p:nvPr>
            <p:ph type="title"/>
          </p:nvPr>
        </p:nvSpPr>
        <p:spPr>
          <a:xfrm>
            <a:off x="381000" y="274638"/>
            <a:ext cx="8382000" cy="487362"/>
          </a:xfrm>
        </p:spPr>
        <p:txBody>
          <a:bodyPr/>
          <a:lstStyle/>
          <a:p>
            <a:r>
              <a:rPr lang="en-US" dirty="0"/>
              <a:t>Coaching the Pull Back – Basic Diagrams 2</a:t>
            </a:r>
          </a:p>
        </p:txBody>
      </p:sp>
      <p:sp>
        <p:nvSpPr>
          <p:cNvPr id="4" name="Date Placeholder 3"/>
          <p:cNvSpPr>
            <a:spLocks noGrp="1"/>
          </p:cNvSpPr>
          <p:nvPr>
            <p:ph type="dt" sz="half" idx="10"/>
          </p:nvPr>
        </p:nvSpPr>
        <p:spPr/>
        <p:txBody>
          <a:bodyPr/>
          <a:lstStyle/>
          <a:p>
            <a:pPr>
              <a:defRPr/>
            </a:pPr>
            <a:r>
              <a:rPr lang="en-US"/>
              <a:t>August 6 and 14, 2022</a:t>
            </a:r>
            <a:endParaRPr lang="en-US" dirty="0"/>
          </a:p>
        </p:txBody>
      </p:sp>
      <p:sp>
        <p:nvSpPr>
          <p:cNvPr id="5" name="Footer Placeholder 4"/>
          <p:cNvSpPr>
            <a:spLocks noGrp="1"/>
          </p:cNvSpPr>
          <p:nvPr>
            <p:ph type="ftr" sz="quarter" idx="11"/>
          </p:nvPr>
        </p:nvSpPr>
        <p:spPr/>
        <p:txBody>
          <a:bodyPr/>
          <a:lstStyle/>
          <a:p>
            <a:pPr>
              <a:defRPr/>
            </a:pPr>
            <a:r>
              <a:rPr lang="en-US"/>
              <a:t>12U Coaching Course</a:t>
            </a:r>
            <a:endParaRPr lang="en-US" dirty="0"/>
          </a:p>
        </p:txBody>
      </p:sp>
      <p:sp>
        <p:nvSpPr>
          <p:cNvPr id="6" name="Slide Number Placeholder 5"/>
          <p:cNvSpPr>
            <a:spLocks noGrp="1"/>
          </p:cNvSpPr>
          <p:nvPr>
            <p:ph type="sldNum" sz="quarter" idx="12"/>
          </p:nvPr>
        </p:nvSpPr>
        <p:spPr/>
        <p:txBody>
          <a:bodyPr/>
          <a:lstStyle/>
          <a:p>
            <a:pPr>
              <a:defRPr/>
            </a:pPr>
            <a:fld id="{C23550DD-183A-47A3-9928-DCD5FFBC2004}" type="slidenum">
              <a:rPr lang="en-US" smtClean="0"/>
              <a:pPr>
                <a:defRPr/>
              </a:pPr>
              <a:t>49</a:t>
            </a:fld>
            <a:endParaRPr lang="en-US"/>
          </a:p>
        </p:txBody>
      </p:sp>
      <p:sp>
        <p:nvSpPr>
          <p:cNvPr id="8" name="Flowchart: Connector 7"/>
          <p:cNvSpPr/>
          <p:nvPr/>
        </p:nvSpPr>
        <p:spPr>
          <a:xfrm>
            <a:off x="2151888" y="5997623"/>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W</a:t>
            </a:r>
          </a:p>
        </p:txBody>
      </p:sp>
      <p:sp>
        <p:nvSpPr>
          <p:cNvPr id="9" name="Flowchart: Connector 8"/>
          <p:cNvSpPr/>
          <p:nvPr/>
        </p:nvSpPr>
        <p:spPr>
          <a:xfrm>
            <a:off x="2689288" y="525780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0" name="Flowchart: Connector 9"/>
          <p:cNvSpPr/>
          <p:nvPr/>
        </p:nvSpPr>
        <p:spPr>
          <a:xfrm>
            <a:off x="2496788" y="5814743"/>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2" name="Flowchart: Connector 11"/>
          <p:cNvSpPr/>
          <p:nvPr/>
        </p:nvSpPr>
        <p:spPr>
          <a:xfrm>
            <a:off x="2209800" y="568147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3" name="Flowchart: Connector 12"/>
          <p:cNvSpPr/>
          <p:nvPr/>
        </p:nvSpPr>
        <p:spPr>
          <a:xfrm>
            <a:off x="2750248" y="140208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4" name="Flowchart: Connector 13"/>
          <p:cNvSpPr/>
          <p:nvPr/>
        </p:nvSpPr>
        <p:spPr>
          <a:xfrm>
            <a:off x="3391280" y="357496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5" name="Flowchart: Connector 14"/>
          <p:cNvSpPr/>
          <p:nvPr/>
        </p:nvSpPr>
        <p:spPr>
          <a:xfrm>
            <a:off x="3110864" y="4490466"/>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6" name="Flowchart: Connector 15"/>
          <p:cNvSpPr/>
          <p:nvPr/>
        </p:nvSpPr>
        <p:spPr>
          <a:xfrm>
            <a:off x="3481768" y="2820924"/>
            <a:ext cx="182880" cy="15240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1600" dirty="0">
                <a:solidFill>
                  <a:schemeClr val="tx1"/>
                </a:solidFill>
                <a:latin typeface="Arial" pitchFamily="34" charset="0"/>
                <a:cs typeface="Arial" pitchFamily="34" charset="0"/>
              </a:rPr>
              <a:t>X</a:t>
            </a:r>
          </a:p>
        </p:txBody>
      </p:sp>
      <p:sp>
        <p:nvSpPr>
          <p:cNvPr id="17" name="Flowchart: Connector 16"/>
          <p:cNvSpPr/>
          <p:nvPr/>
        </p:nvSpPr>
        <p:spPr>
          <a:xfrm>
            <a:off x="2750248" y="597220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18" name="Arc 17"/>
          <p:cNvSpPr/>
          <p:nvPr/>
        </p:nvSpPr>
        <p:spPr>
          <a:xfrm flipH="1">
            <a:off x="1034224" y="1789938"/>
            <a:ext cx="3108008" cy="4107053"/>
          </a:xfrm>
          <a:prstGeom prst="arc">
            <a:avLst>
              <a:gd name="adj1" fmla="val 6110740"/>
              <a:gd name="adj2" fmla="val 15131440"/>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19" name="Flowchart: Connector 18"/>
          <p:cNvSpPr/>
          <p:nvPr/>
        </p:nvSpPr>
        <p:spPr>
          <a:xfrm>
            <a:off x="7823072" y="1570355"/>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0" name="Flowchart: Connector 19"/>
          <p:cNvSpPr/>
          <p:nvPr/>
        </p:nvSpPr>
        <p:spPr>
          <a:xfrm>
            <a:off x="7310056" y="522732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1" name="Flowchart: Connector 20"/>
          <p:cNvSpPr/>
          <p:nvPr/>
        </p:nvSpPr>
        <p:spPr>
          <a:xfrm>
            <a:off x="7492936" y="1752600"/>
            <a:ext cx="182880" cy="182880"/>
          </a:xfrm>
          <a:prstGeom prst="flowChartConnector">
            <a:avLst/>
          </a:prstGeom>
          <a:pattFill prst="lgCheck">
            <a:fgClr>
              <a:srgbClr val="FF0000"/>
            </a:fgClr>
            <a:bgClr>
              <a:schemeClr val="bg1"/>
            </a:bgClr>
          </a:patt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2" name="Flowchart: Connector 21"/>
          <p:cNvSpPr/>
          <p:nvPr/>
        </p:nvSpPr>
        <p:spPr>
          <a:xfrm>
            <a:off x="6830568" y="565099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3" name="Flowchart: Connector 22"/>
          <p:cNvSpPr/>
          <p:nvPr/>
        </p:nvSpPr>
        <p:spPr>
          <a:xfrm>
            <a:off x="7371016" y="1371600"/>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4" name="Flowchart: Connector 23"/>
          <p:cNvSpPr/>
          <p:nvPr/>
        </p:nvSpPr>
        <p:spPr>
          <a:xfrm>
            <a:off x="8012048" y="3544482"/>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5" name="Flowchart: Connector 24"/>
          <p:cNvSpPr/>
          <p:nvPr/>
        </p:nvSpPr>
        <p:spPr>
          <a:xfrm>
            <a:off x="7731632" y="4459986"/>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6" name="Flowchart: Connector 25"/>
          <p:cNvSpPr/>
          <p:nvPr/>
        </p:nvSpPr>
        <p:spPr>
          <a:xfrm>
            <a:off x="8102536" y="2790444"/>
            <a:ext cx="182880" cy="15240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7" name="Flowchart: Connector 26"/>
          <p:cNvSpPr/>
          <p:nvPr/>
        </p:nvSpPr>
        <p:spPr>
          <a:xfrm>
            <a:off x="7371016" y="5941727"/>
            <a:ext cx="182880" cy="18288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cxnSp>
        <p:nvCxnSpPr>
          <p:cNvPr id="29" name="Straight Arrow Connector 28"/>
          <p:cNvCxnSpPr/>
          <p:nvPr/>
        </p:nvCxnSpPr>
        <p:spPr>
          <a:xfrm flipH="1">
            <a:off x="5791200" y="1877547"/>
            <a:ext cx="1610296" cy="809070"/>
          </a:xfrm>
          <a:prstGeom prst="straightConnector1">
            <a:avLst/>
          </a:prstGeom>
          <a:ln w="34925">
            <a:solidFill>
              <a:schemeClr val="tx1"/>
            </a:solidFill>
            <a:prstDash val="dash"/>
            <a:tailEnd type="triangle"/>
          </a:ln>
        </p:spPr>
        <p:style>
          <a:lnRef idx="1">
            <a:schemeClr val="accent1"/>
          </a:lnRef>
          <a:fillRef idx="0">
            <a:schemeClr val="accent1"/>
          </a:fillRef>
          <a:effectRef idx="0">
            <a:schemeClr val="accent1"/>
          </a:effectRef>
          <a:fontRef idx="minor">
            <a:schemeClr val="tx1"/>
          </a:fontRef>
        </p:style>
      </p:cxnSp>
      <p:sp>
        <p:nvSpPr>
          <p:cNvPr id="33" name="Flowchart: Connector 32"/>
          <p:cNvSpPr/>
          <p:nvPr/>
        </p:nvSpPr>
        <p:spPr>
          <a:xfrm>
            <a:off x="5654040" y="2790444"/>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4" name="Rectangle 11" descr="Large grid"/>
          <p:cNvSpPr>
            <a:spLocks noChangeArrowheads="1"/>
          </p:cNvSpPr>
          <p:nvPr/>
        </p:nvSpPr>
        <p:spPr bwMode="auto">
          <a:xfrm rot="16200000">
            <a:off x="1241425" y="644336"/>
            <a:ext cx="260350" cy="762000"/>
          </a:xfrm>
          <a:prstGeom prst="rect">
            <a:avLst/>
          </a:prstGeom>
          <a:pattFill prst="lgGrid">
            <a:fgClr>
              <a:schemeClr val="bg1"/>
            </a:fgClr>
            <a:bgClr>
              <a:srgbClr val="B2B2B2"/>
            </a:bgClr>
          </a:pattFill>
          <a:ln w="9525" algn="ctr">
            <a:solidFill>
              <a:schemeClr val="tx1"/>
            </a:solidFill>
            <a:miter lim="800000"/>
            <a:headEnd/>
            <a:tailEnd/>
          </a:ln>
          <a:effectLst/>
        </p:spPr>
        <p:txBody>
          <a:bodyPr wrap="none" anchor="ctr"/>
          <a:lstStyle/>
          <a:p>
            <a:endParaRPr lang="en-US"/>
          </a:p>
        </p:txBody>
      </p:sp>
      <p:sp>
        <p:nvSpPr>
          <p:cNvPr id="35" name="Rectangle 11" descr="Large grid"/>
          <p:cNvSpPr>
            <a:spLocks noChangeArrowheads="1"/>
          </p:cNvSpPr>
          <p:nvPr/>
        </p:nvSpPr>
        <p:spPr bwMode="auto">
          <a:xfrm rot="16200000">
            <a:off x="5726557" y="655002"/>
            <a:ext cx="260350" cy="762000"/>
          </a:xfrm>
          <a:prstGeom prst="rect">
            <a:avLst/>
          </a:prstGeom>
          <a:pattFill prst="lgGrid">
            <a:fgClr>
              <a:schemeClr val="bg1"/>
            </a:fgClr>
            <a:bgClr>
              <a:srgbClr val="B2B2B2"/>
            </a:bgClr>
          </a:pattFill>
          <a:ln w="9525" algn="ctr">
            <a:solidFill>
              <a:schemeClr val="tx1"/>
            </a:solidFill>
            <a:miter lim="800000"/>
            <a:headEnd/>
            <a:tailEnd/>
          </a:ln>
          <a:effectLst/>
        </p:spPr>
        <p:txBody>
          <a:bodyPr wrap="none" anchor="ctr"/>
          <a:lstStyle/>
          <a:p>
            <a:endParaRPr lang="en-US"/>
          </a:p>
        </p:txBody>
      </p:sp>
      <p:sp>
        <p:nvSpPr>
          <p:cNvPr id="31" name="Flowchart: Connector 30"/>
          <p:cNvSpPr/>
          <p:nvPr/>
        </p:nvSpPr>
        <p:spPr>
          <a:xfrm>
            <a:off x="1831372" y="5498592"/>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32" name="Arc 31"/>
          <p:cNvSpPr/>
          <p:nvPr/>
        </p:nvSpPr>
        <p:spPr>
          <a:xfrm flipH="1">
            <a:off x="181928" y="1371600"/>
            <a:ext cx="2942272" cy="4107053"/>
          </a:xfrm>
          <a:prstGeom prst="arc">
            <a:avLst>
              <a:gd name="adj1" fmla="val 6110740"/>
              <a:gd name="adj2" fmla="val 13486501"/>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36" name="Flowchart: Connector 35"/>
          <p:cNvSpPr/>
          <p:nvPr/>
        </p:nvSpPr>
        <p:spPr>
          <a:xfrm>
            <a:off x="7269480" y="2133600"/>
            <a:ext cx="274320" cy="274320"/>
          </a:xfrm>
          <a:prstGeom prst="flowChartConnector">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tx1"/>
              </a:solidFill>
              <a:latin typeface="Arial" pitchFamily="34" charset="0"/>
              <a:cs typeface="Arial" pitchFamily="34" charset="0"/>
            </a:endParaRPr>
          </a:p>
        </p:txBody>
      </p:sp>
      <p:sp>
        <p:nvSpPr>
          <p:cNvPr id="28" name="TextBox 27"/>
          <p:cNvSpPr txBox="1"/>
          <p:nvPr/>
        </p:nvSpPr>
        <p:spPr>
          <a:xfrm>
            <a:off x="4297680" y="3200400"/>
            <a:ext cx="2635607" cy="2739211"/>
          </a:xfrm>
          <a:prstGeom prst="rect">
            <a:avLst/>
          </a:prstGeom>
          <a:noFill/>
        </p:spPr>
        <p:txBody>
          <a:bodyPr wrap="square" rtlCol="0">
            <a:spAutoFit/>
          </a:bodyPr>
          <a:lstStyle/>
          <a:p>
            <a:pPr marL="171450" indent="-171450">
              <a:buFont typeface="Arial" panose="020B0604020202020204" pitchFamily="34" charset="0"/>
              <a:buChar char="•"/>
            </a:pPr>
            <a:r>
              <a:rPr lang="en-US" sz="1400" dirty="0"/>
              <a:t>White – winger and receiver; black – defender; red = flat cones</a:t>
            </a:r>
          </a:p>
          <a:p>
            <a:pPr marL="171450" indent="-171450">
              <a:buFont typeface="Arial" panose="020B0604020202020204" pitchFamily="34" charset="0"/>
              <a:buChar char="•"/>
            </a:pPr>
            <a:r>
              <a:rPr lang="en-US" sz="1400" dirty="0"/>
              <a:t>Black starts out passive, shadowing the winger, and becomes active only once White passes Cone X</a:t>
            </a:r>
          </a:p>
          <a:p>
            <a:pPr marL="171450" indent="-171450">
              <a:buFont typeface="Arial" panose="020B0604020202020204" pitchFamily="34" charset="0"/>
              <a:buChar char="•"/>
            </a:pPr>
            <a:r>
              <a:rPr lang="en-US" sz="1400" dirty="0"/>
              <a:t>Receiver(s) starts back, then starts forward and draws back. Receiver needs to stay onside</a:t>
            </a:r>
          </a:p>
          <a:p>
            <a:endParaRPr lang="en-US" dirty="0"/>
          </a:p>
        </p:txBody>
      </p:sp>
      <p:sp>
        <p:nvSpPr>
          <p:cNvPr id="39" name="Flowchart: Connector 38">
            <a:extLst>
              <a:ext uri="{FF2B5EF4-FFF2-40B4-BE49-F238E27FC236}">
                <a16:creationId xmlns:a16="http://schemas.microsoft.com/office/drawing/2014/main" id="{83EA356A-EA28-4D49-BA9A-093C3DB1C983}"/>
              </a:ext>
            </a:extLst>
          </p:cNvPr>
          <p:cNvSpPr/>
          <p:nvPr/>
        </p:nvSpPr>
        <p:spPr>
          <a:xfrm>
            <a:off x="1104900" y="5513832"/>
            <a:ext cx="274320" cy="274320"/>
          </a:xfrm>
          <a:prstGeom prst="flowChartConnec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R</a:t>
            </a:r>
          </a:p>
        </p:txBody>
      </p:sp>
      <p:sp>
        <p:nvSpPr>
          <p:cNvPr id="3" name="Arc 2">
            <a:extLst>
              <a:ext uri="{FF2B5EF4-FFF2-40B4-BE49-F238E27FC236}">
                <a16:creationId xmlns:a16="http://schemas.microsoft.com/office/drawing/2014/main" id="{9A843794-756D-4C75-ACDE-181FC6513023}"/>
              </a:ext>
            </a:extLst>
          </p:cNvPr>
          <p:cNvSpPr/>
          <p:nvPr/>
        </p:nvSpPr>
        <p:spPr>
          <a:xfrm>
            <a:off x="304800" y="2033208"/>
            <a:ext cx="1290256" cy="3465384"/>
          </a:xfrm>
          <a:prstGeom prst="arc">
            <a:avLst>
              <a:gd name="adj1" fmla="val 5439008"/>
              <a:gd name="adj2" fmla="val 17796855"/>
            </a:avLst>
          </a:prstGeom>
          <a:ln w="22225">
            <a:solidFill>
              <a:schemeClr val="tx1"/>
            </a:solidFill>
            <a:tailEnd type="triangle" w="lg" len="med"/>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1" name="Flowchart: Connector 40">
            <a:extLst>
              <a:ext uri="{FF2B5EF4-FFF2-40B4-BE49-F238E27FC236}">
                <a16:creationId xmlns:a16="http://schemas.microsoft.com/office/drawing/2014/main" id="{9214F819-10CF-420B-9D08-39142EBB2B81}"/>
              </a:ext>
            </a:extLst>
          </p:cNvPr>
          <p:cNvSpPr/>
          <p:nvPr/>
        </p:nvSpPr>
        <p:spPr>
          <a:xfrm>
            <a:off x="7829168" y="2385607"/>
            <a:ext cx="182880" cy="152400"/>
          </a:xfrm>
          <a:prstGeom prst="flowChartConnector">
            <a:avLst/>
          </a:prstGeom>
          <a:solidFill>
            <a:srgbClr val="FF33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tx1"/>
                </a:solidFill>
                <a:latin typeface="Arial" pitchFamily="34" charset="0"/>
                <a:cs typeface="Arial" pitchFamily="34" charset="0"/>
              </a:rPr>
              <a:t>X</a:t>
            </a:r>
          </a:p>
        </p:txBody>
      </p:sp>
    </p:spTree>
    <p:extLst>
      <p:ext uri="{BB962C8B-B14F-4D97-AF65-F5344CB8AC3E}">
        <p14:creationId xmlns:p14="http://schemas.microsoft.com/office/powerpoint/2010/main" val="537174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AYSO Fundamentals</a:t>
            </a:r>
          </a:p>
        </p:txBody>
      </p:sp>
      <p:sp>
        <p:nvSpPr>
          <p:cNvPr id="4" name="Content Placeholder 2"/>
          <p:cNvSpPr>
            <a:spLocks noGrp="1"/>
          </p:cNvSpPr>
          <p:nvPr>
            <p:ph idx="1"/>
          </p:nvPr>
        </p:nvSpPr>
        <p:spPr>
          <a:xfrm>
            <a:off x="457200" y="914400"/>
            <a:ext cx="8458200" cy="5562600"/>
          </a:xfrm>
        </p:spPr>
        <p:txBody>
          <a:bodyPr/>
          <a:lstStyle/>
          <a:p>
            <a:pPr>
              <a:spcAft>
                <a:spcPts val="600"/>
              </a:spcAft>
            </a:pPr>
            <a:r>
              <a:rPr lang="en-US" dirty="0"/>
              <a:t>Vision Statement: To provide world class youth soccer programs that enrich children’s lives</a:t>
            </a:r>
          </a:p>
          <a:p>
            <a:pPr>
              <a:spcAft>
                <a:spcPts val="600"/>
              </a:spcAft>
            </a:pPr>
            <a:r>
              <a:rPr lang="en-US" dirty="0"/>
              <a:t>Mission Statement:  To develop and deliver quality youth soccer programs, which promote a fun, family environment based on our philosophies</a:t>
            </a:r>
          </a:p>
          <a:p>
            <a:pPr>
              <a:spcAft>
                <a:spcPts val="600"/>
              </a:spcAft>
            </a:pPr>
            <a:r>
              <a:rPr lang="en-US" dirty="0"/>
              <a:t>AYSO Six Philosophies</a:t>
            </a:r>
          </a:p>
          <a:p>
            <a:pPr lvl="1">
              <a:spcBef>
                <a:spcPts val="0"/>
              </a:spcBef>
              <a:spcAft>
                <a:spcPts val="600"/>
              </a:spcAft>
            </a:pPr>
            <a:r>
              <a:rPr lang="en-US" dirty="0"/>
              <a:t>Everyone Plays – 2 and 3 quarter rule – we mean it!</a:t>
            </a:r>
          </a:p>
          <a:p>
            <a:pPr lvl="1">
              <a:spcBef>
                <a:spcPts val="0"/>
              </a:spcBef>
              <a:spcAft>
                <a:spcPts val="600"/>
              </a:spcAft>
            </a:pPr>
            <a:r>
              <a:rPr lang="en-US" dirty="0"/>
              <a:t>Open Registration – we take everyone</a:t>
            </a:r>
          </a:p>
          <a:p>
            <a:pPr lvl="1">
              <a:spcBef>
                <a:spcPts val="0"/>
              </a:spcBef>
              <a:spcAft>
                <a:spcPts val="600"/>
              </a:spcAft>
            </a:pPr>
            <a:r>
              <a:rPr lang="en-US" dirty="0"/>
              <a:t>Balanced Teams – no requests or player retention</a:t>
            </a:r>
          </a:p>
          <a:p>
            <a:pPr lvl="1">
              <a:spcBef>
                <a:spcPts val="0"/>
              </a:spcBef>
              <a:spcAft>
                <a:spcPts val="600"/>
              </a:spcAft>
            </a:pPr>
            <a:r>
              <a:rPr lang="en-US" dirty="0"/>
              <a:t>Positive Coaching – be nice</a:t>
            </a:r>
          </a:p>
          <a:p>
            <a:pPr lvl="1">
              <a:spcBef>
                <a:spcPts val="0"/>
              </a:spcBef>
              <a:spcAft>
                <a:spcPts val="600"/>
              </a:spcAft>
            </a:pPr>
            <a:r>
              <a:rPr lang="en-US" dirty="0"/>
              <a:t>Good Sportsmanship – teach the players to be nice</a:t>
            </a:r>
          </a:p>
          <a:p>
            <a:pPr lvl="1">
              <a:spcBef>
                <a:spcPts val="0"/>
              </a:spcBef>
              <a:spcAft>
                <a:spcPts val="600"/>
              </a:spcAft>
            </a:pPr>
            <a:r>
              <a:rPr lang="en-US" dirty="0"/>
              <a:t>Player Development – improve players skills</a:t>
            </a:r>
          </a:p>
        </p:txBody>
      </p:sp>
      <p:sp>
        <p:nvSpPr>
          <p:cNvPr id="5" name="Date Placeholder 4"/>
          <p:cNvSpPr>
            <a:spLocks noGrp="1"/>
          </p:cNvSpPr>
          <p:nvPr>
            <p:ph type="dt" sz="half" idx="10"/>
          </p:nvPr>
        </p:nvSpPr>
        <p:spPr/>
        <p:txBody>
          <a:bodyPr/>
          <a:lstStyle/>
          <a:p>
            <a:pPr>
              <a:defRPr/>
            </a:pPr>
            <a:r>
              <a:rPr lang="en-US"/>
              <a:t>August 6 and 14, 2022</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5</a:t>
            </a:fld>
            <a:endParaRPr lang="en-US"/>
          </a:p>
        </p:txBody>
      </p:sp>
      <p:sp>
        <p:nvSpPr>
          <p:cNvPr id="7" name="Footer Placeholder 6"/>
          <p:cNvSpPr>
            <a:spLocks noGrp="1"/>
          </p:cNvSpPr>
          <p:nvPr>
            <p:ph type="ftr" sz="quarter" idx="11"/>
          </p:nvPr>
        </p:nvSpPr>
        <p:spPr/>
        <p:txBody>
          <a:bodyPr/>
          <a:lstStyle/>
          <a:p>
            <a:pPr>
              <a:defRPr/>
            </a:pPr>
            <a:r>
              <a:rPr lang="en-US" dirty="0"/>
              <a:t>12U Coaching Course</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2" name="Rectangle 2"/>
          <p:cNvSpPr>
            <a:spLocks noGrp="1" noChangeArrowheads="1"/>
          </p:cNvSpPr>
          <p:nvPr>
            <p:ph type="title"/>
          </p:nvPr>
        </p:nvSpPr>
        <p:spPr/>
        <p:txBody>
          <a:bodyPr/>
          <a:lstStyle/>
          <a:p>
            <a:pPr eaLnBrk="1" hangingPunct="1"/>
            <a:r>
              <a:rPr lang="en-US" dirty="0"/>
              <a:t>Teaching Shooting Without Lines</a:t>
            </a:r>
          </a:p>
        </p:txBody>
      </p:sp>
      <p:sp>
        <p:nvSpPr>
          <p:cNvPr id="22533" name="Rectangle 3"/>
          <p:cNvSpPr>
            <a:spLocks noGrp="1" noChangeArrowheads="1"/>
          </p:cNvSpPr>
          <p:nvPr>
            <p:ph type="body" sz="half" idx="1"/>
          </p:nvPr>
        </p:nvSpPr>
        <p:spPr>
          <a:xfrm>
            <a:off x="457200" y="3886200"/>
            <a:ext cx="8458200" cy="2667000"/>
          </a:xfrm>
        </p:spPr>
        <p:txBody>
          <a:bodyPr/>
          <a:lstStyle/>
          <a:p>
            <a:pPr eaLnBrk="1" hangingPunct="1"/>
            <a:r>
              <a:rPr lang="en-US" sz="2000" dirty="0"/>
              <a:t>5 players – GK plus 2 on one side of goal, 2 on the other</a:t>
            </a:r>
          </a:p>
          <a:p>
            <a:pPr eaLnBrk="1" hangingPunct="1"/>
            <a:r>
              <a:rPr lang="en-US" sz="2000" dirty="0"/>
              <a:t>Basic set-up:  Player shoots; if GK saves, turns and feeds to player on opposite side of goal; if ball passes GK,  player on opposite side has ball and can shoot</a:t>
            </a:r>
          </a:p>
          <a:p>
            <a:pPr eaLnBrk="1" hangingPunct="1"/>
            <a:r>
              <a:rPr lang="en-US" sz="2000" dirty="0"/>
              <a:t>Progressions</a:t>
            </a:r>
          </a:p>
          <a:p>
            <a:pPr lvl="1"/>
            <a:r>
              <a:rPr lang="en-US" sz="1600" dirty="0"/>
              <a:t>Player with ball takes ball toward goal, turns and lays it off for teammate</a:t>
            </a:r>
          </a:p>
          <a:p>
            <a:pPr lvl="1"/>
            <a:r>
              <a:rPr lang="en-US" sz="1600" dirty="0"/>
              <a:t>Player passes the ball sharply to GK who parries it for other player to follow up</a:t>
            </a:r>
          </a:p>
          <a:p>
            <a:pPr lvl="1"/>
            <a:r>
              <a:rPr lang="en-US" sz="1600" dirty="0"/>
              <a:t>Player with ball runs wide of goal and passes angled ball back to teammate</a:t>
            </a:r>
          </a:p>
        </p:txBody>
      </p:sp>
      <p:sp>
        <p:nvSpPr>
          <p:cNvPr id="22551" name="Rectangle 59"/>
          <p:cNvSpPr>
            <a:spLocks noChangeArrowheads="1"/>
          </p:cNvSpPr>
          <p:nvPr/>
        </p:nvSpPr>
        <p:spPr bwMode="auto">
          <a:xfrm>
            <a:off x="2362200" y="914400"/>
            <a:ext cx="4572000" cy="2800350"/>
          </a:xfrm>
          <a:prstGeom prst="rect">
            <a:avLst/>
          </a:prstGeom>
          <a:solidFill>
            <a:srgbClr val="99FF33"/>
          </a:solidFill>
          <a:ln w="76200">
            <a:solidFill>
              <a:srgbClr val="FFFF99"/>
            </a:solidFill>
            <a:miter lim="800000"/>
            <a:headEnd/>
            <a:tailEnd/>
          </a:ln>
        </p:spPr>
        <p:txBody>
          <a:bodyPr wrap="none" anchor="ctr"/>
          <a:lstStyle/>
          <a:p>
            <a:endParaRPr lang="en-US"/>
          </a:p>
        </p:txBody>
      </p:sp>
      <p:pic>
        <p:nvPicPr>
          <p:cNvPr id="22536" name="Picture 66" descr="player_red"/>
          <p:cNvPicPr>
            <a:picLocks noChangeAspect="1" noChangeArrowheads="1"/>
          </p:cNvPicPr>
          <p:nvPr/>
        </p:nvPicPr>
        <p:blipFill>
          <a:blip r:embed="rId2" cstate="print"/>
          <a:srcRect/>
          <a:stretch>
            <a:fillRect/>
          </a:stretch>
        </p:blipFill>
        <p:spPr bwMode="auto">
          <a:xfrm>
            <a:off x="2677967" y="1528287"/>
            <a:ext cx="384175" cy="431800"/>
          </a:xfrm>
          <a:prstGeom prst="rect">
            <a:avLst/>
          </a:prstGeom>
          <a:noFill/>
          <a:ln w="9525">
            <a:noFill/>
            <a:miter lim="800000"/>
            <a:headEnd/>
            <a:tailEnd/>
          </a:ln>
        </p:spPr>
      </p:pic>
      <p:pic>
        <p:nvPicPr>
          <p:cNvPr id="22537" name="Picture 67" descr="player_red"/>
          <p:cNvPicPr>
            <a:picLocks noChangeAspect="1" noChangeArrowheads="1"/>
          </p:cNvPicPr>
          <p:nvPr/>
        </p:nvPicPr>
        <p:blipFill>
          <a:blip r:embed="rId2" cstate="print"/>
          <a:srcRect/>
          <a:stretch>
            <a:fillRect/>
          </a:stretch>
        </p:blipFill>
        <p:spPr bwMode="auto">
          <a:xfrm>
            <a:off x="2793855" y="2608420"/>
            <a:ext cx="384175" cy="430213"/>
          </a:xfrm>
          <a:prstGeom prst="rect">
            <a:avLst/>
          </a:prstGeom>
          <a:noFill/>
          <a:ln w="9525">
            <a:noFill/>
            <a:miter lim="800000"/>
            <a:headEnd/>
            <a:tailEnd/>
          </a:ln>
        </p:spPr>
      </p:pic>
      <p:pic>
        <p:nvPicPr>
          <p:cNvPr id="22540" name="Picture 70" descr="player_blue"/>
          <p:cNvPicPr>
            <a:picLocks noChangeAspect="1" noChangeArrowheads="1"/>
          </p:cNvPicPr>
          <p:nvPr/>
        </p:nvPicPr>
        <p:blipFill>
          <a:blip r:embed="rId3" cstate="print"/>
          <a:srcRect/>
          <a:stretch>
            <a:fillRect/>
          </a:stretch>
        </p:blipFill>
        <p:spPr bwMode="auto">
          <a:xfrm>
            <a:off x="498329" y="-2514600"/>
            <a:ext cx="384175" cy="431800"/>
          </a:xfrm>
          <a:prstGeom prst="rect">
            <a:avLst/>
          </a:prstGeom>
          <a:noFill/>
          <a:ln w="9525">
            <a:noFill/>
            <a:miter lim="800000"/>
            <a:headEnd/>
            <a:tailEnd/>
          </a:ln>
        </p:spPr>
      </p:pic>
      <p:pic>
        <p:nvPicPr>
          <p:cNvPr id="22542" name="Picture 107" descr="player_red_white_bg_20895"/>
          <p:cNvPicPr>
            <a:picLocks noChangeAspect="1" noChangeArrowheads="1"/>
          </p:cNvPicPr>
          <p:nvPr/>
        </p:nvPicPr>
        <p:blipFill>
          <a:blip r:embed="rId4" cstate="print"/>
          <a:srcRect/>
          <a:stretch>
            <a:fillRect/>
          </a:stretch>
        </p:blipFill>
        <p:spPr bwMode="auto">
          <a:xfrm>
            <a:off x="6391130" y="1066800"/>
            <a:ext cx="365125" cy="433388"/>
          </a:xfrm>
          <a:prstGeom prst="rect">
            <a:avLst/>
          </a:prstGeom>
          <a:noFill/>
          <a:ln w="9525">
            <a:noFill/>
            <a:miter lim="800000"/>
            <a:headEnd/>
            <a:tailEnd/>
          </a:ln>
          <a:scene3d>
            <a:camera prst="orthographicFront">
              <a:rot lat="0" lon="10800000" rev="0"/>
            </a:camera>
            <a:lightRig rig="threePt" dir="t"/>
          </a:scene3d>
        </p:spPr>
      </p:pic>
      <p:pic>
        <p:nvPicPr>
          <p:cNvPr id="22544" name="Picture 127"/>
          <p:cNvPicPr>
            <a:picLocks noChangeAspect="1" noChangeArrowheads="1"/>
          </p:cNvPicPr>
          <p:nvPr/>
        </p:nvPicPr>
        <p:blipFill>
          <a:blip r:embed="rId5" cstate="print"/>
          <a:srcRect/>
          <a:stretch>
            <a:fillRect/>
          </a:stretch>
        </p:blipFill>
        <p:spPr bwMode="auto">
          <a:xfrm>
            <a:off x="4386435" y="2043112"/>
            <a:ext cx="381000" cy="428625"/>
          </a:xfrm>
          <a:prstGeom prst="rect">
            <a:avLst/>
          </a:prstGeom>
          <a:noFill/>
          <a:ln w="9525">
            <a:noFill/>
            <a:miter lim="800000"/>
            <a:headEnd/>
            <a:tailEnd/>
          </a:ln>
        </p:spPr>
      </p:pic>
      <p:pic>
        <p:nvPicPr>
          <p:cNvPr id="22545" name="Picture 63" descr="ball_sml_ph"/>
          <p:cNvPicPr>
            <a:picLocks noChangeAspect="1" noChangeArrowheads="1"/>
          </p:cNvPicPr>
          <p:nvPr/>
        </p:nvPicPr>
        <p:blipFill>
          <a:blip r:embed="rId6" cstate="print"/>
          <a:srcRect/>
          <a:stretch>
            <a:fillRect/>
          </a:stretch>
        </p:blipFill>
        <p:spPr bwMode="auto">
          <a:xfrm>
            <a:off x="6146655" y="1500188"/>
            <a:ext cx="152400" cy="139700"/>
          </a:xfrm>
          <a:prstGeom prst="rect">
            <a:avLst/>
          </a:prstGeom>
          <a:noFill/>
          <a:ln w="9525">
            <a:noFill/>
            <a:miter lim="800000"/>
            <a:headEnd/>
            <a:tailEnd/>
          </a:ln>
        </p:spPr>
      </p:pic>
      <p:sp>
        <p:nvSpPr>
          <p:cNvPr id="24" name="Date Placeholder 23"/>
          <p:cNvSpPr>
            <a:spLocks noGrp="1"/>
          </p:cNvSpPr>
          <p:nvPr>
            <p:ph type="dt" sz="half" idx="10"/>
          </p:nvPr>
        </p:nvSpPr>
        <p:spPr/>
        <p:txBody>
          <a:bodyPr/>
          <a:lstStyle/>
          <a:p>
            <a:pPr>
              <a:defRPr/>
            </a:pPr>
            <a:r>
              <a:rPr lang="en-US"/>
              <a:t>August 6 and 14, 2022</a:t>
            </a:r>
          </a:p>
        </p:txBody>
      </p:sp>
      <p:sp>
        <p:nvSpPr>
          <p:cNvPr id="26" name="Slide Number Placeholder 25"/>
          <p:cNvSpPr>
            <a:spLocks noGrp="1"/>
          </p:cNvSpPr>
          <p:nvPr>
            <p:ph type="sldNum" sz="quarter" idx="12"/>
          </p:nvPr>
        </p:nvSpPr>
        <p:spPr/>
        <p:txBody>
          <a:bodyPr/>
          <a:lstStyle/>
          <a:p>
            <a:pPr>
              <a:defRPr/>
            </a:pPr>
            <a:fld id="{AA39B881-FAF9-4AC0-94F6-3F6956755071}" type="slidenum">
              <a:rPr lang="en-US" smtClean="0"/>
              <a:pPr>
                <a:defRPr/>
              </a:pPr>
              <a:t>50</a:t>
            </a:fld>
            <a:endParaRPr lang="en-US"/>
          </a:p>
        </p:txBody>
      </p:sp>
      <p:grpSp>
        <p:nvGrpSpPr>
          <p:cNvPr id="8" name="Group 7"/>
          <p:cNvGrpSpPr/>
          <p:nvPr/>
        </p:nvGrpSpPr>
        <p:grpSpPr>
          <a:xfrm>
            <a:off x="4343400" y="1727994"/>
            <a:ext cx="182880" cy="385127"/>
            <a:chOff x="3556910" y="1752600"/>
            <a:chExt cx="182880" cy="385127"/>
          </a:xfrm>
        </p:grpSpPr>
        <p:sp>
          <p:nvSpPr>
            <p:cNvPr id="5" name="Isosceles Triangle 4"/>
            <p:cNvSpPr/>
            <p:nvPr/>
          </p:nvSpPr>
          <p:spPr>
            <a:xfrm rot="5400000">
              <a:off x="3579770" y="1734503"/>
              <a:ext cx="137160" cy="182880"/>
            </a:xfrm>
            <a:prstGeom prst="triangle">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cxnSp>
          <p:nvCxnSpPr>
            <p:cNvPr id="7" name="Straight Connector 6"/>
            <p:cNvCxnSpPr/>
            <p:nvPr/>
          </p:nvCxnSpPr>
          <p:spPr>
            <a:xfrm flipV="1">
              <a:off x="3556910" y="1752600"/>
              <a:ext cx="0" cy="385127"/>
            </a:xfrm>
            <a:prstGeom prst="line">
              <a:avLst/>
            </a:prstGeom>
            <a:ln w="22225">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grpSp>
      <p:grpSp>
        <p:nvGrpSpPr>
          <p:cNvPr id="31" name="Group 30"/>
          <p:cNvGrpSpPr/>
          <p:nvPr/>
        </p:nvGrpSpPr>
        <p:grpSpPr>
          <a:xfrm>
            <a:off x="4495800" y="2495550"/>
            <a:ext cx="182880" cy="385127"/>
            <a:chOff x="3556910" y="1752600"/>
            <a:chExt cx="182880" cy="385127"/>
          </a:xfrm>
        </p:grpSpPr>
        <p:sp>
          <p:nvSpPr>
            <p:cNvPr id="32" name="Isosceles Triangle 31"/>
            <p:cNvSpPr/>
            <p:nvPr/>
          </p:nvSpPr>
          <p:spPr>
            <a:xfrm rot="5400000">
              <a:off x="3579770" y="1734503"/>
              <a:ext cx="137160" cy="182880"/>
            </a:xfrm>
            <a:prstGeom prst="triangle">
              <a:avLst/>
            </a:prstGeom>
            <a:solidFill>
              <a:srgbClr val="FF0000"/>
            </a:solidFill>
            <a:ln w="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a:p>
          </p:txBody>
        </p:sp>
        <p:cxnSp>
          <p:nvCxnSpPr>
            <p:cNvPr id="33" name="Straight Connector 32"/>
            <p:cNvCxnSpPr/>
            <p:nvPr/>
          </p:nvCxnSpPr>
          <p:spPr>
            <a:xfrm flipV="1">
              <a:off x="3556910" y="1752600"/>
              <a:ext cx="0" cy="385127"/>
            </a:xfrm>
            <a:prstGeom prst="line">
              <a:avLst/>
            </a:prstGeom>
            <a:ln w="22225">
              <a:solidFill>
                <a:schemeClr val="tx1"/>
              </a:solidFill>
              <a:tailEnd type="none" w="lg" len="med"/>
            </a:ln>
          </p:spPr>
          <p:style>
            <a:lnRef idx="1">
              <a:schemeClr val="accent1"/>
            </a:lnRef>
            <a:fillRef idx="0">
              <a:schemeClr val="accent1"/>
            </a:fillRef>
            <a:effectRef idx="0">
              <a:schemeClr val="accent1"/>
            </a:effectRef>
            <a:fontRef idx="minor">
              <a:schemeClr val="tx1"/>
            </a:fontRef>
          </p:style>
        </p:cxnSp>
      </p:grpSp>
      <p:pic>
        <p:nvPicPr>
          <p:cNvPr id="34" name="Picture 107" descr="player_red_white_bg_20895"/>
          <p:cNvPicPr>
            <a:picLocks noChangeAspect="1" noChangeArrowheads="1"/>
          </p:cNvPicPr>
          <p:nvPr/>
        </p:nvPicPr>
        <p:blipFill>
          <a:blip r:embed="rId4" cstate="print"/>
          <a:srcRect/>
          <a:stretch>
            <a:fillRect/>
          </a:stretch>
        </p:blipFill>
        <p:spPr bwMode="auto">
          <a:xfrm>
            <a:off x="6416675" y="2513084"/>
            <a:ext cx="365125" cy="433388"/>
          </a:xfrm>
          <a:prstGeom prst="rect">
            <a:avLst/>
          </a:prstGeom>
          <a:noFill/>
          <a:ln w="9525">
            <a:noFill/>
            <a:miter lim="800000"/>
            <a:headEnd/>
            <a:tailEnd/>
          </a:ln>
          <a:scene3d>
            <a:camera prst="orthographicFront">
              <a:rot lat="0" lon="10800000" rev="0"/>
            </a:camera>
            <a:lightRig rig="threePt" dir="t"/>
          </a:scene3d>
        </p:spPr>
      </p:pic>
      <p:sp>
        <p:nvSpPr>
          <p:cNvPr id="36" name="Footer Placeholder 57"/>
          <p:cNvSpPr>
            <a:spLocks noGrp="1"/>
          </p:cNvSpPr>
          <p:nvPr>
            <p:ph type="ftr" sz="quarter" idx="11"/>
          </p:nvPr>
        </p:nvSpPr>
        <p:spPr>
          <a:xfrm>
            <a:off x="3124200" y="6356350"/>
            <a:ext cx="2895600" cy="365125"/>
          </a:xfrm>
        </p:spPr>
        <p:txBody>
          <a:bodyPr/>
          <a:lstStyle/>
          <a:p>
            <a:pPr>
              <a:defRPr/>
            </a:pPr>
            <a:r>
              <a:rPr lang="en-US"/>
              <a:t>12U Coaching Course</a:t>
            </a:r>
            <a:endParaRPr lang="en-US" dirty="0"/>
          </a:p>
        </p:txBody>
      </p:sp>
    </p:spTree>
    <p:extLst>
      <p:ext uri="{BB962C8B-B14F-4D97-AF65-F5344CB8AC3E}">
        <p14:creationId xmlns:p14="http://schemas.microsoft.com/office/powerpoint/2010/main" val="36763628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Resources</a:t>
            </a:r>
          </a:p>
        </p:txBody>
      </p:sp>
      <p:sp>
        <p:nvSpPr>
          <p:cNvPr id="3" name="Content Placeholder 2"/>
          <p:cNvSpPr>
            <a:spLocks noGrp="1"/>
          </p:cNvSpPr>
          <p:nvPr>
            <p:ph idx="1"/>
          </p:nvPr>
        </p:nvSpPr>
        <p:spPr>
          <a:xfrm>
            <a:off x="457200" y="914400"/>
            <a:ext cx="8458200" cy="5486400"/>
          </a:xfrm>
        </p:spPr>
        <p:txBody>
          <a:bodyPr/>
          <a:lstStyle/>
          <a:p>
            <a:r>
              <a:rPr lang="en-US" sz="1800" dirty="0"/>
              <a:t>Before you do anything else, watch pros in action: </a:t>
            </a:r>
            <a:r>
              <a:rPr lang="en-US" sz="1800" dirty="0">
                <a:hlinkClick r:id="rId3"/>
              </a:rPr>
              <a:t>http://www.youtube.com/watch?v=Xm33Z_2sZj8</a:t>
            </a:r>
            <a:r>
              <a:rPr lang="en-US" sz="1800" dirty="0"/>
              <a:t> or </a:t>
            </a:r>
            <a:r>
              <a:rPr lang="en-US" sz="1800" dirty="0">
                <a:hlinkClick r:id="rId4"/>
              </a:rPr>
              <a:t>https://www.youtube.com/watch?v=0-ZSoZScqBU</a:t>
            </a:r>
            <a:r>
              <a:rPr lang="en-US" sz="1800" dirty="0"/>
              <a:t> </a:t>
            </a:r>
          </a:p>
          <a:p>
            <a:r>
              <a:rPr lang="en-US" sz="1800" dirty="0"/>
              <a:t>Videos or animations of the drills shown in the AYSO 12U Manual starting at page 70 – use the web links</a:t>
            </a:r>
          </a:p>
          <a:p>
            <a:r>
              <a:rPr lang="en-US" sz="1800" dirty="0"/>
              <a:t>Watch some skills training videos (</a:t>
            </a:r>
            <a:r>
              <a:rPr lang="en-US" sz="1800" dirty="0" err="1"/>
              <a:t>Coerver’s</a:t>
            </a:r>
            <a:r>
              <a:rPr lang="en-US" sz="1800" dirty="0"/>
              <a:t> are expensive but the best) – more information can be found at </a:t>
            </a:r>
            <a:r>
              <a:rPr lang="en-US" sz="1800" dirty="0">
                <a:hlinkClick r:id="rId5"/>
              </a:rPr>
              <a:t>http://www.playgreatsoccer.com</a:t>
            </a:r>
            <a:r>
              <a:rPr lang="en-US" sz="1800" dirty="0"/>
              <a:t>  </a:t>
            </a:r>
          </a:p>
          <a:p>
            <a:r>
              <a:rPr lang="en-US" sz="1800" dirty="0"/>
              <a:t>We like </a:t>
            </a:r>
            <a:r>
              <a:rPr lang="en-US" sz="1800" dirty="0">
                <a:hlinkClick r:id="rId6"/>
              </a:rPr>
              <a:t>www.soccerclinics.com</a:t>
            </a:r>
            <a:r>
              <a:rPr lang="en-US" sz="1800" dirty="0"/>
              <a:t> and </a:t>
            </a:r>
            <a:r>
              <a:rPr lang="en-US" sz="1800" dirty="0">
                <a:hlinkClick r:id="rId7"/>
              </a:rPr>
              <a:t>www.grassrootscoaching.com/</a:t>
            </a:r>
            <a:r>
              <a:rPr lang="en-US" sz="1800" dirty="0"/>
              <a:t> because of the animated diagrams – but there are subscription fees</a:t>
            </a:r>
          </a:p>
          <a:p>
            <a:r>
              <a:rPr lang="en-US" sz="1800" dirty="0">
                <a:hlinkClick r:id="rId8"/>
              </a:rPr>
              <a:t>www.soccerxpert.com</a:t>
            </a:r>
            <a:r>
              <a:rPr lang="en-US" sz="1800" dirty="0"/>
              <a:t> has lots of free drills</a:t>
            </a:r>
          </a:p>
          <a:p>
            <a:r>
              <a:rPr lang="en-US" sz="1800" dirty="0"/>
              <a:t>Schedule free practice session with </a:t>
            </a:r>
            <a:r>
              <a:rPr lang="en-US" sz="1800" dirty="0" err="1"/>
              <a:t>Serie</a:t>
            </a:r>
            <a:r>
              <a:rPr lang="en-US" sz="1800" dirty="0"/>
              <a:t> A coaches or have a senior coach mentor you at a game: Contact the coach administrator (</a:t>
            </a:r>
            <a:r>
              <a:rPr lang="en-US" sz="1800" dirty="0">
                <a:hlinkClick r:id="rId9"/>
              </a:rPr>
              <a:t>coach@ayso76.org</a:t>
            </a:r>
            <a:r>
              <a:rPr lang="en-US" sz="1800" dirty="0"/>
              <a:t>) </a:t>
            </a:r>
          </a:p>
          <a:p>
            <a:r>
              <a:rPr lang="en-US" sz="1800" dirty="0"/>
              <a:t>Our own regional website – </a:t>
            </a:r>
            <a:r>
              <a:rPr lang="en-US" sz="1800" dirty="0">
                <a:hlinkClick r:id="rId10"/>
              </a:rPr>
              <a:t>http://www.ayso76.org/Coach/coach-resources.cfm</a:t>
            </a:r>
            <a:r>
              <a:rPr lang="en-US" sz="1800" dirty="0"/>
              <a:t>, with links to various resources including Michael’s video, “Coaching Kicking”  </a:t>
            </a:r>
          </a:p>
          <a:p>
            <a:r>
              <a:rPr lang="en-US" sz="1800" dirty="0"/>
              <a:t>Laws of the Game</a:t>
            </a:r>
            <a:r>
              <a:rPr lang="en-US" sz="2000" dirty="0"/>
              <a:t> also at </a:t>
            </a:r>
            <a:r>
              <a:rPr lang="en-US" sz="1400" dirty="0">
                <a:hlinkClick r:id="rId11"/>
              </a:rPr>
              <a:t>www.fifa.com/aboutfifa/documentlibrary/doclists/laws.html#laws</a:t>
            </a:r>
            <a:r>
              <a:rPr lang="en-US" sz="1400" dirty="0"/>
              <a:t>  </a:t>
            </a:r>
            <a:endParaRPr lang="en-US" dirty="0"/>
          </a:p>
          <a:p>
            <a:r>
              <a:rPr lang="en-US" sz="1800" dirty="0"/>
              <a:t>U.S. Soccer Federation resources  - </a:t>
            </a:r>
            <a:r>
              <a:rPr lang="en-US" sz="1800" dirty="0">
                <a:hlinkClick r:id="rId12"/>
              </a:rPr>
              <a:t>http://www.ussoccer.com/referees/resource-center</a:t>
            </a:r>
            <a:r>
              <a:rPr lang="en-US" sz="1800" dirty="0"/>
              <a:t> </a:t>
            </a:r>
          </a:p>
          <a:p>
            <a:r>
              <a:rPr lang="en-US" sz="1800" dirty="0"/>
              <a:t>AYSO Resources: </a:t>
            </a:r>
            <a:r>
              <a:rPr lang="en-US" sz="1800" dirty="0">
                <a:hlinkClick r:id="rId13"/>
              </a:rPr>
              <a:t>http://www.aysovolunteers.org/</a:t>
            </a:r>
            <a:r>
              <a:rPr lang="en-US" sz="1800" dirty="0"/>
              <a:t> </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51</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Development Over Winning</a:t>
            </a:r>
          </a:p>
        </p:txBody>
      </p:sp>
      <p:sp>
        <p:nvSpPr>
          <p:cNvPr id="3" name="Content Placeholder 2"/>
          <p:cNvSpPr>
            <a:spLocks noGrp="1"/>
          </p:cNvSpPr>
          <p:nvPr>
            <p:ph idx="1"/>
          </p:nvPr>
        </p:nvSpPr>
        <p:spPr>
          <a:xfrm>
            <a:off x="457200" y="914400"/>
            <a:ext cx="8229600" cy="5486400"/>
          </a:xfrm>
        </p:spPr>
        <p:txBody>
          <a:bodyPr/>
          <a:lstStyle/>
          <a:p>
            <a:r>
              <a:rPr lang="en-US" dirty="0"/>
              <a:t>The primary goal of our coaching program is </a:t>
            </a:r>
            <a:r>
              <a:rPr lang="en-US" b="1" dirty="0">
                <a:solidFill>
                  <a:srgbClr val="FF0000"/>
                </a:solidFill>
              </a:rPr>
              <a:t>player development</a:t>
            </a:r>
            <a:endParaRPr lang="en-US" dirty="0"/>
          </a:p>
          <a:p>
            <a:pPr lvl="1">
              <a:spcBef>
                <a:spcPts val="0"/>
              </a:spcBef>
            </a:pPr>
            <a:r>
              <a:rPr lang="en-US" dirty="0"/>
              <a:t>Defined as improving all players’ individual and team skills to their maximum potential</a:t>
            </a:r>
          </a:p>
          <a:p>
            <a:pPr lvl="1">
              <a:spcBef>
                <a:spcPts val="0"/>
              </a:spcBef>
            </a:pPr>
            <a:r>
              <a:rPr lang="en-US" dirty="0"/>
              <a:t>The program must meet the desire of players and their families for recreation that is safe, fun and educational</a:t>
            </a:r>
          </a:p>
          <a:p>
            <a:pPr lvl="1">
              <a:spcBef>
                <a:spcPts val="0"/>
              </a:spcBef>
            </a:pPr>
            <a:r>
              <a:rPr lang="en-US" b="1" dirty="0">
                <a:solidFill>
                  <a:srgbClr val="FF0000"/>
                </a:solidFill>
              </a:rPr>
              <a:t>IT’S NOT ABOUT WINNING!  IT’S ABOUT TEACHING!  Children compete, not adults.</a:t>
            </a:r>
          </a:p>
          <a:p>
            <a:r>
              <a:rPr lang="en-US" dirty="0"/>
              <a:t>The program must also be </a:t>
            </a:r>
            <a:r>
              <a:rPr lang="en-US" dirty="0">
                <a:solidFill>
                  <a:srgbClr val="FF0000"/>
                </a:solidFill>
              </a:rPr>
              <a:t>rewarding for coaches</a:t>
            </a:r>
            <a:r>
              <a:rPr lang="en-US" dirty="0"/>
              <a:t>.</a:t>
            </a:r>
          </a:p>
          <a:p>
            <a:pPr lvl="1">
              <a:spcBef>
                <a:spcPts val="0"/>
              </a:spcBef>
            </a:pPr>
            <a:r>
              <a:rPr lang="en-US" dirty="0"/>
              <a:t>Coaches are volunteers, quite a few with limited experience as educators and with the game of soccer</a:t>
            </a:r>
          </a:p>
          <a:p>
            <a:pPr lvl="1">
              <a:spcBef>
                <a:spcPts val="0"/>
              </a:spcBef>
            </a:pPr>
            <a:r>
              <a:rPr lang="en-US" dirty="0"/>
              <a:t>To help them, we will provide and, in some cases, mandate the use of a wide variety of additional training and resources</a:t>
            </a:r>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6</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lstStyle/>
          <a:p>
            <a:r>
              <a:rPr lang="en-US" sz="4800" dirty="0"/>
              <a:t>Before We Begin</a:t>
            </a:r>
          </a:p>
        </p:txBody>
      </p:sp>
      <p:sp>
        <p:nvSpPr>
          <p:cNvPr id="3" name="Content Placeholder 2"/>
          <p:cNvSpPr>
            <a:spLocks noGrp="1"/>
          </p:cNvSpPr>
          <p:nvPr>
            <p:ph idx="1"/>
          </p:nvPr>
        </p:nvSpPr>
        <p:spPr>
          <a:xfrm>
            <a:off x="457200" y="1981200"/>
            <a:ext cx="8229600" cy="4144963"/>
          </a:xfrm>
        </p:spPr>
        <p:txBody>
          <a:bodyPr/>
          <a:lstStyle/>
          <a:p>
            <a:pPr marL="0" indent="0" algn="ctr">
              <a:buNone/>
            </a:pPr>
            <a:r>
              <a:rPr lang="en-US" sz="6600" dirty="0"/>
              <a:t>“Failing to prepare is preparing to fail.”</a:t>
            </a:r>
          </a:p>
          <a:p>
            <a:pPr marL="0" indent="0" algn="ctr">
              <a:buNone/>
            </a:pPr>
            <a:r>
              <a:rPr lang="en-US" sz="6600" dirty="0"/>
              <a:t>John Wooden</a:t>
            </a:r>
            <a:br>
              <a:rPr lang="en-US" dirty="0"/>
            </a:br>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ssolv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Team Management</a:t>
            </a:r>
          </a:p>
        </p:txBody>
      </p:sp>
      <p:sp>
        <p:nvSpPr>
          <p:cNvPr id="3" name="Content Placeholder 2"/>
          <p:cNvSpPr>
            <a:spLocks noGrp="1"/>
          </p:cNvSpPr>
          <p:nvPr>
            <p:ph idx="1"/>
          </p:nvPr>
        </p:nvSpPr>
        <p:spPr>
          <a:xfrm>
            <a:off x="457200" y="914400"/>
            <a:ext cx="8610600" cy="5562600"/>
          </a:xfrm>
        </p:spPr>
        <p:txBody>
          <a:bodyPr/>
          <a:lstStyle/>
          <a:p>
            <a:r>
              <a:rPr lang="en-US" sz="3200" dirty="0"/>
              <a:t>Organizing</a:t>
            </a:r>
            <a:r>
              <a:rPr lang="en-US" dirty="0"/>
              <a:t> the Team</a:t>
            </a:r>
          </a:p>
          <a:p>
            <a:pPr lvl="1">
              <a:spcBef>
                <a:spcPts val="0"/>
              </a:spcBef>
            </a:pPr>
            <a:r>
              <a:rPr lang="en-US" dirty="0"/>
              <a:t>Roster and other web resources </a:t>
            </a:r>
          </a:p>
          <a:p>
            <a:pPr lvl="1">
              <a:spcBef>
                <a:spcPts val="0"/>
              </a:spcBef>
            </a:pPr>
            <a:r>
              <a:rPr lang="en-US" dirty="0"/>
              <a:t>Parent meeting and appointing a team administrator</a:t>
            </a:r>
          </a:p>
          <a:p>
            <a:pPr lvl="2">
              <a:spcBef>
                <a:spcPts val="0"/>
              </a:spcBef>
            </a:pPr>
            <a:r>
              <a:rPr lang="en-US" dirty="0"/>
              <a:t>You can now do this</a:t>
            </a:r>
          </a:p>
          <a:p>
            <a:pPr lvl="1">
              <a:spcBef>
                <a:spcPts val="0"/>
              </a:spcBef>
            </a:pPr>
            <a:r>
              <a:rPr lang="en-US" dirty="0"/>
              <a:t>Medical releases and Kid Zone Pledges</a:t>
            </a:r>
          </a:p>
          <a:p>
            <a:pPr lvl="2">
              <a:spcBef>
                <a:spcPts val="0"/>
              </a:spcBef>
            </a:pPr>
            <a:r>
              <a:rPr lang="en-US" dirty="0"/>
              <a:t>You no longer need to have medical releases. We receive these electronically.</a:t>
            </a:r>
          </a:p>
          <a:p>
            <a:r>
              <a:rPr lang="en-US" dirty="0"/>
              <a:t>Equipment</a:t>
            </a:r>
          </a:p>
          <a:p>
            <a:pPr lvl="1">
              <a:spcBef>
                <a:spcPts val="0"/>
              </a:spcBef>
            </a:pPr>
            <a:r>
              <a:rPr lang="en-US" dirty="0"/>
              <a:t>Balls – size 4 for 10U and 12U (have a size 5 for yourself)</a:t>
            </a:r>
          </a:p>
          <a:p>
            <a:pPr lvl="1">
              <a:spcBef>
                <a:spcPts val="0"/>
              </a:spcBef>
            </a:pPr>
            <a:r>
              <a:rPr lang="en-US" dirty="0"/>
              <a:t>Cones – flat </a:t>
            </a:r>
          </a:p>
          <a:p>
            <a:pPr lvl="1">
              <a:spcBef>
                <a:spcPts val="0"/>
              </a:spcBef>
            </a:pPr>
            <a:r>
              <a:rPr lang="en-US" dirty="0"/>
              <a:t>Practice vests – 7 x 2 colors</a:t>
            </a:r>
          </a:p>
          <a:p>
            <a:pPr lvl="1">
              <a:spcBef>
                <a:spcPts val="0"/>
              </a:spcBef>
            </a:pPr>
            <a:r>
              <a:rPr lang="en-US" dirty="0"/>
              <a:t>First aid supplies (see below)</a:t>
            </a:r>
          </a:p>
          <a:p>
            <a:pPr lvl="1">
              <a:spcBef>
                <a:spcPts val="0"/>
              </a:spcBef>
            </a:pPr>
            <a:r>
              <a:rPr lang="en-US" dirty="0"/>
              <a:t>Deck chair</a:t>
            </a:r>
          </a:p>
          <a:p>
            <a:r>
              <a:rPr lang="en-US" dirty="0"/>
              <a:t>Practices and build-up</a:t>
            </a:r>
          </a:p>
          <a:p>
            <a:r>
              <a:rPr lang="en-US" dirty="0"/>
              <a:t>Game day preparation</a:t>
            </a:r>
            <a:endParaRPr lang="en-US" sz="2400"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Slide Number Placeholder 4"/>
          <p:cNvSpPr>
            <a:spLocks noGrp="1"/>
          </p:cNvSpPr>
          <p:nvPr>
            <p:ph type="sldNum" sz="quarter" idx="12"/>
          </p:nvPr>
        </p:nvSpPr>
        <p:spPr/>
        <p:txBody>
          <a:bodyPr/>
          <a:lstStyle/>
          <a:p>
            <a:pPr>
              <a:defRPr/>
            </a:pPr>
            <a:fld id="{3A38B2C9-F2C0-4513-B79E-6F20CD3C521F}" type="slidenum">
              <a:rPr lang="en-US" smtClean="0"/>
              <a:pPr>
                <a:defRPr/>
              </a:pPr>
              <a:t>8</a:t>
            </a:fld>
            <a:endParaRPr lang="en-US"/>
          </a:p>
        </p:txBody>
      </p:sp>
      <p:sp>
        <p:nvSpPr>
          <p:cNvPr id="6" name="Footer Placeholder 5"/>
          <p:cNvSpPr>
            <a:spLocks noGrp="1"/>
          </p:cNvSpPr>
          <p:nvPr>
            <p:ph type="ftr" sz="quarter" idx="11"/>
          </p:nvPr>
        </p:nvSpPr>
        <p:spPr/>
        <p:txBody>
          <a:bodyPr/>
          <a:lstStyle/>
          <a:p>
            <a:pPr>
              <a:defRPr/>
            </a:pPr>
            <a:r>
              <a:rPr lang="en-US"/>
              <a:t>12U Coaching Course</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Team Meeting</a:t>
            </a:r>
          </a:p>
        </p:txBody>
      </p:sp>
      <p:sp>
        <p:nvSpPr>
          <p:cNvPr id="3" name="Content Placeholder 2"/>
          <p:cNvSpPr>
            <a:spLocks noGrp="1"/>
          </p:cNvSpPr>
          <p:nvPr>
            <p:ph idx="1"/>
          </p:nvPr>
        </p:nvSpPr>
        <p:spPr>
          <a:xfrm>
            <a:off x="457200" y="914400"/>
            <a:ext cx="8382000" cy="5211763"/>
          </a:xfrm>
        </p:spPr>
        <p:txBody>
          <a:bodyPr/>
          <a:lstStyle/>
          <a:p>
            <a:r>
              <a:rPr lang="en-US" dirty="0"/>
              <a:t>Set the team goal</a:t>
            </a:r>
          </a:p>
          <a:p>
            <a:r>
              <a:rPr lang="en-US" dirty="0"/>
              <a:t>Make it a pool party for the kids</a:t>
            </a:r>
          </a:p>
          <a:p>
            <a:r>
              <a:rPr lang="en-US" dirty="0"/>
              <a:t>When talking to the parents:</a:t>
            </a:r>
          </a:p>
          <a:p>
            <a:pPr lvl="1"/>
            <a:r>
              <a:rPr lang="en-US" dirty="0"/>
              <a:t>Briefly mention AYSO’s vision, mission and philosophies </a:t>
            </a:r>
          </a:p>
          <a:p>
            <a:pPr lvl="1"/>
            <a:r>
              <a:rPr lang="en-US" dirty="0"/>
              <a:t>Explain your coaching philosophy and expectations (punctuality, communication, equipment, etc.) </a:t>
            </a:r>
          </a:p>
          <a:p>
            <a:pPr lvl="1"/>
            <a:r>
              <a:rPr lang="en-US" dirty="0"/>
              <a:t>Introduce Player and Parent Pledges</a:t>
            </a:r>
          </a:p>
          <a:p>
            <a:pPr lvl="1"/>
            <a:r>
              <a:rPr lang="en-US" dirty="0"/>
              <a:t>Introduce Kids Zone for a positive sideline</a:t>
            </a:r>
          </a:p>
          <a:p>
            <a:pPr lvl="1"/>
            <a:r>
              <a:rPr lang="en-US" dirty="0"/>
              <a:t>Discuss team goal</a:t>
            </a:r>
          </a:p>
          <a:p>
            <a:pPr lvl="1"/>
            <a:r>
              <a:rPr lang="en-US" dirty="0"/>
              <a:t>Encourage communication regarding any player injuries</a:t>
            </a:r>
          </a:p>
          <a:p>
            <a:pPr lvl="1"/>
            <a:r>
              <a:rPr lang="en-US" dirty="0"/>
              <a:t>Discuss concussion awareness, Safe Haven, etc.</a:t>
            </a:r>
          </a:p>
          <a:p>
            <a:pPr lvl="1"/>
            <a:r>
              <a:rPr lang="en-US" dirty="0"/>
              <a:t>Recruit team parents</a:t>
            </a:r>
          </a:p>
          <a:p>
            <a:pPr lvl="1"/>
            <a:endParaRPr lang="en-US" dirty="0"/>
          </a:p>
        </p:txBody>
      </p:sp>
      <p:sp>
        <p:nvSpPr>
          <p:cNvPr id="4" name="Date Placeholder 3"/>
          <p:cNvSpPr>
            <a:spLocks noGrp="1"/>
          </p:cNvSpPr>
          <p:nvPr>
            <p:ph type="dt" sz="half" idx="10"/>
          </p:nvPr>
        </p:nvSpPr>
        <p:spPr/>
        <p:txBody>
          <a:bodyPr/>
          <a:lstStyle/>
          <a:p>
            <a:pPr>
              <a:defRPr/>
            </a:pPr>
            <a:r>
              <a:rPr lang="en-US"/>
              <a:t>August 6 and 14, 2022</a:t>
            </a:r>
          </a:p>
        </p:txBody>
      </p:sp>
      <p:sp>
        <p:nvSpPr>
          <p:cNvPr id="5" name="Footer Placeholder 4"/>
          <p:cNvSpPr>
            <a:spLocks noGrp="1"/>
          </p:cNvSpPr>
          <p:nvPr>
            <p:ph type="ftr" sz="quarter" idx="11"/>
          </p:nvPr>
        </p:nvSpPr>
        <p:spPr/>
        <p:txBody>
          <a:bodyPr/>
          <a:lstStyle/>
          <a:p>
            <a:pPr>
              <a:defRPr/>
            </a:pPr>
            <a:r>
              <a:rPr lang="en-US"/>
              <a:t>12U Coaching Course</a:t>
            </a:r>
          </a:p>
        </p:txBody>
      </p:sp>
      <p:sp>
        <p:nvSpPr>
          <p:cNvPr id="6" name="Slide Number Placeholder 5"/>
          <p:cNvSpPr>
            <a:spLocks noGrp="1"/>
          </p:cNvSpPr>
          <p:nvPr>
            <p:ph type="sldNum" sz="quarter" idx="12"/>
          </p:nvPr>
        </p:nvSpPr>
        <p:spPr/>
        <p:txBody>
          <a:bodyPr/>
          <a:lstStyle/>
          <a:p>
            <a:pPr>
              <a:defRPr/>
            </a:pPr>
            <a:fld id="{3A38B2C9-F2C0-4513-B79E-6F20CD3C521F}" type="slidenum">
              <a:rPr lang="en-US" smtClean="0"/>
              <a:pPr>
                <a:defRPr/>
              </a:pPr>
              <a:t>9</a:t>
            </a:fld>
            <a:endParaRPr lang="en-US"/>
          </a:p>
        </p:txBody>
      </p:sp>
    </p:spTree>
    <p:extLst>
      <p:ext uri="{BB962C8B-B14F-4D97-AF65-F5344CB8AC3E}">
        <p14:creationId xmlns:p14="http://schemas.microsoft.com/office/powerpoint/2010/main" val="1060129451"/>
      </p:ext>
    </p:extLst>
  </p:cSld>
  <p:clrMapOvr>
    <a:masterClrMapping/>
  </p:clrMapOvr>
</p:sld>
</file>

<file path=ppt/theme/theme1.xml><?xml version="1.0" encoding="utf-8"?>
<a:theme xmlns:a="http://schemas.openxmlformats.org/drawingml/2006/main" name="kp_standard_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a:solidFill>
            <a:schemeClr val="tx1"/>
          </a:solidFill>
        </a:ln>
      </a:spPr>
      <a:bodyPr lIns="0" tIns="0" rIns="0" bIns="0"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22225">
          <a:solidFill>
            <a:schemeClr val="tx1"/>
          </a:solidFill>
          <a:tailEnd type="triangle" w="lg" len="med"/>
        </a:ln>
      </a:spPr>
      <a:bodyPr/>
      <a:lstStyle/>
      <a:style>
        <a:lnRef idx="1">
          <a:schemeClr val="accent1"/>
        </a:lnRef>
        <a:fillRef idx="0">
          <a:schemeClr val="accent1"/>
        </a:fillRef>
        <a:effectRef idx="0">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kp_standard_presentation</Template>
  <TotalTime>7316</TotalTime>
  <Words>5519</Words>
  <Application>Microsoft Office PowerPoint</Application>
  <PresentationFormat>On-screen Show (4:3)</PresentationFormat>
  <Paragraphs>767</Paragraphs>
  <Slides>51</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51</vt:i4>
      </vt:variant>
    </vt:vector>
  </HeadingPairs>
  <TitlesOfParts>
    <vt:vector size="58" baseType="lpstr">
      <vt:lpstr>Gill Sans</vt:lpstr>
      <vt:lpstr>Arial</vt:lpstr>
      <vt:lpstr>Calibri</vt:lpstr>
      <vt:lpstr>Calibri Light</vt:lpstr>
      <vt:lpstr>Times New Roman</vt:lpstr>
      <vt:lpstr>Wingdings</vt:lpstr>
      <vt:lpstr>kp_standard_presentation</vt:lpstr>
      <vt:lpstr>PowerPoint Presentation</vt:lpstr>
      <vt:lpstr>Agenda</vt:lpstr>
      <vt:lpstr>Contact Information</vt:lpstr>
      <vt:lpstr>Classroom Agenda</vt:lpstr>
      <vt:lpstr>AYSO Fundamentals</vt:lpstr>
      <vt:lpstr>Development Over Winning</vt:lpstr>
      <vt:lpstr>Before We Begin</vt:lpstr>
      <vt:lpstr>Team Management</vt:lpstr>
      <vt:lpstr>The Team Meeting</vt:lpstr>
      <vt:lpstr>Age Characteristics</vt:lpstr>
      <vt:lpstr>Coaching Moments</vt:lpstr>
      <vt:lpstr>Teaching Methods – 1</vt:lpstr>
      <vt:lpstr>Teaching Methods – 2 </vt:lpstr>
      <vt:lpstr>Additional Thoughts on Teaching</vt:lpstr>
      <vt:lpstr>Training Management</vt:lpstr>
      <vt:lpstr>Training Management – The Lesson Plan</vt:lpstr>
      <vt:lpstr>Training Management – Sessions </vt:lpstr>
      <vt:lpstr>The Coaching Cycle</vt:lpstr>
      <vt:lpstr>The Coaching Cycle</vt:lpstr>
      <vt:lpstr>Build-Up</vt:lpstr>
      <vt:lpstr>Technique and Tactics</vt:lpstr>
      <vt:lpstr>Training Overview for U-12 Players</vt:lpstr>
      <vt:lpstr>Positional Skills</vt:lpstr>
      <vt:lpstr>One Topic Per Session</vt:lpstr>
      <vt:lpstr>Introduction to Periodization</vt:lpstr>
      <vt:lpstr>Introduction to Periodization</vt:lpstr>
      <vt:lpstr>Scrimmages and Games</vt:lpstr>
      <vt:lpstr>Positional Responsibilities</vt:lpstr>
      <vt:lpstr>Objectives of the Game</vt:lpstr>
      <vt:lpstr>Principles of Play</vt:lpstr>
      <vt:lpstr>After the Training Session</vt:lpstr>
      <vt:lpstr>Game Day Management</vt:lpstr>
      <vt:lpstr>Game Day Management</vt:lpstr>
      <vt:lpstr>Half-time Talk</vt:lpstr>
      <vt:lpstr>Systems of Play</vt:lpstr>
      <vt:lpstr>Appendix 1 – Laws of the Game</vt:lpstr>
      <vt:lpstr>Laws of the Game</vt:lpstr>
      <vt:lpstr>Laws of the Game – 1</vt:lpstr>
      <vt:lpstr>Laws of the Game – 2</vt:lpstr>
      <vt:lpstr>Laws of the Game – 3</vt:lpstr>
      <vt:lpstr>Field Sessions</vt:lpstr>
      <vt:lpstr>Passing Warm-Ups</vt:lpstr>
      <vt:lpstr>Coaching Pace – A Simple Drill</vt:lpstr>
      <vt:lpstr>Handball Game</vt:lpstr>
      <vt:lpstr>Alley Game</vt:lpstr>
      <vt:lpstr>Coaching the Through Ball</vt:lpstr>
      <vt:lpstr>Coaching the Pass and the Pull Back</vt:lpstr>
      <vt:lpstr>Coaching the Pull Back – Basic Diagrams 1</vt:lpstr>
      <vt:lpstr>Coaching the Pull Back – Basic Diagrams 2</vt:lpstr>
      <vt:lpstr>Teaching Shooting Without Lines</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Michael Karlin</dc:creator>
  <cp:lastModifiedBy>Michael J.A. Karlin</cp:lastModifiedBy>
  <cp:revision>272</cp:revision>
  <cp:lastPrinted>2016-08-06T00:47:45Z</cp:lastPrinted>
  <dcterms:created xsi:type="dcterms:W3CDTF">2008-07-12T16:31:05Z</dcterms:created>
  <dcterms:modified xsi:type="dcterms:W3CDTF">2022-08-03T03:29:45Z</dcterms:modified>
</cp:coreProperties>
</file>